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69" r:id="rId16"/>
    <p:sldId id="270" r:id="rId17"/>
    <p:sldId id="271"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08"/>
    <p:restoredTop sz="94716"/>
  </p:normalViewPr>
  <p:slideViewPr>
    <p:cSldViewPr snapToGrid="0" snapToObjects="1">
      <p:cViewPr varScale="1">
        <p:scale>
          <a:sx n="99" d="100"/>
          <a:sy n="99" d="100"/>
        </p:scale>
        <p:origin x="9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gutenberg.org/wiki/Main_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E0FD-2FCA-2742-9F77-15B89E18D54D}"/>
              </a:ext>
            </a:extLst>
          </p:cNvPr>
          <p:cNvSpPr>
            <a:spLocks noGrp="1"/>
          </p:cNvSpPr>
          <p:nvPr>
            <p:ph type="ctrTitle"/>
          </p:nvPr>
        </p:nvSpPr>
        <p:spPr/>
        <p:txBody>
          <a:bodyPr/>
          <a:lstStyle/>
          <a:p>
            <a:pPr algn="ctr"/>
            <a:r>
              <a:rPr lang="en-US" cap="none" dirty="0"/>
              <a:t>Multi-Class Text Classification: A Comparison of Modelling vs. Clustering</a:t>
            </a:r>
          </a:p>
        </p:txBody>
      </p:sp>
      <p:sp>
        <p:nvSpPr>
          <p:cNvPr id="3" name="Subtitle 2">
            <a:extLst>
              <a:ext uri="{FF2B5EF4-FFF2-40B4-BE49-F238E27FC236}">
                <a16:creationId xmlns:a16="http://schemas.microsoft.com/office/drawing/2014/main" id="{707C004E-F4AB-994A-A73C-1D5F3D4BDD6A}"/>
              </a:ext>
            </a:extLst>
          </p:cNvPr>
          <p:cNvSpPr>
            <a:spLocks noGrp="1"/>
          </p:cNvSpPr>
          <p:nvPr>
            <p:ph type="subTitle" idx="1"/>
          </p:nvPr>
        </p:nvSpPr>
        <p:spPr/>
        <p:txBody>
          <a:bodyPr/>
          <a:lstStyle/>
          <a:p>
            <a:r>
              <a:rPr lang="en-US" cap="none" dirty="0"/>
              <a:t>By Ayan Karim</a:t>
            </a:r>
          </a:p>
        </p:txBody>
      </p:sp>
    </p:spTree>
    <p:extLst>
      <p:ext uri="{BB962C8B-B14F-4D97-AF65-F5344CB8AC3E}">
        <p14:creationId xmlns:p14="http://schemas.microsoft.com/office/powerpoint/2010/main" val="2525111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AB35-7B33-6F42-896D-61A9DA89DF15}"/>
              </a:ext>
            </a:extLst>
          </p:cNvPr>
          <p:cNvSpPr>
            <a:spLocks noGrp="1"/>
          </p:cNvSpPr>
          <p:nvPr>
            <p:ph type="title"/>
          </p:nvPr>
        </p:nvSpPr>
        <p:spPr>
          <a:xfrm>
            <a:off x="1141413" y="412041"/>
            <a:ext cx="9905998" cy="915314"/>
          </a:xfrm>
        </p:spPr>
        <p:txBody>
          <a:bodyPr/>
          <a:lstStyle/>
          <a:p>
            <a:pPr algn="ctr"/>
            <a:r>
              <a:rPr lang="en-US" i="1" cap="none" dirty="0"/>
              <a:t>Feature Engineering: Unigrams And Bigrams</a:t>
            </a:r>
          </a:p>
        </p:txBody>
      </p:sp>
      <p:pic>
        <p:nvPicPr>
          <p:cNvPr id="5" name="Content Placeholder 4">
            <a:extLst>
              <a:ext uri="{FF2B5EF4-FFF2-40B4-BE49-F238E27FC236}">
                <a16:creationId xmlns:a16="http://schemas.microsoft.com/office/drawing/2014/main" id="{9200526E-C5F1-344D-9930-B8583FAA383C}"/>
              </a:ext>
            </a:extLst>
          </p:cNvPr>
          <p:cNvPicPr>
            <a:picLocks noGrp="1" noChangeAspect="1"/>
          </p:cNvPicPr>
          <p:nvPr>
            <p:ph idx="1"/>
          </p:nvPr>
        </p:nvPicPr>
        <p:blipFill>
          <a:blip r:embed="rId2"/>
          <a:stretch>
            <a:fillRect/>
          </a:stretch>
        </p:blipFill>
        <p:spPr>
          <a:xfrm>
            <a:off x="2196479" y="1327355"/>
            <a:ext cx="3363074" cy="5099071"/>
          </a:xfrm>
        </p:spPr>
      </p:pic>
      <p:pic>
        <p:nvPicPr>
          <p:cNvPr id="7" name="Picture 6">
            <a:extLst>
              <a:ext uri="{FF2B5EF4-FFF2-40B4-BE49-F238E27FC236}">
                <a16:creationId xmlns:a16="http://schemas.microsoft.com/office/drawing/2014/main" id="{3D2DDFAF-C104-CA45-99EE-4E33BD2A86B3}"/>
              </a:ext>
            </a:extLst>
          </p:cNvPr>
          <p:cNvPicPr>
            <a:picLocks noChangeAspect="1"/>
          </p:cNvPicPr>
          <p:nvPr/>
        </p:nvPicPr>
        <p:blipFill>
          <a:blip r:embed="rId3"/>
          <a:stretch>
            <a:fillRect/>
          </a:stretch>
        </p:blipFill>
        <p:spPr>
          <a:xfrm>
            <a:off x="6455664" y="1327356"/>
            <a:ext cx="3232642" cy="5099070"/>
          </a:xfrm>
          <a:prstGeom prst="rect">
            <a:avLst/>
          </a:prstGeom>
        </p:spPr>
      </p:pic>
    </p:spTree>
    <p:extLst>
      <p:ext uri="{BB962C8B-B14F-4D97-AF65-F5344CB8AC3E}">
        <p14:creationId xmlns:p14="http://schemas.microsoft.com/office/powerpoint/2010/main" val="419491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24AE-EBB0-1740-B9E5-4B5D49B7EAF9}"/>
              </a:ext>
            </a:extLst>
          </p:cNvPr>
          <p:cNvSpPr>
            <a:spLocks noGrp="1"/>
          </p:cNvSpPr>
          <p:nvPr>
            <p:ph type="title"/>
          </p:nvPr>
        </p:nvSpPr>
        <p:spPr>
          <a:xfrm>
            <a:off x="1156162" y="235060"/>
            <a:ext cx="9905998" cy="1003805"/>
          </a:xfrm>
        </p:spPr>
        <p:txBody>
          <a:bodyPr/>
          <a:lstStyle/>
          <a:p>
            <a:pPr algn="ctr"/>
            <a:r>
              <a:rPr lang="en-US" i="1" cap="none" dirty="0"/>
              <a:t>Heatmap Of Similarity Between Texts</a:t>
            </a:r>
          </a:p>
        </p:txBody>
      </p:sp>
      <p:pic>
        <p:nvPicPr>
          <p:cNvPr id="5" name="Content Placeholder 4">
            <a:extLst>
              <a:ext uri="{FF2B5EF4-FFF2-40B4-BE49-F238E27FC236}">
                <a16:creationId xmlns:a16="http://schemas.microsoft.com/office/drawing/2014/main" id="{204E01AA-5AE2-6A41-8520-11F2D70D8B1D}"/>
              </a:ext>
            </a:extLst>
          </p:cNvPr>
          <p:cNvPicPr>
            <a:picLocks noGrp="1" noChangeAspect="1"/>
          </p:cNvPicPr>
          <p:nvPr>
            <p:ph idx="1"/>
          </p:nvPr>
        </p:nvPicPr>
        <p:blipFill>
          <a:blip r:embed="rId2"/>
          <a:stretch>
            <a:fillRect/>
          </a:stretch>
        </p:blipFill>
        <p:spPr>
          <a:xfrm>
            <a:off x="2934474" y="1238865"/>
            <a:ext cx="6349374" cy="5347712"/>
          </a:xfrm>
        </p:spPr>
      </p:pic>
    </p:spTree>
    <p:extLst>
      <p:ext uri="{BB962C8B-B14F-4D97-AF65-F5344CB8AC3E}">
        <p14:creationId xmlns:p14="http://schemas.microsoft.com/office/powerpoint/2010/main" val="239396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91AF-F62C-8545-8FBB-677D7366F771}"/>
              </a:ext>
            </a:extLst>
          </p:cNvPr>
          <p:cNvSpPr>
            <a:spLocks noGrp="1"/>
          </p:cNvSpPr>
          <p:nvPr>
            <p:ph type="title"/>
          </p:nvPr>
        </p:nvSpPr>
        <p:spPr>
          <a:xfrm>
            <a:off x="1141413" y="618518"/>
            <a:ext cx="9905998" cy="625066"/>
          </a:xfrm>
        </p:spPr>
        <p:txBody>
          <a:bodyPr/>
          <a:lstStyle/>
          <a:p>
            <a:pPr algn="ctr"/>
            <a:r>
              <a:rPr lang="en-US" i="1" cap="none" dirty="0"/>
              <a:t>Clusters and their ARI</a:t>
            </a:r>
          </a:p>
        </p:txBody>
      </p:sp>
      <p:pic>
        <p:nvPicPr>
          <p:cNvPr id="5" name="Content Placeholder 4">
            <a:extLst>
              <a:ext uri="{FF2B5EF4-FFF2-40B4-BE49-F238E27FC236}">
                <a16:creationId xmlns:a16="http://schemas.microsoft.com/office/drawing/2014/main" id="{D8B832C0-37D3-504D-B206-DA0AA84ACA70}"/>
              </a:ext>
            </a:extLst>
          </p:cNvPr>
          <p:cNvPicPr>
            <a:picLocks noGrp="1" noChangeAspect="1"/>
          </p:cNvPicPr>
          <p:nvPr>
            <p:ph idx="1"/>
          </p:nvPr>
        </p:nvPicPr>
        <p:blipFill>
          <a:blip r:embed="rId2"/>
          <a:stretch>
            <a:fillRect/>
          </a:stretch>
        </p:blipFill>
        <p:spPr>
          <a:xfrm>
            <a:off x="1141413" y="1243584"/>
            <a:ext cx="4684200" cy="3365500"/>
          </a:xfrm>
        </p:spPr>
      </p:pic>
      <p:pic>
        <p:nvPicPr>
          <p:cNvPr id="7" name="Picture 6">
            <a:extLst>
              <a:ext uri="{FF2B5EF4-FFF2-40B4-BE49-F238E27FC236}">
                <a16:creationId xmlns:a16="http://schemas.microsoft.com/office/drawing/2014/main" id="{103D6D16-3CD9-8648-BD4B-89A5257BE60B}"/>
              </a:ext>
            </a:extLst>
          </p:cNvPr>
          <p:cNvPicPr>
            <a:picLocks noChangeAspect="1"/>
          </p:cNvPicPr>
          <p:nvPr/>
        </p:nvPicPr>
        <p:blipFill>
          <a:blip r:embed="rId3"/>
          <a:stretch>
            <a:fillRect/>
          </a:stretch>
        </p:blipFill>
        <p:spPr>
          <a:xfrm>
            <a:off x="6435210" y="1243584"/>
            <a:ext cx="4815400" cy="3365500"/>
          </a:xfrm>
          <a:prstGeom prst="rect">
            <a:avLst/>
          </a:prstGeom>
        </p:spPr>
      </p:pic>
      <p:pic>
        <p:nvPicPr>
          <p:cNvPr id="9" name="Picture 8">
            <a:extLst>
              <a:ext uri="{FF2B5EF4-FFF2-40B4-BE49-F238E27FC236}">
                <a16:creationId xmlns:a16="http://schemas.microsoft.com/office/drawing/2014/main" id="{08F3FAB2-2880-7C47-9E89-1F02216E20A0}"/>
              </a:ext>
            </a:extLst>
          </p:cNvPr>
          <p:cNvPicPr>
            <a:picLocks noChangeAspect="1"/>
          </p:cNvPicPr>
          <p:nvPr/>
        </p:nvPicPr>
        <p:blipFill>
          <a:blip r:embed="rId4"/>
          <a:stretch>
            <a:fillRect/>
          </a:stretch>
        </p:blipFill>
        <p:spPr>
          <a:xfrm>
            <a:off x="2143663" y="5094450"/>
            <a:ext cx="2679700" cy="279400"/>
          </a:xfrm>
          <a:prstGeom prst="rect">
            <a:avLst/>
          </a:prstGeom>
        </p:spPr>
      </p:pic>
      <p:pic>
        <p:nvPicPr>
          <p:cNvPr id="12" name="Picture 11">
            <a:extLst>
              <a:ext uri="{FF2B5EF4-FFF2-40B4-BE49-F238E27FC236}">
                <a16:creationId xmlns:a16="http://schemas.microsoft.com/office/drawing/2014/main" id="{8E4746B4-BE6C-294A-A181-9E77A6DE9D87}"/>
              </a:ext>
            </a:extLst>
          </p:cNvPr>
          <p:cNvPicPr>
            <a:picLocks noChangeAspect="1"/>
          </p:cNvPicPr>
          <p:nvPr/>
        </p:nvPicPr>
        <p:blipFill>
          <a:blip r:embed="rId5"/>
          <a:stretch>
            <a:fillRect/>
          </a:stretch>
        </p:blipFill>
        <p:spPr>
          <a:xfrm>
            <a:off x="7471310" y="5094450"/>
            <a:ext cx="2743200" cy="279400"/>
          </a:xfrm>
          <a:prstGeom prst="rect">
            <a:avLst/>
          </a:prstGeom>
        </p:spPr>
      </p:pic>
    </p:spTree>
    <p:extLst>
      <p:ext uri="{BB962C8B-B14F-4D97-AF65-F5344CB8AC3E}">
        <p14:creationId xmlns:p14="http://schemas.microsoft.com/office/powerpoint/2010/main" val="3731804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B5B-0495-EF40-A9F3-6CFC6F77A532}"/>
              </a:ext>
            </a:extLst>
          </p:cNvPr>
          <p:cNvSpPr>
            <a:spLocks noGrp="1"/>
          </p:cNvSpPr>
          <p:nvPr>
            <p:ph type="title"/>
          </p:nvPr>
        </p:nvSpPr>
        <p:spPr/>
        <p:txBody>
          <a:bodyPr/>
          <a:lstStyle/>
          <a:p>
            <a:pPr algn="ctr"/>
            <a:r>
              <a:rPr lang="en-US" i="1" cap="none" dirty="0"/>
              <a:t>Cross Validation Data Frame And Mean Accuracy</a:t>
            </a:r>
          </a:p>
        </p:txBody>
      </p:sp>
      <p:pic>
        <p:nvPicPr>
          <p:cNvPr id="5" name="Content Placeholder 4">
            <a:extLst>
              <a:ext uri="{FF2B5EF4-FFF2-40B4-BE49-F238E27FC236}">
                <a16:creationId xmlns:a16="http://schemas.microsoft.com/office/drawing/2014/main" id="{B96D7276-CF99-0940-B913-6BC3C5386E2D}"/>
              </a:ext>
            </a:extLst>
          </p:cNvPr>
          <p:cNvPicPr>
            <a:picLocks noGrp="1" noChangeAspect="1"/>
          </p:cNvPicPr>
          <p:nvPr>
            <p:ph idx="1"/>
          </p:nvPr>
        </p:nvPicPr>
        <p:blipFill>
          <a:blip r:embed="rId2"/>
          <a:stretch>
            <a:fillRect/>
          </a:stretch>
        </p:blipFill>
        <p:spPr>
          <a:xfrm>
            <a:off x="3045902" y="2819759"/>
            <a:ext cx="6097020" cy="2481800"/>
          </a:xfrm>
        </p:spPr>
      </p:pic>
    </p:spTree>
    <p:extLst>
      <p:ext uri="{BB962C8B-B14F-4D97-AF65-F5344CB8AC3E}">
        <p14:creationId xmlns:p14="http://schemas.microsoft.com/office/powerpoint/2010/main" val="172224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B5B-0495-EF40-A9F3-6CFC6F77A532}"/>
              </a:ext>
            </a:extLst>
          </p:cNvPr>
          <p:cNvSpPr>
            <a:spLocks noGrp="1"/>
          </p:cNvSpPr>
          <p:nvPr>
            <p:ph type="title"/>
          </p:nvPr>
        </p:nvSpPr>
        <p:spPr>
          <a:xfrm>
            <a:off x="1141413" y="618518"/>
            <a:ext cx="9905998" cy="620347"/>
          </a:xfrm>
        </p:spPr>
        <p:txBody>
          <a:bodyPr/>
          <a:lstStyle/>
          <a:p>
            <a:pPr algn="ctr"/>
            <a:r>
              <a:rPr lang="en-US" i="1" cap="none" dirty="0"/>
              <a:t>Linear SVC Confusion Matrix Heatmap</a:t>
            </a:r>
          </a:p>
        </p:txBody>
      </p:sp>
      <p:pic>
        <p:nvPicPr>
          <p:cNvPr id="5" name="Content Placeholder 4">
            <a:extLst>
              <a:ext uri="{FF2B5EF4-FFF2-40B4-BE49-F238E27FC236}">
                <a16:creationId xmlns:a16="http://schemas.microsoft.com/office/drawing/2014/main" id="{BDA1B567-0684-F34B-8EDA-80108E05A016}"/>
              </a:ext>
            </a:extLst>
          </p:cNvPr>
          <p:cNvPicPr>
            <a:picLocks noGrp="1" noChangeAspect="1"/>
          </p:cNvPicPr>
          <p:nvPr>
            <p:ph idx="1"/>
          </p:nvPr>
        </p:nvPicPr>
        <p:blipFill>
          <a:blip r:embed="rId2"/>
          <a:stretch>
            <a:fillRect/>
          </a:stretch>
        </p:blipFill>
        <p:spPr>
          <a:xfrm>
            <a:off x="3244645" y="1238865"/>
            <a:ext cx="5324167" cy="5372496"/>
          </a:xfrm>
        </p:spPr>
      </p:pic>
    </p:spTree>
    <p:extLst>
      <p:ext uri="{BB962C8B-B14F-4D97-AF65-F5344CB8AC3E}">
        <p14:creationId xmlns:p14="http://schemas.microsoft.com/office/powerpoint/2010/main" val="302043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52F8-F97A-E74F-BEE2-42396A927DF3}"/>
              </a:ext>
            </a:extLst>
          </p:cNvPr>
          <p:cNvSpPr>
            <a:spLocks noGrp="1"/>
          </p:cNvSpPr>
          <p:nvPr>
            <p:ph type="title"/>
          </p:nvPr>
        </p:nvSpPr>
        <p:spPr/>
        <p:txBody>
          <a:bodyPr/>
          <a:lstStyle/>
          <a:p>
            <a:pPr algn="ctr"/>
            <a:r>
              <a:rPr lang="en-US" i="1" cap="none" dirty="0"/>
              <a:t>Mis-Predictions</a:t>
            </a:r>
          </a:p>
        </p:txBody>
      </p:sp>
      <p:pic>
        <p:nvPicPr>
          <p:cNvPr id="5" name="Content Placeholder 4">
            <a:extLst>
              <a:ext uri="{FF2B5EF4-FFF2-40B4-BE49-F238E27FC236}">
                <a16:creationId xmlns:a16="http://schemas.microsoft.com/office/drawing/2014/main" id="{98E66CFE-38E3-A94F-A76C-9D64BDD8C9EB}"/>
              </a:ext>
            </a:extLst>
          </p:cNvPr>
          <p:cNvPicPr>
            <a:picLocks noGrp="1" noChangeAspect="1"/>
          </p:cNvPicPr>
          <p:nvPr>
            <p:ph idx="1"/>
          </p:nvPr>
        </p:nvPicPr>
        <p:blipFill>
          <a:blip r:embed="rId2"/>
          <a:stretch>
            <a:fillRect/>
          </a:stretch>
        </p:blipFill>
        <p:spPr>
          <a:xfrm>
            <a:off x="2619961" y="2097088"/>
            <a:ext cx="6948902" cy="3307556"/>
          </a:xfrm>
        </p:spPr>
      </p:pic>
    </p:spTree>
    <p:extLst>
      <p:ext uri="{BB962C8B-B14F-4D97-AF65-F5344CB8AC3E}">
        <p14:creationId xmlns:p14="http://schemas.microsoft.com/office/powerpoint/2010/main" val="352208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BED6-17D4-5B40-BAAD-D582845298AA}"/>
              </a:ext>
            </a:extLst>
          </p:cNvPr>
          <p:cNvSpPr>
            <a:spLocks noGrp="1"/>
          </p:cNvSpPr>
          <p:nvPr>
            <p:ph type="title"/>
          </p:nvPr>
        </p:nvSpPr>
        <p:spPr>
          <a:xfrm>
            <a:off x="1141413" y="618518"/>
            <a:ext cx="9905998" cy="723585"/>
          </a:xfrm>
        </p:spPr>
        <p:txBody>
          <a:bodyPr/>
          <a:lstStyle/>
          <a:p>
            <a:pPr algn="ctr"/>
            <a:r>
              <a:rPr lang="en-US" i="1" cap="none" dirty="0"/>
              <a:t>Table Of Model Evaluation Scores</a:t>
            </a:r>
          </a:p>
        </p:txBody>
      </p:sp>
      <p:pic>
        <p:nvPicPr>
          <p:cNvPr id="5" name="Content Placeholder 4">
            <a:extLst>
              <a:ext uri="{FF2B5EF4-FFF2-40B4-BE49-F238E27FC236}">
                <a16:creationId xmlns:a16="http://schemas.microsoft.com/office/drawing/2014/main" id="{D9507015-EC05-D240-8596-0E96EFD34DA3}"/>
              </a:ext>
            </a:extLst>
          </p:cNvPr>
          <p:cNvPicPr>
            <a:picLocks noGrp="1" noChangeAspect="1"/>
          </p:cNvPicPr>
          <p:nvPr>
            <p:ph idx="1"/>
          </p:nvPr>
        </p:nvPicPr>
        <p:blipFill>
          <a:blip r:embed="rId2"/>
          <a:stretch>
            <a:fillRect/>
          </a:stretch>
        </p:blipFill>
        <p:spPr>
          <a:xfrm>
            <a:off x="2166450" y="1342103"/>
            <a:ext cx="7855923" cy="4449097"/>
          </a:xfrm>
        </p:spPr>
      </p:pic>
    </p:spTree>
    <p:extLst>
      <p:ext uri="{BB962C8B-B14F-4D97-AF65-F5344CB8AC3E}">
        <p14:creationId xmlns:p14="http://schemas.microsoft.com/office/powerpoint/2010/main" val="8921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3283-3194-6F4E-8CAA-8B3A6170E4A3}"/>
              </a:ext>
            </a:extLst>
          </p:cNvPr>
          <p:cNvSpPr>
            <a:spLocks noGrp="1"/>
          </p:cNvSpPr>
          <p:nvPr>
            <p:ph type="title"/>
          </p:nvPr>
        </p:nvSpPr>
        <p:spPr/>
        <p:txBody>
          <a:bodyPr/>
          <a:lstStyle/>
          <a:p>
            <a:pPr algn="ctr"/>
            <a:r>
              <a:rPr lang="en-US" i="1" cap="none" dirty="0"/>
              <a:t>Conclusions</a:t>
            </a:r>
          </a:p>
        </p:txBody>
      </p:sp>
      <p:sp>
        <p:nvSpPr>
          <p:cNvPr id="3" name="Content Placeholder 2">
            <a:extLst>
              <a:ext uri="{FF2B5EF4-FFF2-40B4-BE49-F238E27FC236}">
                <a16:creationId xmlns:a16="http://schemas.microsoft.com/office/drawing/2014/main" id="{ECD6BF10-3B14-4541-995B-05AB241E3363}"/>
              </a:ext>
            </a:extLst>
          </p:cNvPr>
          <p:cNvSpPr>
            <a:spLocks noGrp="1"/>
          </p:cNvSpPr>
          <p:nvPr>
            <p:ph idx="1"/>
          </p:nvPr>
        </p:nvSpPr>
        <p:spPr/>
        <p:txBody>
          <a:bodyPr>
            <a:normAutofit fontScale="92500" lnSpcReduction="10000"/>
          </a:bodyPr>
          <a:lstStyle/>
          <a:p>
            <a:r>
              <a:rPr lang="en-US" dirty="0"/>
              <a:t>Clustering algorithms performed far worse than any of the supervised learning models in classifying our texts to correct authors. The Adjusted Rand Index for both Spectral Clustering and the K-means algorithm were both below 0.5, indicating more randomness in their prediction than agreement between predicted and actual.</a:t>
            </a:r>
          </a:p>
          <a:p>
            <a:r>
              <a:rPr lang="en-US" dirty="0"/>
              <a:t>Our Linear Support Vector Classifier performed extremely well on our test group. It classifies our texts with 88% accuracy. Our cross-validation average score is 90%. Our precision is 94% and both recall and f1-scores on average at 88% as well. So this model is also consistent in its predictions, and reliable for use in identifying new texts written by the same authors. </a:t>
            </a:r>
          </a:p>
        </p:txBody>
      </p:sp>
    </p:spTree>
    <p:extLst>
      <p:ext uri="{BB962C8B-B14F-4D97-AF65-F5344CB8AC3E}">
        <p14:creationId xmlns:p14="http://schemas.microsoft.com/office/powerpoint/2010/main" val="184634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0591-EE9D-CF49-8541-93F51BCD94BC}"/>
              </a:ext>
            </a:extLst>
          </p:cNvPr>
          <p:cNvSpPr>
            <a:spLocks noGrp="1"/>
          </p:cNvSpPr>
          <p:nvPr>
            <p:ph type="title"/>
          </p:nvPr>
        </p:nvSpPr>
        <p:spPr>
          <a:xfrm>
            <a:off x="1141413" y="618518"/>
            <a:ext cx="9905998" cy="826824"/>
          </a:xfrm>
        </p:spPr>
        <p:txBody>
          <a:bodyPr/>
          <a:lstStyle/>
          <a:p>
            <a:pPr algn="ctr"/>
            <a:r>
              <a:rPr lang="en-US" i="1" cap="none" dirty="0"/>
              <a:t>Limitations And Improvements</a:t>
            </a:r>
          </a:p>
        </p:txBody>
      </p:sp>
      <p:sp>
        <p:nvSpPr>
          <p:cNvPr id="3" name="Content Placeholder 2">
            <a:extLst>
              <a:ext uri="{FF2B5EF4-FFF2-40B4-BE49-F238E27FC236}">
                <a16:creationId xmlns:a16="http://schemas.microsoft.com/office/drawing/2014/main" id="{57C2F017-5608-A343-98D9-6C6A64D7F56A}"/>
              </a:ext>
            </a:extLst>
          </p:cNvPr>
          <p:cNvSpPr>
            <a:spLocks noGrp="1"/>
          </p:cNvSpPr>
          <p:nvPr>
            <p:ph idx="1"/>
          </p:nvPr>
        </p:nvSpPr>
        <p:spPr>
          <a:xfrm>
            <a:off x="1141412" y="1681316"/>
            <a:ext cx="9905999" cy="4109885"/>
          </a:xfrm>
        </p:spPr>
        <p:txBody>
          <a:bodyPr>
            <a:normAutofit fontScale="77500" lnSpcReduction="20000"/>
          </a:bodyPr>
          <a:lstStyle/>
          <a:p>
            <a:r>
              <a:rPr lang="en-US" dirty="0"/>
              <a:t>Clustering Algorithm may require a larger and more diverse dataset. At only 10 texts per author with 100 authors, it's likely not enough information for the clusters to define their boundaries.</a:t>
            </a:r>
          </a:p>
          <a:p>
            <a:r>
              <a:rPr lang="en-US" dirty="0"/>
              <a:t>One limitation of this model is it's tendency to over-fit.</a:t>
            </a:r>
          </a:p>
          <a:p>
            <a:r>
              <a:rPr lang="en-US" dirty="0"/>
              <a:t>Another limitation is the size and diversity of our dataset. Although 100 documents is quite a large corpus for training modelling. We only have 10 documents per author. Furthermore, all of the texts are novels, so there isn't much diversity in the texts. We should use different types of inputs by the same authors so that the model can make predictions on different types of texts, such as short-stories, memoirs. If we implemented the model on modern authors, we can train the model on social media posts and blogs as well. </a:t>
            </a:r>
          </a:p>
          <a:p>
            <a:r>
              <a:rPr lang="en-US" dirty="0"/>
              <a:t>The 6,000 to the 18,000 character was used as a representative sample, instead of the whole text. If we had more computing power, we should train our model on the text.</a:t>
            </a:r>
            <a:br>
              <a:rPr lang="en-US" dirty="0"/>
            </a:br>
            <a:endParaRPr lang="en-US" dirty="0"/>
          </a:p>
        </p:txBody>
      </p:sp>
    </p:spTree>
    <p:extLst>
      <p:ext uri="{BB962C8B-B14F-4D97-AF65-F5344CB8AC3E}">
        <p14:creationId xmlns:p14="http://schemas.microsoft.com/office/powerpoint/2010/main" val="343753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FA3-953F-9344-A6F9-D533D9B697AA}"/>
              </a:ext>
            </a:extLst>
          </p:cNvPr>
          <p:cNvSpPr>
            <a:spLocks noGrp="1"/>
          </p:cNvSpPr>
          <p:nvPr>
            <p:ph type="title"/>
          </p:nvPr>
        </p:nvSpPr>
        <p:spPr/>
        <p:txBody>
          <a:bodyPr/>
          <a:lstStyle/>
          <a:p>
            <a:pPr algn="ctr"/>
            <a:r>
              <a:rPr lang="en-US" i="1" cap="none" dirty="0"/>
              <a:t>Link To Data</a:t>
            </a:r>
          </a:p>
        </p:txBody>
      </p:sp>
      <p:sp>
        <p:nvSpPr>
          <p:cNvPr id="3" name="Content Placeholder 2">
            <a:extLst>
              <a:ext uri="{FF2B5EF4-FFF2-40B4-BE49-F238E27FC236}">
                <a16:creationId xmlns:a16="http://schemas.microsoft.com/office/drawing/2014/main" id="{0602CFC0-3117-BD45-8A6A-BE60E5EDB7EF}"/>
              </a:ext>
            </a:extLst>
          </p:cNvPr>
          <p:cNvSpPr>
            <a:spLocks noGrp="1"/>
          </p:cNvSpPr>
          <p:nvPr>
            <p:ph idx="1"/>
          </p:nvPr>
        </p:nvSpPr>
        <p:spPr/>
        <p:txBody>
          <a:bodyPr/>
          <a:lstStyle/>
          <a:p>
            <a:pPr marL="0" indent="0" algn="ctr">
              <a:buNone/>
            </a:pPr>
            <a:r>
              <a:rPr lang="en-US" u="sng" dirty="0">
                <a:hlinkClick r:id="rId2"/>
              </a:rPr>
              <a:t>http://www.gutenberg.org/wiki/Main_Page</a:t>
            </a:r>
            <a:endParaRPr lang="en-US" dirty="0"/>
          </a:p>
        </p:txBody>
      </p:sp>
    </p:spTree>
    <p:extLst>
      <p:ext uri="{BB962C8B-B14F-4D97-AF65-F5344CB8AC3E}">
        <p14:creationId xmlns:p14="http://schemas.microsoft.com/office/powerpoint/2010/main" val="29885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B7FA-CBB9-3B45-A277-F01E4407892A}"/>
              </a:ext>
            </a:extLst>
          </p:cNvPr>
          <p:cNvSpPr>
            <a:spLocks noGrp="1"/>
          </p:cNvSpPr>
          <p:nvPr>
            <p:ph type="title"/>
          </p:nvPr>
        </p:nvSpPr>
        <p:spPr/>
        <p:txBody>
          <a:bodyPr/>
          <a:lstStyle/>
          <a:p>
            <a:pPr algn="ctr"/>
            <a:r>
              <a:rPr lang="en-US" i="1" cap="none" dirty="0"/>
              <a:t>What Is Gutenberg?</a:t>
            </a:r>
          </a:p>
        </p:txBody>
      </p:sp>
      <p:sp>
        <p:nvSpPr>
          <p:cNvPr id="3" name="Content Placeholder 2">
            <a:extLst>
              <a:ext uri="{FF2B5EF4-FFF2-40B4-BE49-F238E27FC236}">
                <a16:creationId xmlns:a16="http://schemas.microsoft.com/office/drawing/2014/main" id="{DCEEB9C9-8B91-4F41-8106-B601A5A7DB13}"/>
              </a:ext>
            </a:extLst>
          </p:cNvPr>
          <p:cNvSpPr>
            <a:spLocks noGrp="1"/>
          </p:cNvSpPr>
          <p:nvPr>
            <p:ph idx="1"/>
          </p:nvPr>
        </p:nvSpPr>
        <p:spPr/>
        <p:txBody>
          <a:bodyPr/>
          <a:lstStyle/>
          <a:p>
            <a:r>
              <a:rPr lang="en-US" dirty="0"/>
              <a:t>The Gutenberg Project offers a corpus of over 57,000 free books that are globally renowned as great literature.</a:t>
            </a:r>
          </a:p>
          <a:p>
            <a:r>
              <a:rPr lang="en-US" dirty="0"/>
              <a:t>The corpus of varying genres and types, including memoirs, plays and short stories.</a:t>
            </a:r>
          </a:p>
          <a:p>
            <a:r>
              <a:rPr lang="en-US" dirty="0"/>
              <a:t>These books can be found in multiple forms such as kindle eBooks, </a:t>
            </a:r>
            <a:r>
              <a:rPr lang="en-US" dirty="0" err="1"/>
              <a:t>ePub</a:t>
            </a:r>
            <a:r>
              <a:rPr lang="en-US" dirty="0"/>
              <a:t> books and raw text files.</a:t>
            </a:r>
          </a:p>
        </p:txBody>
      </p:sp>
    </p:spTree>
    <p:extLst>
      <p:ext uri="{BB962C8B-B14F-4D97-AF65-F5344CB8AC3E}">
        <p14:creationId xmlns:p14="http://schemas.microsoft.com/office/powerpoint/2010/main" val="320391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21D4-DBE3-BA46-9748-4D5353C731B4}"/>
              </a:ext>
            </a:extLst>
          </p:cNvPr>
          <p:cNvSpPr>
            <a:spLocks noGrp="1"/>
          </p:cNvSpPr>
          <p:nvPr>
            <p:ph type="title"/>
          </p:nvPr>
        </p:nvSpPr>
        <p:spPr/>
        <p:txBody>
          <a:bodyPr/>
          <a:lstStyle/>
          <a:p>
            <a:pPr algn="ctr"/>
            <a:r>
              <a:rPr lang="en-US" i="1" cap="none" dirty="0"/>
              <a:t>Description Of Data</a:t>
            </a:r>
          </a:p>
        </p:txBody>
      </p:sp>
      <p:sp>
        <p:nvSpPr>
          <p:cNvPr id="3" name="Content Placeholder 2">
            <a:extLst>
              <a:ext uri="{FF2B5EF4-FFF2-40B4-BE49-F238E27FC236}">
                <a16:creationId xmlns:a16="http://schemas.microsoft.com/office/drawing/2014/main" id="{2CCF3F22-B6F8-8145-9A2B-4A835160EA3F}"/>
              </a:ext>
            </a:extLst>
          </p:cNvPr>
          <p:cNvSpPr>
            <a:spLocks noGrp="1"/>
          </p:cNvSpPr>
          <p:nvPr>
            <p:ph idx="1"/>
          </p:nvPr>
        </p:nvSpPr>
        <p:spPr/>
        <p:txBody>
          <a:bodyPr>
            <a:normAutofit fontScale="55000" lnSpcReduction="20000"/>
          </a:bodyPr>
          <a:lstStyle/>
          <a:p>
            <a:r>
              <a:rPr lang="en-US" dirty="0"/>
              <a:t>My data set consists of 100 different extracts from fictional novels which were chosen evenly by 10 different authors including: </a:t>
            </a:r>
          </a:p>
          <a:p>
            <a:r>
              <a:rPr lang="en-US" dirty="0"/>
              <a:t>Jane Austen</a:t>
            </a:r>
          </a:p>
          <a:p>
            <a:r>
              <a:rPr lang="en-US" dirty="0"/>
              <a:t>William Shakespeare</a:t>
            </a:r>
          </a:p>
          <a:p>
            <a:r>
              <a:rPr lang="en-US" dirty="0"/>
              <a:t>Leo Tolstoy</a:t>
            </a:r>
          </a:p>
          <a:p>
            <a:r>
              <a:rPr lang="en-US" dirty="0"/>
              <a:t>G. K. Chesterton</a:t>
            </a:r>
          </a:p>
          <a:p>
            <a:r>
              <a:rPr lang="en-US" dirty="0"/>
              <a:t>Charles Dickens</a:t>
            </a:r>
          </a:p>
          <a:p>
            <a:r>
              <a:rPr lang="en-US" dirty="0"/>
              <a:t>Herman Melville</a:t>
            </a:r>
          </a:p>
          <a:p>
            <a:r>
              <a:rPr lang="en-US" dirty="0"/>
              <a:t>Mark Twain</a:t>
            </a:r>
          </a:p>
          <a:p>
            <a:r>
              <a:rPr lang="en-US" dirty="0"/>
              <a:t>Oscar Wilde</a:t>
            </a:r>
          </a:p>
          <a:p>
            <a:r>
              <a:rPr lang="en-US" dirty="0"/>
              <a:t>Anthony Burgess</a:t>
            </a:r>
          </a:p>
          <a:p>
            <a:r>
              <a:rPr lang="en-US" dirty="0"/>
              <a:t>H.G. Wells.</a:t>
            </a:r>
          </a:p>
        </p:txBody>
      </p:sp>
    </p:spTree>
    <p:extLst>
      <p:ext uri="{BB962C8B-B14F-4D97-AF65-F5344CB8AC3E}">
        <p14:creationId xmlns:p14="http://schemas.microsoft.com/office/powerpoint/2010/main" val="1404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EB4C-0B68-9344-BE64-C08D62A0ACB1}"/>
              </a:ext>
            </a:extLst>
          </p:cNvPr>
          <p:cNvSpPr>
            <a:spLocks noGrp="1"/>
          </p:cNvSpPr>
          <p:nvPr>
            <p:ph type="title"/>
          </p:nvPr>
        </p:nvSpPr>
        <p:spPr/>
        <p:txBody>
          <a:bodyPr/>
          <a:lstStyle/>
          <a:p>
            <a:pPr algn="ctr"/>
            <a:r>
              <a:rPr lang="en-US" i="1" cap="none" dirty="0"/>
              <a:t>Problem Statement</a:t>
            </a:r>
          </a:p>
        </p:txBody>
      </p:sp>
      <p:sp>
        <p:nvSpPr>
          <p:cNvPr id="3" name="Content Placeholder 2">
            <a:extLst>
              <a:ext uri="{FF2B5EF4-FFF2-40B4-BE49-F238E27FC236}">
                <a16:creationId xmlns:a16="http://schemas.microsoft.com/office/drawing/2014/main" id="{C6A2615F-98B5-414D-97A1-028FC27B3BC5}"/>
              </a:ext>
            </a:extLst>
          </p:cNvPr>
          <p:cNvSpPr>
            <a:spLocks noGrp="1"/>
          </p:cNvSpPr>
          <p:nvPr>
            <p:ph idx="1"/>
          </p:nvPr>
        </p:nvSpPr>
        <p:spPr/>
        <p:txBody>
          <a:bodyPr/>
          <a:lstStyle/>
          <a:p>
            <a:pPr marL="0" indent="0" algn="ctr">
              <a:buNone/>
            </a:pPr>
            <a:r>
              <a:rPr lang="en-US" i="1" dirty="0"/>
              <a:t>My objective is to compare clustering algorithms and supervised learning models in their ability to classify multiple texts by assigning them to the correct author.</a:t>
            </a:r>
          </a:p>
        </p:txBody>
      </p:sp>
    </p:spTree>
    <p:extLst>
      <p:ext uri="{BB962C8B-B14F-4D97-AF65-F5344CB8AC3E}">
        <p14:creationId xmlns:p14="http://schemas.microsoft.com/office/powerpoint/2010/main" val="273092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33D6-6140-3C43-AA14-0EA792EC57F5}"/>
              </a:ext>
            </a:extLst>
          </p:cNvPr>
          <p:cNvSpPr>
            <a:spLocks noGrp="1"/>
          </p:cNvSpPr>
          <p:nvPr>
            <p:ph type="title"/>
          </p:nvPr>
        </p:nvSpPr>
        <p:spPr/>
        <p:txBody>
          <a:bodyPr/>
          <a:lstStyle/>
          <a:p>
            <a:pPr algn="ctr"/>
            <a:r>
              <a:rPr lang="en-US" i="1" cap="none" dirty="0"/>
              <a:t>Implications Of Data</a:t>
            </a:r>
          </a:p>
        </p:txBody>
      </p:sp>
      <p:sp>
        <p:nvSpPr>
          <p:cNvPr id="3" name="Content Placeholder 2">
            <a:extLst>
              <a:ext uri="{FF2B5EF4-FFF2-40B4-BE49-F238E27FC236}">
                <a16:creationId xmlns:a16="http://schemas.microsoft.com/office/drawing/2014/main" id="{3ED5DA73-62A2-A64F-A4A9-88EC28947054}"/>
              </a:ext>
            </a:extLst>
          </p:cNvPr>
          <p:cNvSpPr>
            <a:spLocks noGrp="1"/>
          </p:cNvSpPr>
          <p:nvPr>
            <p:ph idx="1"/>
          </p:nvPr>
        </p:nvSpPr>
        <p:spPr/>
        <p:txBody>
          <a:bodyPr/>
          <a:lstStyle/>
          <a:p>
            <a:r>
              <a:rPr lang="en-US" dirty="0"/>
              <a:t>The outcome of this investigation shows us how we can use NLP models to classify texts. This type of modelling has multiple applications for classifying texts on social media, product reviews, identifying plagiarism, etc.</a:t>
            </a:r>
          </a:p>
        </p:txBody>
      </p:sp>
    </p:spTree>
    <p:extLst>
      <p:ext uri="{BB962C8B-B14F-4D97-AF65-F5344CB8AC3E}">
        <p14:creationId xmlns:p14="http://schemas.microsoft.com/office/powerpoint/2010/main" val="259808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3120-B995-004E-85A7-DA5B72B81D9D}"/>
              </a:ext>
            </a:extLst>
          </p:cNvPr>
          <p:cNvSpPr>
            <a:spLocks noGrp="1"/>
          </p:cNvSpPr>
          <p:nvPr>
            <p:ph type="title"/>
          </p:nvPr>
        </p:nvSpPr>
        <p:spPr/>
        <p:txBody>
          <a:bodyPr/>
          <a:lstStyle/>
          <a:p>
            <a:pPr algn="ctr"/>
            <a:r>
              <a:rPr lang="en-US" i="1" cap="none" dirty="0"/>
              <a:t>Methodology</a:t>
            </a:r>
          </a:p>
        </p:txBody>
      </p:sp>
      <p:sp>
        <p:nvSpPr>
          <p:cNvPr id="3" name="Content Placeholder 2">
            <a:extLst>
              <a:ext uri="{FF2B5EF4-FFF2-40B4-BE49-F238E27FC236}">
                <a16:creationId xmlns:a16="http://schemas.microsoft.com/office/drawing/2014/main" id="{E8A859CB-4951-1942-9C5B-7672C2826C23}"/>
              </a:ext>
            </a:extLst>
          </p:cNvPr>
          <p:cNvSpPr>
            <a:spLocks noGrp="1"/>
          </p:cNvSpPr>
          <p:nvPr>
            <p:ph idx="1"/>
          </p:nvPr>
        </p:nvSpPr>
        <p:spPr/>
        <p:txBody>
          <a:bodyPr>
            <a:normAutofit fontScale="85000" lnSpcReduction="20000"/>
          </a:bodyPr>
          <a:lstStyle/>
          <a:p>
            <a:r>
              <a:rPr lang="en-US" dirty="0"/>
              <a:t>After loading the data, I preprocessed the text by removing all stop words and punctuations, and lowercasing every word.</a:t>
            </a:r>
          </a:p>
          <a:p>
            <a:r>
              <a:rPr lang="en-US" dirty="0"/>
              <a:t>To organize the data for training, I have a data frame fitting each text to their respective author, and each author has their respective label.</a:t>
            </a:r>
          </a:p>
          <a:p>
            <a:r>
              <a:rPr lang="en-US" dirty="0"/>
              <a:t>Trained our data into two clustering algorithms, K-means and Spectral, then compared their results.</a:t>
            </a:r>
          </a:p>
          <a:p>
            <a:r>
              <a:rPr lang="en-US" dirty="0"/>
              <a:t>Trained our data into five supervised learning models to predict labels; Gradient Boosting Classifier, Linear SVC, Logistic Regression, Multinomial Naïve Bayes, Random Forest Classifier</a:t>
            </a:r>
          </a:p>
          <a:p>
            <a:r>
              <a:rPr lang="en-US" dirty="0"/>
              <a:t>Conclusions on best performing techniques</a:t>
            </a:r>
          </a:p>
          <a:p>
            <a:endParaRPr lang="en-US" dirty="0"/>
          </a:p>
        </p:txBody>
      </p:sp>
    </p:spTree>
    <p:extLst>
      <p:ext uri="{BB962C8B-B14F-4D97-AF65-F5344CB8AC3E}">
        <p14:creationId xmlns:p14="http://schemas.microsoft.com/office/powerpoint/2010/main" val="185688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0E87-75D4-914B-B73F-EA857136A775}"/>
              </a:ext>
            </a:extLst>
          </p:cNvPr>
          <p:cNvSpPr>
            <a:spLocks noGrp="1"/>
          </p:cNvSpPr>
          <p:nvPr>
            <p:ph type="title"/>
          </p:nvPr>
        </p:nvSpPr>
        <p:spPr/>
        <p:txBody>
          <a:bodyPr/>
          <a:lstStyle/>
          <a:p>
            <a:pPr algn="ctr"/>
            <a:r>
              <a:rPr lang="en-US" i="1" cap="none" dirty="0"/>
              <a:t>Sample Text: First 200 Characters of Israel Potter by Herman Melville</a:t>
            </a:r>
          </a:p>
        </p:txBody>
      </p:sp>
      <p:pic>
        <p:nvPicPr>
          <p:cNvPr id="5" name="Content Placeholder 4">
            <a:extLst>
              <a:ext uri="{FF2B5EF4-FFF2-40B4-BE49-F238E27FC236}">
                <a16:creationId xmlns:a16="http://schemas.microsoft.com/office/drawing/2014/main" id="{2D967216-43CB-D844-82A3-F2A134DA380A}"/>
              </a:ext>
            </a:extLst>
          </p:cNvPr>
          <p:cNvPicPr>
            <a:picLocks noGrp="1" noChangeAspect="1"/>
          </p:cNvPicPr>
          <p:nvPr>
            <p:ph idx="1"/>
          </p:nvPr>
        </p:nvPicPr>
        <p:blipFill>
          <a:blip r:embed="rId2"/>
          <a:stretch>
            <a:fillRect/>
          </a:stretch>
        </p:blipFill>
        <p:spPr>
          <a:xfrm>
            <a:off x="513138" y="2536723"/>
            <a:ext cx="11162548" cy="2985168"/>
          </a:xfrm>
        </p:spPr>
      </p:pic>
    </p:spTree>
    <p:extLst>
      <p:ext uri="{BB962C8B-B14F-4D97-AF65-F5344CB8AC3E}">
        <p14:creationId xmlns:p14="http://schemas.microsoft.com/office/powerpoint/2010/main" val="425312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1696-429D-0249-8E7B-EB3785CC3DE1}"/>
              </a:ext>
            </a:extLst>
          </p:cNvPr>
          <p:cNvSpPr>
            <a:spLocks noGrp="1"/>
          </p:cNvSpPr>
          <p:nvPr>
            <p:ph type="title"/>
          </p:nvPr>
        </p:nvSpPr>
        <p:spPr/>
        <p:txBody>
          <a:bodyPr/>
          <a:lstStyle/>
          <a:p>
            <a:pPr algn="ctr"/>
            <a:r>
              <a:rPr lang="en-US" i="1" cap="none" dirty="0"/>
              <a:t>Data Frame of Preprocessed Data</a:t>
            </a:r>
          </a:p>
        </p:txBody>
      </p:sp>
      <p:pic>
        <p:nvPicPr>
          <p:cNvPr id="9" name="Content Placeholder 8">
            <a:extLst>
              <a:ext uri="{FF2B5EF4-FFF2-40B4-BE49-F238E27FC236}">
                <a16:creationId xmlns:a16="http://schemas.microsoft.com/office/drawing/2014/main" id="{1453632C-BF5C-BB40-BBAD-8511CECF7EA0}"/>
              </a:ext>
            </a:extLst>
          </p:cNvPr>
          <p:cNvPicPr>
            <a:picLocks noGrp="1" noChangeAspect="1"/>
          </p:cNvPicPr>
          <p:nvPr>
            <p:ph idx="1"/>
          </p:nvPr>
        </p:nvPicPr>
        <p:blipFill>
          <a:blip r:embed="rId2"/>
          <a:stretch>
            <a:fillRect/>
          </a:stretch>
        </p:blipFill>
        <p:spPr>
          <a:xfrm>
            <a:off x="1803659" y="2521975"/>
            <a:ext cx="8581506" cy="2706918"/>
          </a:xfrm>
        </p:spPr>
      </p:pic>
    </p:spTree>
    <p:extLst>
      <p:ext uri="{BB962C8B-B14F-4D97-AF65-F5344CB8AC3E}">
        <p14:creationId xmlns:p14="http://schemas.microsoft.com/office/powerpoint/2010/main" val="357442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8422-2200-9346-B58B-FE731B837FFB}"/>
              </a:ext>
            </a:extLst>
          </p:cNvPr>
          <p:cNvSpPr>
            <a:spLocks noGrp="1"/>
          </p:cNvSpPr>
          <p:nvPr>
            <p:ph type="title"/>
          </p:nvPr>
        </p:nvSpPr>
        <p:spPr>
          <a:xfrm>
            <a:off x="1038174" y="250642"/>
            <a:ext cx="9905998" cy="840739"/>
          </a:xfrm>
        </p:spPr>
        <p:txBody>
          <a:bodyPr/>
          <a:lstStyle/>
          <a:p>
            <a:pPr algn="ctr"/>
            <a:r>
              <a:rPr lang="en-US" i="1" cap="none" dirty="0"/>
              <a:t>Class Balance</a:t>
            </a:r>
          </a:p>
        </p:txBody>
      </p:sp>
      <p:pic>
        <p:nvPicPr>
          <p:cNvPr id="5" name="Content Placeholder 4">
            <a:extLst>
              <a:ext uri="{FF2B5EF4-FFF2-40B4-BE49-F238E27FC236}">
                <a16:creationId xmlns:a16="http://schemas.microsoft.com/office/drawing/2014/main" id="{DB8BF464-C868-4A4F-B29C-EE1518F62816}"/>
              </a:ext>
            </a:extLst>
          </p:cNvPr>
          <p:cNvPicPr>
            <a:picLocks noGrp="1" noChangeAspect="1"/>
          </p:cNvPicPr>
          <p:nvPr>
            <p:ph idx="1"/>
          </p:nvPr>
        </p:nvPicPr>
        <p:blipFill>
          <a:blip r:embed="rId2"/>
          <a:stretch>
            <a:fillRect/>
          </a:stretch>
        </p:blipFill>
        <p:spPr>
          <a:xfrm>
            <a:off x="2500101" y="1091381"/>
            <a:ext cx="6982143" cy="5265174"/>
          </a:xfrm>
        </p:spPr>
      </p:pic>
    </p:spTree>
    <p:extLst>
      <p:ext uri="{BB962C8B-B14F-4D97-AF65-F5344CB8AC3E}">
        <p14:creationId xmlns:p14="http://schemas.microsoft.com/office/powerpoint/2010/main" val="4146977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507</TotalTime>
  <Words>671</Words>
  <Application>Microsoft Macintosh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Multi-Class Text Classification: A Comparison of Modelling vs. Clustering</vt:lpstr>
      <vt:lpstr>What Is Gutenberg?</vt:lpstr>
      <vt:lpstr>Description Of Data</vt:lpstr>
      <vt:lpstr>Problem Statement</vt:lpstr>
      <vt:lpstr>Implications Of Data</vt:lpstr>
      <vt:lpstr>Methodology</vt:lpstr>
      <vt:lpstr>Sample Text: First 200 Characters of Israel Potter by Herman Melville</vt:lpstr>
      <vt:lpstr>Data Frame of Preprocessed Data</vt:lpstr>
      <vt:lpstr>Class Balance</vt:lpstr>
      <vt:lpstr>Feature Engineering: Unigrams And Bigrams</vt:lpstr>
      <vt:lpstr>Heatmap Of Similarity Between Texts</vt:lpstr>
      <vt:lpstr>Clusters and their ARI</vt:lpstr>
      <vt:lpstr>Cross Validation Data Frame And Mean Accuracy</vt:lpstr>
      <vt:lpstr>Linear SVC Confusion Matrix Heatmap</vt:lpstr>
      <vt:lpstr>Mis-Predictions</vt:lpstr>
      <vt:lpstr>Table Of Model Evaluation Scores</vt:lpstr>
      <vt:lpstr>Conclusions</vt:lpstr>
      <vt:lpstr>Limitations And Improvements</vt:lpstr>
      <vt:lpstr>Link To Data</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Ayan Karim</dc:creator>
  <cp:lastModifiedBy>Ayan Karim</cp:lastModifiedBy>
  <cp:revision>15</cp:revision>
  <dcterms:created xsi:type="dcterms:W3CDTF">2018-12-06T16:02:07Z</dcterms:created>
  <dcterms:modified xsi:type="dcterms:W3CDTF">2018-12-07T16:52:22Z</dcterms:modified>
</cp:coreProperties>
</file>