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77" r:id="rId13"/>
    <p:sldId id="265" r:id="rId14"/>
    <p:sldId id="266" r:id="rId15"/>
    <p:sldId id="267" r:id="rId16"/>
    <p:sldId id="278" r:id="rId17"/>
    <p:sldId id="285" r:id="rId18"/>
    <p:sldId id="286" r:id="rId19"/>
    <p:sldId id="279" r:id="rId20"/>
    <p:sldId id="280" r:id="rId21"/>
    <p:sldId id="268" r:id="rId22"/>
    <p:sldId id="269" r:id="rId23"/>
    <p:sldId id="270" r:id="rId24"/>
    <p:sldId id="281" r:id="rId25"/>
    <p:sldId id="287"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10/27/18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Influential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a:t>
            </a:r>
            <a:r>
              <a:rPr lang="en-US"/>
              <a:t>categorical variables.</a:t>
            </a:r>
            <a:endParaRPr lang="en-US" dirty="0"/>
          </a:p>
          <a:p>
            <a:r>
              <a:rPr lang="en-US" dirty="0"/>
              <a:t>2. Train baseline regression models on the feature data set we have available. </a:t>
            </a:r>
          </a:p>
          <a:p>
            <a:r>
              <a:rPr lang="en-US" dirty="0"/>
              <a:t>3. Rank the significance of each variable as an indicator in our model</a:t>
            </a:r>
          </a:p>
          <a:p>
            <a:r>
              <a:rPr lang="en-US" dirty="0"/>
              <a:t>4. Filter out irrelevant variables that compromises the efficiency of our model more so than actually improving. </a:t>
            </a:r>
          </a:p>
          <a:p>
            <a:r>
              <a:rPr lang="en-US" dirty="0"/>
              <a:t>5. Combine correlated features that'll improve the accuracy of our model and reduce overfitting. </a:t>
            </a:r>
          </a:p>
          <a:p>
            <a:r>
              <a:rPr lang="en-US" dirty="0"/>
              <a:t>6. Repeat this process iteratively until we can no longer improve the model. This should improve both the consistency of our model predictions and their accuracy.</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Minimum accuracy score on our holdout-groups in the cross validation is 91% and maximum is 96% with a total difference range of 4% between hold-out groups.</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88.17% and the cross validation scores range between 87% and 95%. </a:t>
            </a:r>
          </a:p>
          <a:p>
            <a:r>
              <a:rPr lang="en-US" dirty="0"/>
              <a:t>After feature selection, the accuracy score on the test set is 89.64% (compared to 90.48% in OLS)</a:t>
            </a:r>
          </a:p>
          <a:p>
            <a:r>
              <a:rPr lang="en-US" dirty="0"/>
              <a:t>Cross validation scores are far more consistent as it ranges between 91.29% and 92.22%. </a:t>
            </a:r>
          </a:p>
        </p:txBody>
      </p:sp>
    </p:spTree>
    <p:extLst>
      <p:ext uri="{BB962C8B-B14F-4D97-AF65-F5344CB8AC3E}">
        <p14:creationId xmlns:p14="http://schemas.microsoft.com/office/powerpoint/2010/main" val="421231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3% variance in cross validation. </a:t>
            </a:r>
          </a:p>
          <a:p>
            <a:endParaRPr lang="en-US" dirty="0"/>
          </a:p>
        </p:txBody>
      </p:sp>
      <p:pic>
        <p:nvPicPr>
          <p:cNvPr id="5" name="Picture 4">
            <a:extLst>
              <a:ext uri="{FF2B5EF4-FFF2-40B4-BE49-F238E27FC236}">
                <a16:creationId xmlns:a16="http://schemas.microsoft.com/office/drawing/2014/main" id="{26BF7C51-2C74-D949-A2E3-4F05D85BC190}"/>
              </a:ext>
            </a:extLst>
          </p:cNvPr>
          <p:cNvPicPr>
            <a:picLocks noChangeAspect="1"/>
          </p:cNvPicPr>
          <p:nvPr/>
        </p:nvPicPr>
        <p:blipFill>
          <a:blip r:embed="rId2"/>
          <a:stretch>
            <a:fillRect/>
          </a:stretch>
        </p:blipFill>
        <p:spPr>
          <a:xfrm>
            <a:off x="2618317" y="3335866"/>
            <a:ext cx="6515100" cy="30988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AA063-C06B-5649-BF59-1A308D3AE1C3}"/>
              </a:ext>
            </a:extLst>
          </p:cNvPr>
          <p:cNvPicPr>
            <a:picLocks noChangeAspect="1"/>
          </p:cNvPicPr>
          <p:nvPr/>
        </p:nvPicPr>
        <p:blipFill>
          <a:blip r:embed="rId2"/>
          <a:stretch>
            <a:fillRect/>
          </a:stretch>
        </p:blipFill>
        <p:spPr>
          <a:xfrm>
            <a:off x="3480605" y="1187450"/>
            <a:ext cx="4432300" cy="4483100"/>
          </a:xfrm>
          <a:prstGeom prst="rect">
            <a:avLst/>
          </a:prstGeom>
        </p:spPr>
      </p:pic>
    </p:spTree>
    <p:extLst>
      <p:ext uri="{BB962C8B-B14F-4D97-AF65-F5344CB8AC3E}">
        <p14:creationId xmlns:p14="http://schemas.microsoft.com/office/powerpoint/2010/main" val="119967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 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0% Type I error as our model correctly identifies all cases in which attendance rate is "good" (is 1) and 4.6%  Type II error indicating that it incorrectly predicts that a school has a "good"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06814-F7BC-A447-A281-BB40537C70DE}"/>
              </a:ext>
            </a:extLst>
          </p:cNvPr>
          <p:cNvPicPr>
            <a:picLocks noChangeAspect="1"/>
          </p:cNvPicPr>
          <p:nvPr/>
        </p:nvPicPr>
        <p:blipFill>
          <a:blip r:embed="rId2"/>
          <a:stretch>
            <a:fillRect/>
          </a:stretch>
        </p:blipFill>
        <p:spPr>
          <a:xfrm>
            <a:off x="2705100" y="260350"/>
            <a:ext cx="6781800" cy="6337300"/>
          </a:xfrm>
          <a:prstGeom prst="rect">
            <a:avLst/>
          </a:prstGeom>
        </p:spPr>
      </p:pic>
    </p:spTree>
    <p:extLst>
      <p:ext uri="{BB962C8B-B14F-4D97-AF65-F5344CB8AC3E}">
        <p14:creationId xmlns:p14="http://schemas.microsoft.com/office/powerpoint/2010/main" val="347319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1894</TotalTime>
  <Words>1685</Words>
  <Application>Microsoft Macintosh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Celestial</vt:lpstr>
      <vt:lpstr>Predicting Student Attendance and Analyzing Influential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Target Variable: Student Attendance Rate</vt:lpstr>
      <vt:lpstr>Feature Engineering and Selection Methodology</vt:lpstr>
      <vt:lpstr>Regression Parameters</vt:lpstr>
      <vt:lpstr>Ordinary Least Squares Regression Model</vt:lpstr>
      <vt:lpstr>Gradient Boosted Regression Model</vt:lpstr>
      <vt:lpstr>Conclusions on Regression Models</vt:lpstr>
      <vt:lpstr>Interpretations of Features in Regression Models</vt:lpstr>
      <vt:lpstr>PowerPoint Presentation</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Gradient Boosted Classifier Model</vt:lpstr>
      <vt:lpstr>Random Forest Classifier Model</vt:lpstr>
      <vt:lpstr>Conclusions of Classification Models</vt:lpstr>
      <vt:lpstr>Important Factors related to Attendance Rate</vt:lpstr>
      <vt:lpstr>PowerPoint Presentation</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27</cp:revision>
  <dcterms:created xsi:type="dcterms:W3CDTF">2018-10-23T19:11:48Z</dcterms:created>
  <dcterms:modified xsi:type="dcterms:W3CDTF">2018-10-27T17:56:18Z</dcterms:modified>
</cp:coreProperties>
</file>