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4" r:id="rId5"/>
    <p:sldId id="259" r:id="rId6"/>
    <p:sldId id="260" r:id="rId7"/>
    <p:sldId id="282" r:id="rId8"/>
    <p:sldId id="263" r:id="rId9"/>
    <p:sldId id="277" r:id="rId10"/>
    <p:sldId id="265" r:id="rId11"/>
    <p:sldId id="266" r:id="rId12"/>
    <p:sldId id="267" r:id="rId13"/>
    <p:sldId id="278" r:id="rId14"/>
    <p:sldId id="285" r:id="rId15"/>
    <p:sldId id="279" r:id="rId16"/>
    <p:sldId id="280" r:id="rId17"/>
    <p:sldId id="288" r:id="rId18"/>
    <p:sldId id="268" r:id="rId19"/>
    <p:sldId id="269" r:id="rId20"/>
    <p:sldId id="270" r:id="rId21"/>
    <p:sldId id="281" r:id="rId22"/>
    <p:sldId id="287" r:id="rId23"/>
    <p:sldId id="271" r:id="rId24"/>
    <p:sldId id="272" r:id="rId25"/>
    <p:sldId id="27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819"/>
    <p:restoredTop sz="94627"/>
  </p:normalViewPr>
  <p:slideViewPr>
    <p:cSldViewPr snapToGrid="0" snapToObjects="1">
      <p:cViewPr varScale="1">
        <p:scale>
          <a:sx n="99" d="100"/>
          <a:sy n="99" d="100"/>
        </p:scale>
        <p:origin x="5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10/29/18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10/29/18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10/29/18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kaggle.com/passnyc/data-science-for-goo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59547-B147-2A49-94DA-A185710D9A93}"/>
              </a:ext>
            </a:extLst>
          </p:cNvPr>
          <p:cNvSpPr>
            <a:spLocks noGrp="1"/>
          </p:cNvSpPr>
          <p:nvPr>
            <p:ph type="ctrTitle"/>
          </p:nvPr>
        </p:nvSpPr>
        <p:spPr>
          <a:xfrm>
            <a:off x="-1" y="955964"/>
            <a:ext cx="11160125" cy="3429767"/>
          </a:xfrm>
        </p:spPr>
        <p:txBody>
          <a:bodyPr>
            <a:normAutofit/>
          </a:bodyPr>
          <a:lstStyle/>
          <a:p>
            <a:r>
              <a:rPr lang="en-US" cap="none" dirty="0"/>
              <a:t>Predicting Student Attendance and Analyzing Influencing Factors at New York Public Schools</a:t>
            </a:r>
            <a:endParaRPr lang="en-US" dirty="0"/>
          </a:p>
        </p:txBody>
      </p:sp>
      <p:sp>
        <p:nvSpPr>
          <p:cNvPr id="3" name="Subtitle 2">
            <a:extLst>
              <a:ext uri="{FF2B5EF4-FFF2-40B4-BE49-F238E27FC236}">
                <a16:creationId xmlns:a16="http://schemas.microsoft.com/office/drawing/2014/main" id="{BF1F9A55-3536-0E42-8E82-7C6DA7E92D15}"/>
              </a:ext>
            </a:extLst>
          </p:cNvPr>
          <p:cNvSpPr>
            <a:spLocks noGrp="1"/>
          </p:cNvSpPr>
          <p:nvPr>
            <p:ph type="subTitle" idx="1"/>
          </p:nvPr>
        </p:nvSpPr>
        <p:spPr/>
        <p:txBody>
          <a:bodyPr/>
          <a:lstStyle/>
          <a:p>
            <a:r>
              <a:rPr lang="en-US" cap="none" dirty="0"/>
              <a:t>Ayan Karim</a:t>
            </a:r>
          </a:p>
        </p:txBody>
      </p:sp>
    </p:spTree>
    <p:extLst>
      <p:ext uri="{BB962C8B-B14F-4D97-AF65-F5344CB8AC3E}">
        <p14:creationId xmlns:p14="http://schemas.microsoft.com/office/powerpoint/2010/main" val="2355870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A2952-DED1-8B47-8992-ADE6E5EEC078}"/>
              </a:ext>
            </a:extLst>
          </p:cNvPr>
          <p:cNvSpPr>
            <a:spLocks noGrp="1"/>
          </p:cNvSpPr>
          <p:nvPr>
            <p:ph type="title"/>
          </p:nvPr>
        </p:nvSpPr>
        <p:spPr/>
        <p:txBody>
          <a:bodyPr/>
          <a:lstStyle/>
          <a:p>
            <a:pPr algn="ctr"/>
            <a:r>
              <a:rPr lang="en-US" i="1" cap="none" dirty="0"/>
              <a:t>Ordinary Least Squares Regression Model</a:t>
            </a:r>
          </a:p>
        </p:txBody>
      </p:sp>
      <p:sp>
        <p:nvSpPr>
          <p:cNvPr id="3" name="Content Placeholder 2">
            <a:extLst>
              <a:ext uri="{FF2B5EF4-FFF2-40B4-BE49-F238E27FC236}">
                <a16:creationId xmlns:a16="http://schemas.microsoft.com/office/drawing/2014/main" id="{9D3734C0-BA8A-354D-8EBB-72FEB624A916}"/>
              </a:ext>
            </a:extLst>
          </p:cNvPr>
          <p:cNvSpPr>
            <a:spLocks noGrp="1"/>
          </p:cNvSpPr>
          <p:nvPr>
            <p:ph idx="1"/>
          </p:nvPr>
        </p:nvSpPr>
        <p:spPr/>
        <p:txBody>
          <a:bodyPr/>
          <a:lstStyle/>
          <a:p>
            <a:r>
              <a:rPr lang="en-US" dirty="0"/>
              <a:t>OLS </a:t>
            </a:r>
            <a:r>
              <a:rPr lang="en-US" b="1" dirty="0"/>
              <a:t>baseline prediction </a:t>
            </a:r>
            <a:r>
              <a:rPr lang="en-US" dirty="0"/>
              <a:t>scores very highly on this data set at 89.17% on our test set which satisfies our success metric of at least 85%. But its cross validation scores range between 87% and 95%, which is an 8% difference.</a:t>
            </a:r>
          </a:p>
          <a:p>
            <a:r>
              <a:rPr lang="en-US" dirty="0"/>
              <a:t>Reducing features in our model based on importance, we've improved the accuracy of the model on our test set to 90.49% .</a:t>
            </a:r>
          </a:p>
          <a:p>
            <a:r>
              <a:rPr lang="en-US" dirty="0"/>
              <a:t>Cross validation ranges from 91% to 96% with a total difference range of 5%.</a:t>
            </a:r>
          </a:p>
          <a:p>
            <a:endParaRPr lang="en-US" dirty="0"/>
          </a:p>
        </p:txBody>
      </p:sp>
    </p:spTree>
    <p:extLst>
      <p:ext uri="{BB962C8B-B14F-4D97-AF65-F5344CB8AC3E}">
        <p14:creationId xmlns:p14="http://schemas.microsoft.com/office/powerpoint/2010/main" val="1681056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3D9B6-C0F6-054F-BB95-093ACBDF995B}"/>
              </a:ext>
            </a:extLst>
          </p:cNvPr>
          <p:cNvSpPr>
            <a:spLocks noGrp="1"/>
          </p:cNvSpPr>
          <p:nvPr>
            <p:ph type="title"/>
          </p:nvPr>
        </p:nvSpPr>
        <p:spPr/>
        <p:txBody>
          <a:bodyPr/>
          <a:lstStyle/>
          <a:p>
            <a:pPr algn="ctr"/>
            <a:r>
              <a:rPr lang="en-US" i="1" cap="none" dirty="0"/>
              <a:t>Gradient Boosted Regression Model</a:t>
            </a:r>
          </a:p>
        </p:txBody>
      </p:sp>
      <p:sp>
        <p:nvSpPr>
          <p:cNvPr id="3" name="Content Placeholder 2">
            <a:extLst>
              <a:ext uri="{FF2B5EF4-FFF2-40B4-BE49-F238E27FC236}">
                <a16:creationId xmlns:a16="http://schemas.microsoft.com/office/drawing/2014/main" id="{F3864AB3-39E2-A64B-989F-B54A59455177}"/>
              </a:ext>
            </a:extLst>
          </p:cNvPr>
          <p:cNvSpPr>
            <a:spLocks noGrp="1"/>
          </p:cNvSpPr>
          <p:nvPr>
            <p:ph idx="1"/>
          </p:nvPr>
        </p:nvSpPr>
        <p:spPr/>
        <p:txBody>
          <a:bodyPr/>
          <a:lstStyle/>
          <a:p>
            <a:r>
              <a:rPr lang="en-US" b="1" dirty="0"/>
              <a:t>Baseline predictive </a:t>
            </a:r>
            <a:r>
              <a:rPr lang="en-US" dirty="0"/>
              <a:t>power on the test set is high at about 88% and the cross validation scores range between 87% and 95%. </a:t>
            </a:r>
          </a:p>
          <a:p>
            <a:r>
              <a:rPr lang="en-US" dirty="0"/>
              <a:t>After feature selection, the accuracy score on the test set is 89.64% (compared to 90.48% in OLS)</a:t>
            </a:r>
          </a:p>
          <a:p>
            <a:r>
              <a:rPr lang="en-US" dirty="0"/>
              <a:t>Cross validation scores ranges between 91.29% and 92.22% with a difference of 1%. </a:t>
            </a:r>
          </a:p>
        </p:txBody>
      </p:sp>
    </p:spTree>
    <p:extLst>
      <p:ext uri="{BB962C8B-B14F-4D97-AF65-F5344CB8AC3E}">
        <p14:creationId xmlns:p14="http://schemas.microsoft.com/office/powerpoint/2010/main" val="4212318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94B81-FA25-C64F-865F-F706E17BC220}"/>
              </a:ext>
            </a:extLst>
          </p:cNvPr>
          <p:cNvSpPr>
            <a:spLocks noGrp="1"/>
          </p:cNvSpPr>
          <p:nvPr>
            <p:ph type="title"/>
          </p:nvPr>
        </p:nvSpPr>
        <p:spPr/>
        <p:txBody>
          <a:bodyPr/>
          <a:lstStyle/>
          <a:p>
            <a:pPr algn="ctr"/>
            <a:r>
              <a:rPr lang="en-US" i="1" cap="none" dirty="0"/>
              <a:t>Conclusions on Regression Models</a:t>
            </a:r>
          </a:p>
        </p:txBody>
      </p:sp>
      <p:sp>
        <p:nvSpPr>
          <p:cNvPr id="3" name="Content Placeholder 2">
            <a:extLst>
              <a:ext uri="{FF2B5EF4-FFF2-40B4-BE49-F238E27FC236}">
                <a16:creationId xmlns:a16="http://schemas.microsoft.com/office/drawing/2014/main" id="{2DDB4B6E-C458-8245-BEDB-01275F5C9460}"/>
              </a:ext>
            </a:extLst>
          </p:cNvPr>
          <p:cNvSpPr>
            <a:spLocks noGrp="1"/>
          </p:cNvSpPr>
          <p:nvPr>
            <p:ph idx="1"/>
          </p:nvPr>
        </p:nvSpPr>
        <p:spPr>
          <a:xfrm>
            <a:off x="685801" y="2142067"/>
            <a:ext cx="10131425" cy="1566333"/>
          </a:xfrm>
        </p:spPr>
        <p:txBody>
          <a:bodyPr/>
          <a:lstStyle/>
          <a:p>
            <a:r>
              <a:rPr lang="en-US" dirty="0"/>
              <a:t>Gradient Boosted Ensemble model is the more reliable model for use on future data sets. This model has a combination of both high predictive power and consistent cross-validation scores that meet our success metrics of at least 85% predictive accuracy and less than 3% range in cross validation. </a:t>
            </a:r>
          </a:p>
          <a:p>
            <a:endParaRPr lang="en-US" dirty="0"/>
          </a:p>
        </p:txBody>
      </p:sp>
      <p:pic>
        <p:nvPicPr>
          <p:cNvPr id="6" name="Picture 5">
            <a:extLst>
              <a:ext uri="{FF2B5EF4-FFF2-40B4-BE49-F238E27FC236}">
                <a16:creationId xmlns:a16="http://schemas.microsoft.com/office/drawing/2014/main" id="{5D568065-4C74-3143-AD20-132356EE12FD}"/>
              </a:ext>
            </a:extLst>
          </p:cNvPr>
          <p:cNvPicPr>
            <a:picLocks noChangeAspect="1"/>
          </p:cNvPicPr>
          <p:nvPr/>
        </p:nvPicPr>
        <p:blipFill>
          <a:blip r:embed="rId2"/>
          <a:stretch>
            <a:fillRect/>
          </a:stretch>
        </p:blipFill>
        <p:spPr>
          <a:xfrm>
            <a:off x="2544763" y="3419251"/>
            <a:ext cx="6413500" cy="3187700"/>
          </a:xfrm>
          <a:prstGeom prst="rect">
            <a:avLst/>
          </a:prstGeom>
        </p:spPr>
      </p:pic>
    </p:spTree>
    <p:extLst>
      <p:ext uri="{BB962C8B-B14F-4D97-AF65-F5344CB8AC3E}">
        <p14:creationId xmlns:p14="http://schemas.microsoft.com/office/powerpoint/2010/main" val="169899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121DB-CFEE-6449-9472-2A936AB09033}"/>
              </a:ext>
            </a:extLst>
          </p:cNvPr>
          <p:cNvSpPr>
            <a:spLocks noGrp="1"/>
          </p:cNvSpPr>
          <p:nvPr>
            <p:ph type="title"/>
          </p:nvPr>
        </p:nvSpPr>
        <p:spPr/>
        <p:txBody>
          <a:bodyPr/>
          <a:lstStyle/>
          <a:p>
            <a:pPr algn="ctr"/>
            <a:r>
              <a:rPr lang="en-US" i="1" cap="none" dirty="0"/>
              <a:t>Interpretations of Features in Regression Models</a:t>
            </a:r>
          </a:p>
        </p:txBody>
      </p:sp>
      <p:sp>
        <p:nvSpPr>
          <p:cNvPr id="3" name="Content Placeholder 2">
            <a:extLst>
              <a:ext uri="{FF2B5EF4-FFF2-40B4-BE49-F238E27FC236}">
                <a16:creationId xmlns:a16="http://schemas.microsoft.com/office/drawing/2014/main" id="{8B8DA979-53E2-5D49-8307-62B5977152CD}"/>
              </a:ext>
            </a:extLst>
          </p:cNvPr>
          <p:cNvSpPr>
            <a:spLocks noGrp="1"/>
          </p:cNvSpPr>
          <p:nvPr>
            <p:ph idx="1"/>
          </p:nvPr>
        </p:nvSpPr>
        <p:spPr/>
        <p:txBody>
          <a:bodyPr>
            <a:normAutofit/>
          </a:bodyPr>
          <a:lstStyle/>
          <a:p>
            <a:r>
              <a:rPr lang="en-US" dirty="0"/>
              <a:t>Demographic</a:t>
            </a:r>
          </a:p>
          <a:p>
            <a:r>
              <a:rPr lang="en-US" dirty="0"/>
              <a:t>Economic Need Index </a:t>
            </a:r>
          </a:p>
          <a:p>
            <a:r>
              <a:rPr lang="en-US" dirty="0"/>
              <a:t>Support system and educational quality </a:t>
            </a:r>
          </a:p>
          <a:p>
            <a:r>
              <a:rPr lang="en-US" dirty="0"/>
              <a:t>Select cities tend to have more of an impact on student attendance than others</a:t>
            </a:r>
          </a:p>
          <a:p>
            <a:r>
              <a:rPr lang="en-US" dirty="0"/>
              <a:t>Percent of Students Chronically Absent" </a:t>
            </a:r>
          </a:p>
          <a:p>
            <a:r>
              <a:rPr lang="en-US" dirty="0"/>
              <a:t>Language and math proficiency</a:t>
            </a:r>
          </a:p>
        </p:txBody>
      </p:sp>
    </p:spTree>
    <p:extLst>
      <p:ext uri="{BB962C8B-B14F-4D97-AF65-F5344CB8AC3E}">
        <p14:creationId xmlns:p14="http://schemas.microsoft.com/office/powerpoint/2010/main" val="3557932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4DEA9E-DFCF-3C4B-B94C-F3197BF38F36}"/>
              </a:ext>
            </a:extLst>
          </p:cNvPr>
          <p:cNvPicPr>
            <a:picLocks noChangeAspect="1"/>
          </p:cNvPicPr>
          <p:nvPr/>
        </p:nvPicPr>
        <p:blipFill>
          <a:blip r:embed="rId2"/>
          <a:stretch>
            <a:fillRect/>
          </a:stretch>
        </p:blipFill>
        <p:spPr>
          <a:xfrm>
            <a:off x="145156" y="1593487"/>
            <a:ext cx="3506239" cy="3526218"/>
          </a:xfrm>
          <a:prstGeom prst="rect">
            <a:avLst/>
          </a:prstGeom>
        </p:spPr>
      </p:pic>
      <p:pic>
        <p:nvPicPr>
          <p:cNvPr id="7" name="Picture 6">
            <a:extLst>
              <a:ext uri="{FF2B5EF4-FFF2-40B4-BE49-F238E27FC236}">
                <a16:creationId xmlns:a16="http://schemas.microsoft.com/office/drawing/2014/main" id="{FDC373CF-2D3D-5A4E-9A79-CD93F85364E1}"/>
              </a:ext>
            </a:extLst>
          </p:cNvPr>
          <p:cNvPicPr>
            <a:picLocks noChangeAspect="1"/>
          </p:cNvPicPr>
          <p:nvPr/>
        </p:nvPicPr>
        <p:blipFill>
          <a:blip r:embed="rId3"/>
          <a:stretch>
            <a:fillRect/>
          </a:stretch>
        </p:blipFill>
        <p:spPr>
          <a:xfrm>
            <a:off x="4187045" y="1599574"/>
            <a:ext cx="3450128" cy="3520131"/>
          </a:xfrm>
          <a:prstGeom prst="rect">
            <a:avLst/>
          </a:prstGeom>
        </p:spPr>
      </p:pic>
      <p:pic>
        <p:nvPicPr>
          <p:cNvPr id="9" name="Picture 8">
            <a:extLst>
              <a:ext uri="{FF2B5EF4-FFF2-40B4-BE49-F238E27FC236}">
                <a16:creationId xmlns:a16="http://schemas.microsoft.com/office/drawing/2014/main" id="{B85D6947-F415-5042-B3EC-5F65DB81DA59}"/>
              </a:ext>
            </a:extLst>
          </p:cNvPr>
          <p:cNvPicPr>
            <a:picLocks noChangeAspect="1"/>
          </p:cNvPicPr>
          <p:nvPr/>
        </p:nvPicPr>
        <p:blipFill>
          <a:blip r:embed="rId4"/>
          <a:stretch>
            <a:fillRect/>
          </a:stretch>
        </p:blipFill>
        <p:spPr>
          <a:xfrm>
            <a:off x="8397026" y="1593487"/>
            <a:ext cx="3581222" cy="3526218"/>
          </a:xfrm>
          <a:prstGeom prst="rect">
            <a:avLst/>
          </a:prstGeom>
        </p:spPr>
      </p:pic>
    </p:spTree>
    <p:extLst>
      <p:ext uri="{BB962C8B-B14F-4D97-AF65-F5344CB8AC3E}">
        <p14:creationId xmlns:p14="http://schemas.microsoft.com/office/powerpoint/2010/main" val="372850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A5B01-FF1C-C04B-B0E1-AEBE24A57FD1}"/>
              </a:ext>
            </a:extLst>
          </p:cNvPr>
          <p:cNvSpPr>
            <a:spLocks noGrp="1"/>
          </p:cNvSpPr>
          <p:nvPr>
            <p:ph type="title"/>
          </p:nvPr>
        </p:nvSpPr>
        <p:spPr>
          <a:xfrm>
            <a:off x="917621" y="2734615"/>
            <a:ext cx="10131425" cy="1456267"/>
          </a:xfrm>
        </p:spPr>
        <p:txBody>
          <a:bodyPr>
            <a:normAutofit/>
          </a:bodyPr>
          <a:lstStyle/>
          <a:p>
            <a:pPr algn="ctr"/>
            <a:r>
              <a:rPr lang="en-US" sz="2800" i="1" cap="none" dirty="0"/>
              <a:t>Although our regression model gives us an accurate insight on the attendance rate, we aren't actually sure if that attendance rate is bad or good and whether PASSNYC should be concerned or not.</a:t>
            </a:r>
          </a:p>
        </p:txBody>
      </p:sp>
    </p:spTree>
    <p:extLst>
      <p:ext uri="{BB962C8B-B14F-4D97-AF65-F5344CB8AC3E}">
        <p14:creationId xmlns:p14="http://schemas.microsoft.com/office/powerpoint/2010/main" val="2994743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66163-DA78-FE49-AA51-757AFE0DE1A6}"/>
              </a:ext>
            </a:extLst>
          </p:cNvPr>
          <p:cNvSpPr>
            <a:spLocks noGrp="1"/>
          </p:cNvSpPr>
          <p:nvPr>
            <p:ph type="title"/>
          </p:nvPr>
        </p:nvSpPr>
        <p:spPr/>
        <p:txBody>
          <a:bodyPr>
            <a:normAutofit/>
          </a:bodyPr>
          <a:lstStyle/>
          <a:p>
            <a:pPr algn="ctr"/>
            <a:r>
              <a:rPr lang="en-US" i="1" cap="none" dirty="0"/>
              <a:t>Baseline Classifier Models</a:t>
            </a:r>
          </a:p>
        </p:txBody>
      </p:sp>
      <p:sp>
        <p:nvSpPr>
          <p:cNvPr id="3" name="Content Placeholder 2">
            <a:extLst>
              <a:ext uri="{FF2B5EF4-FFF2-40B4-BE49-F238E27FC236}">
                <a16:creationId xmlns:a16="http://schemas.microsoft.com/office/drawing/2014/main" id="{768542F4-A190-B74D-BA47-3D9502158AAC}"/>
              </a:ext>
            </a:extLst>
          </p:cNvPr>
          <p:cNvSpPr>
            <a:spLocks noGrp="1"/>
          </p:cNvSpPr>
          <p:nvPr>
            <p:ph idx="1"/>
          </p:nvPr>
        </p:nvSpPr>
        <p:spPr>
          <a:xfrm>
            <a:off x="685801" y="2142068"/>
            <a:ext cx="10131425" cy="1701800"/>
          </a:xfrm>
        </p:spPr>
        <p:txBody>
          <a:bodyPr/>
          <a:lstStyle/>
          <a:p>
            <a:r>
              <a:rPr lang="en-US" dirty="0"/>
              <a:t>The range of "Student Attendance Rate" is quite small between 0.86 and 1.00, since a majority of students tend to go to school. </a:t>
            </a:r>
          </a:p>
          <a:p>
            <a:r>
              <a:rPr lang="en-US" dirty="0"/>
              <a:t>Define a bad attendance rate as any rate less than the median (0.94) and we'll use a binary indicator to identify schools that have a bad attendance rate.</a:t>
            </a:r>
          </a:p>
        </p:txBody>
      </p:sp>
      <p:pic>
        <p:nvPicPr>
          <p:cNvPr id="5" name="Picture 4">
            <a:extLst>
              <a:ext uri="{FF2B5EF4-FFF2-40B4-BE49-F238E27FC236}">
                <a16:creationId xmlns:a16="http://schemas.microsoft.com/office/drawing/2014/main" id="{B79DF891-F851-F642-8241-63A94624A712}"/>
              </a:ext>
            </a:extLst>
          </p:cNvPr>
          <p:cNvPicPr>
            <a:picLocks noChangeAspect="1"/>
          </p:cNvPicPr>
          <p:nvPr/>
        </p:nvPicPr>
        <p:blipFill>
          <a:blip r:embed="rId2"/>
          <a:stretch>
            <a:fillRect/>
          </a:stretch>
        </p:blipFill>
        <p:spPr>
          <a:xfrm>
            <a:off x="3926946" y="3920069"/>
            <a:ext cx="3642254" cy="2762383"/>
          </a:xfrm>
          <a:prstGeom prst="rect">
            <a:avLst/>
          </a:prstGeom>
        </p:spPr>
      </p:pic>
    </p:spTree>
    <p:extLst>
      <p:ext uri="{BB962C8B-B14F-4D97-AF65-F5344CB8AC3E}">
        <p14:creationId xmlns:p14="http://schemas.microsoft.com/office/powerpoint/2010/main" val="3495607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0BB58-89E2-6344-B1BE-75644AFEE830}"/>
              </a:ext>
            </a:extLst>
          </p:cNvPr>
          <p:cNvSpPr>
            <a:spLocks noGrp="1"/>
          </p:cNvSpPr>
          <p:nvPr>
            <p:ph type="title"/>
          </p:nvPr>
        </p:nvSpPr>
        <p:spPr>
          <a:xfrm>
            <a:off x="685801" y="609600"/>
            <a:ext cx="10131425" cy="744187"/>
          </a:xfrm>
        </p:spPr>
        <p:txBody>
          <a:bodyPr/>
          <a:lstStyle/>
          <a:p>
            <a:pPr algn="ctr"/>
            <a:r>
              <a:rPr lang="en-US" i="1" cap="none" dirty="0"/>
              <a:t>Success Metric</a:t>
            </a:r>
            <a:endParaRPr lang="en-US" dirty="0"/>
          </a:p>
        </p:txBody>
      </p:sp>
      <p:sp>
        <p:nvSpPr>
          <p:cNvPr id="3" name="Content Placeholder 2">
            <a:extLst>
              <a:ext uri="{FF2B5EF4-FFF2-40B4-BE49-F238E27FC236}">
                <a16:creationId xmlns:a16="http://schemas.microsoft.com/office/drawing/2014/main" id="{6F6A4DB2-764F-574B-AC64-6506EC20B454}"/>
              </a:ext>
            </a:extLst>
          </p:cNvPr>
          <p:cNvSpPr>
            <a:spLocks noGrp="1"/>
          </p:cNvSpPr>
          <p:nvPr>
            <p:ph idx="1"/>
          </p:nvPr>
        </p:nvSpPr>
        <p:spPr/>
        <p:txBody>
          <a:bodyPr/>
          <a:lstStyle/>
          <a:p>
            <a:r>
              <a:rPr lang="en-US" dirty="0"/>
              <a:t>Our Classification Model must accurately predict "Low Attendance" Schools at least 90% accuracy, with Type I and Type II errors below 6%.</a:t>
            </a:r>
          </a:p>
        </p:txBody>
      </p:sp>
    </p:spTree>
    <p:extLst>
      <p:ext uri="{BB962C8B-B14F-4D97-AF65-F5344CB8AC3E}">
        <p14:creationId xmlns:p14="http://schemas.microsoft.com/office/powerpoint/2010/main" val="4254193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784D3-4AA3-E842-BF97-CC11DF9342E0}"/>
              </a:ext>
            </a:extLst>
          </p:cNvPr>
          <p:cNvSpPr>
            <a:spLocks noGrp="1"/>
          </p:cNvSpPr>
          <p:nvPr>
            <p:ph type="title"/>
          </p:nvPr>
        </p:nvSpPr>
        <p:spPr/>
        <p:txBody>
          <a:bodyPr/>
          <a:lstStyle/>
          <a:p>
            <a:pPr algn="ctr"/>
            <a:r>
              <a:rPr lang="en-US" i="1" cap="none" dirty="0"/>
              <a:t>Gradient Boosted Classifier Model</a:t>
            </a:r>
          </a:p>
        </p:txBody>
      </p:sp>
      <p:sp>
        <p:nvSpPr>
          <p:cNvPr id="3" name="Content Placeholder 2">
            <a:extLst>
              <a:ext uri="{FF2B5EF4-FFF2-40B4-BE49-F238E27FC236}">
                <a16:creationId xmlns:a16="http://schemas.microsoft.com/office/drawing/2014/main" id="{74EBAA50-D83D-F543-81BB-F68E5EC25098}"/>
              </a:ext>
            </a:extLst>
          </p:cNvPr>
          <p:cNvSpPr>
            <a:spLocks noGrp="1"/>
          </p:cNvSpPr>
          <p:nvPr>
            <p:ph idx="1"/>
          </p:nvPr>
        </p:nvSpPr>
        <p:spPr/>
        <p:txBody>
          <a:bodyPr/>
          <a:lstStyle/>
          <a:p>
            <a:r>
              <a:rPr lang="en-US" dirty="0"/>
              <a:t>The Weak Learners model has extremely high predictive power at 98.10%. </a:t>
            </a:r>
          </a:p>
          <a:p>
            <a:r>
              <a:rPr lang="en-US" dirty="0"/>
              <a:t>Type I error is 0% as our model incorrectly identifies all cases in which attendance rate is ”bad" (is 1) and 4.6%  Type II error indicating that it incorrectly predicts that a school’s attendance is ”good" only 4.6% of the time.</a:t>
            </a:r>
          </a:p>
          <a:p>
            <a:endParaRPr lang="en-US" dirty="0"/>
          </a:p>
        </p:txBody>
      </p:sp>
    </p:spTree>
    <p:extLst>
      <p:ext uri="{BB962C8B-B14F-4D97-AF65-F5344CB8AC3E}">
        <p14:creationId xmlns:p14="http://schemas.microsoft.com/office/powerpoint/2010/main" val="1695039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46D81-02BB-6940-863A-C797DF9E6121}"/>
              </a:ext>
            </a:extLst>
          </p:cNvPr>
          <p:cNvSpPr>
            <a:spLocks noGrp="1"/>
          </p:cNvSpPr>
          <p:nvPr>
            <p:ph type="title"/>
          </p:nvPr>
        </p:nvSpPr>
        <p:spPr/>
        <p:txBody>
          <a:bodyPr/>
          <a:lstStyle/>
          <a:p>
            <a:pPr algn="ctr"/>
            <a:r>
              <a:rPr lang="en-US" i="1" cap="none" dirty="0"/>
              <a:t>Random Forest Classifier Model</a:t>
            </a:r>
          </a:p>
        </p:txBody>
      </p:sp>
      <p:sp>
        <p:nvSpPr>
          <p:cNvPr id="3" name="Content Placeholder 2">
            <a:extLst>
              <a:ext uri="{FF2B5EF4-FFF2-40B4-BE49-F238E27FC236}">
                <a16:creationId xmlns:a16="http://schemas.microsoft.com/office/drawing/2014/main" id="{3739E6E3-7154-CB49-86E1-4FB5F8407C1A}"/>
              </a:ext>
            </a:extLst>
          </p:cNvPr>
          <p:cNvSpPr>
            <a:spLocks noGrp="1"/>
          </p:cNvSpPr>
          <p:nvPr>
            <p:ph idx="1"/>
          </p:nvPr>
        </p:nvSpPr>
        <p:spPr/>
        <p:txBody>
          <a:bodyPr/>
          <a:lstStyle/>
          <a:p>
            <a:r>
              <a:rPr lang="en-US" dirty="0"/>
              <a:t>Slightly worse performance than our weak learners model on our test set at 96.8%. </a:t>
            </a:r>
          </a:p>
          <a:p>
            <a:r>
              <a:rPr lang="en-US" dirty="0"/>
              <a:t>Type I error of 1.07% and a Type II error of 6.15%, which is slightly worse than the weak learners model.</a:t>
            </a:r>
          </a:p>
        </p:txBody>
      </p:sp>
    </p:spTree>
    <p:extLst>
      <p:ext uri="{BB962C8B-B14F-4D97-AF65-F5344CB8AC3E}">
        <p14:creationId xmlns:p14="http://schemas.microsoft.com/office/powerpoint/2010/main" val="435998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4967-8954-FC48-8512-EA91495A94AF}"/>
              </a:ext>
            </a:extLst>
          </p:cNvPr>
          <p:cNvSpPr>
            <a:spLocks noGrp="1"/>
          </p:cNvSpPr>
          <p:nvPr>
            <p:ph type="title"/>
          </p:nvPr>
        </p:nvSpPr>
        <p:spPr/>
        <p:txBody>
          <a:bodyPr/>
          <a:lstStyle/>
          <a:p>
            <a:pPr algn="ctr"/>
            <a:r>
              <a:rPr lang="en-US" i="1" cap="none" dirty="0"/>
              <a:t>What is PASSNYC?</a:t>
            </a:r>
          </a:p>
        </p:txBody>
      </p:sp>
      <p:sp>
        <p:nvSpPr>
          <p:cNvPr id="3" name="Content Placeholder 2">
            <a:extLst>
              <a:ext uri="{FF2B5EF4-FFF2-40B4-BE49-F238E27FC236}">
                <a16:creationId xmlns:a16="http://schemas.microsoft.com/office/drawing/2014/main" id="{E3A8C40F-788C-534D-A51B-237674A1F51B}"/>
              </a:ext>
            </a:extLst>
          </p:cNvPr>
          <p:cNvSpPr>
            <a:spLocks noGrp="1"/>
          </p:cNvSpPr>
          <p:nvPr>
            <p:ph idx="1"/>
          </p:nvPr>
        </p:nvSpPr>
        <p:spPr/>
        <p:txBody>
          <a:bodyPr/>
          <a:lstStyle/>
          <a:p>
            <a:r>
              <a:rPr lang="en-US" dirty="0"/>
              <a:t>PASSNYC is a nonprofit organization that facilitates the provision of educational services to talented individuals at underserved schools in New York.</a:t>
            </a:r>
          </a:p>
          <a:p>
            <a:r>
              <a:rPr lang="en-US" dirty="0"/>
              <a:t>PASSNYC researches how to develop more paths for talented students to register in the Specialized High School Admissions Test (SHSAT) for placement in specialized schools.</a:t>
            </a:r>
          </a:p>
          <a:p>
            <a:r>
              <a:rPr lang="en-US" dirty="0"/>
              <a:t>PASSNYC and their partners develop outreach programs to under privileged schools to improve educational opportunity and increase placement in specialized schools.</a:t>
            </a:r>
          </a:p>
        </p:txBody>
      </p:sp>
    </p:spTree>
    <p:extLst>
      <p:ext uri="{BB962C8B-B14F-4D97-AF65-F5344CB8AC3E}">
        <p14:creationId xmlns:p14="http://schemas.microsoft.com/office/powerpoint/2010/main" val="1659312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BC996-7EAD-854C-AD2A-7819DD09A5AD}"/>
              </a:ext>
            </a:extLst>
          </p:cNvPr>
          <p:cNvSpPr>
            <a:spLocks noGrp="1"/>
          </p:cNvSpPr>
          <p:nvPr>
            <p:ph type="title"/>
          </p:nvPr>
        </p:nvSpPr>
        <p:spPr/>
        <p:txBody>
          <a:bodyPr/>
          <a:lstStyle/>
          <a:p>
            <a:pPr algn="ctr"/>
            <a:r>
              <a:rPr lang="en-US" i="1" cap="none" dirty="0"/>
              <a:t>Conclusions of Classification Models</a:t>
            </a:r>
            <a:endParaRPr lang="en-US" dirty="0"/>
          </a:p>
        </p:txBody>
      </p:sp>
      <p:sp>
        <p:nvSpPr>
          <p:cNvPr id="3" name="Content Placeholder 2">
            <a:extLst>
              <a:ext uri="{FF2B5EF4-FFF2-40B4-BE49-F238E27FC236}">
                <a16:creationId xmlns:a16="http://schemas.microsoft.com/office/drawing/2014/main" id="{6F1B6113-6598-2348-8126-2E73902B6B94}"/>
              </a:ext>
            </a:extLst>
          </p:cNvPr>
          <p:cNvSpPr>
            <a:spLocks noGrp="1"/>
          </p:cNvSpPr>
          <p:nvPr>
            <p:ph idx="1"/>
          </p:nvPr>
        </p:nvSpPr>
        <p:spPr>
          <a:xfrm>
            <a:off x="685801" y="2142067"/>
            <a:ext cx="10131425" cy="1261533"/>
          </a:xfrm>
        </p:spPr>
        <p:txBody>
          <a:bodyPr/>
          <a:lstStyle/>
          <a:p>
            <a:r>
              <a:rPr lang="en-US" dirty="0"/>
              <a:t>Based on the prediction scores of these two models, the Gradient Boosted Classifier seems to a better model to use. It satisfies our success metric with 98% accuracy and minimizes both type I and type II errors relative to the Random Forest model.</a:t>
            </a:r>
          </a:p>
        </p:txBody>
      </p:sp>
      <p:pic>
        <p:nvPicPr>
          <p:cNvPr id="11" name="Picture 10">
            <a:extLst>
              <a:ext uri="{FF2B5EF4-FFF2-40B4-BE49-F238E27FC236}">
                <a16:creationId xmlns:a16="http://schemas.microsoft.com/office/drawing/2014/main" id="{8730900C-0778-E745-BC1D-91EEDB3A74E3}"/>
              </a:ext>
            </a:extLst>
          </p:cNvPr>
          <p:cNvPicPr>
            <a:picLocks noChangeAspect="1"/>
          </p:cNvPicPr>
          <p:nvPr/>
        </p:nvPicPr>
        <p:blipFill>
          <a:blip r:embed="rId2"/>
          <a:stretch>
            <a:fillRect/>
          </a:stretch>
        </p:blipFill>
        <p:spPr>
          <a:xfrm>
            <a:off x="1687760" y="3651249"/>
            <a:ext cx="8127505" cy="2106084"/>
          </a:xfrm>
          <a:prstGeom prst="rect">
            <a:avLst/>
          </a:prstGeom>
        </p:spPr>
      </p:pic>
    </p:spTree>
    <p:extLst>
      <p:ext uri="{BB962C8B-B14F-4D97-AF65-F5344CB8AC3E}">
        <p14:creationId xmlns:p14="http://schemas.microsoft.com/office/powerpoint/2010/main" val="1581053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8C09C-4426-9D49-84F6-AC0BE16A3315}"/>
              </a:ext>
            </a:extLst>
          </p:cNvPr>
          <p:cNvSpPr>
            <a:spLocks noGrp="1"/>
          </p:cNvSpPr>
          <p:nvPr>
            <p:ph type="title"/>
          </p:nvPr>
        </p:nvSpPr>
        <p:spPr/>
        <p:txBody>
          <a:bodyPr/>
          <a:lstStyle/>
          <a:p>
            <a:pPr algn="ctr"/>
            <a:r>
              <a:rPr lang="en-US" i="1" cap="none" dirty="0"/>
              <a:t>Important Factors related to Attendance Rate</a:t>
            </a:r>
            <a:endParaRPr lang="en-US" dirty="0"/>
          </a:p>
        </p:txBody>
      </p:sp>
      <p:sp>
        <p:nvSpPr>
          <p:cNvPr id="3" name="Content Placeholder 2">
            <a:extLst>
              <a:ext uri="{FF2B5EF4-FFF2-40B4-BE49-F238E27FC236}">
                <a16:creationId xmlns:a16="http://schemas.microsoft.com/office/drawing/2014/main" id="{7578F5C7-7667-D84C-B1FA-28BDCD106A51}"/>
              </a:ext>
            </a:extLst>
          </p:cNvPr>
          <p:cNvSpPr>
            <a:spLocks noGrp="1"/>
          </p:cNvSpPr>
          <p:nvPr>
            <p:ph idx="1"/>
          </p:nvPr>
        </p:nvSpPr>
        <p:spPr/>
        <p:txBody>
          <a:bodyPr/>
          <a:lstStyle/>
          <a:p>
            <a:r>
              <a:rPr lang="en-US" dirty="0"/>
              <a:t>School income </a:t>
            </a:r>
          </a:p>
          <a:p>
            <a:r>
              <a:rPr lang="en-US" dirty="0"/>
              <a:t>Longitude and latitude</a:t>
            </a:r>
          </a:p>
          <a:p>
            <a:r>
              <a:rPr lang="en-US" dirty="0"/>
              <a:t>Demographic</a:t>
            </a:r>
          </a:p>
          <a:p>
            <a:r>
              <a:rPr lang="en-US" dirty="0"/>
              <a:t>Economic Need Index </a:t>
            </a:r>
          </a:p>
          <a:p>
            <a:r>
              <a:rPr lang="en-US" dirty="0"/>
              <a:t>Support system and educational quality </a:t>
            </a:r>
          </a:p>
          <a:p>
            <a:r>
              <a:rPr lang="en-US" dirty="0"/>
              <a:t>Select cities tend to have more of an impact on student attendance than others</a:t>
            </a:r>
          </a:p>
          <a:p>
            <a:r>
              <a:rPr lang="en-US" dirty="0"/>
              <a:t>Percent of Students Chronically Absent" </a:t>
            </a:r>
          </a:p>
          <a:p>
            <a:r>
              <a:rPr lang="en-US" dirty="0"/>
              <a:t>Language and math proficiency</a:t>
            </a:r>
          </a:p>
          <a:p>
            <a:endParaRPr lang="en-US" dirty="0"/>
          </a:p>
        </p:txBody>
      </p:sp>
    </p:spTree>
    <p:extLst>
      <p:ext uri="{BB962C8B-B14F-4D97-AF65-F5344CB8AC3E}">
        <p14:creationId xmlns:p14="http://schemas.microsoft.com/office/powerpoint/2010/main" val="2354942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C906814-F7BC-A447-A281-BB40537C70DE}"/>
              </a:ext>
            </a:extLst>
          </p:cNvPr>
          <p:cNvPicPr>
            <a:picLocks noChangeAspect="1"/>
          </p:cNvPicPr>
          <p:nvPr/>
        </p:nvPicPr>
        <p:blipFill>
          <a:blip r:embed="rId2"/>
          <a:stretch>
            <a:fillRect/>
          </a:stretch>
        </p:blipFill>
        <p:spPr>
          <a:xfrm>
            <a:off x="2705100" y="260350"/>
            <a:ext cx="6781800" cy="6337300"/>
          </a:xfrm>
          <a:prstGeom prst="rect">
            <a:avLst/>
          </a:prstGeom>
        </p:spPr>
      </p:pic>
    </p:spTree>
    <p:extLst>
      <p:ext uri="{BB962C8B-B14F-4D97-AF65-F5344CB8AC3E}">
        <p14:creationId xmlns:p14="http://schemas.microsoft.com/office/powerpoint/2010/main" val="3473198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1244D-FE2D-3746-80A3-E164A57393DD}"/>
              </a:ext>
            </a:extLst>
          </p:cNvPr>
          <p:cNvSpPr>
            <a:spLocks noGrp="1"/>
          </p:cNvSpPr>
          <p:nvPr>
            <p:ph type="title"/>
          </p:nvPr>
        </p:nvSpPr>
        <p:spPr/>
        <p:txBody>
          <a:bodyPr/>
          <a:lstStyle/>
          <a:p>
            <a:pPr algn="ctr"/>
            <a:r>
              <a:rPr lang="en-US" i="1" cap="none" dirty="0"/>
              <a:t>Biases and Weaknesses</a:t>
            </a:r>
          </a:p>
        </p:txBody>
      </p:sp>
      <p:sp>
        <p:nvSpPr>
          <p:cNvPr id="3" name="Content Placeholder 2">
            <a:extLst>
              <a:ext uri="{FF2B5EF4-FFF2-40B4-BE49-F238E27FC236}">
                <a16:creationId xmlns:a16="http://schemas.microsoft.com/office/drawing/2014/main" id="{DDAB466B-2859-3F42-9BDE-04288F77827E}"/>
              </a:ext>
            </a:extLst>
          </p:cNvPr>
          <p:cNvSpPr>
            <a:spLocks noGrp="1"/>
          </p:cNvSpPr>
          <p:nvPr>
            <p:ph idx="1"/>
          </p:nvPr>
        </p:nvSpPr>
        <p:spPr>
          <a:xfrm>
            <a:off x="685801" y="2142067"/>
            <a:ext cx="10131425" cy="4258733"/>
          </a:xfrm>
        </p:spPr>
        <p:txBody>
          <a:bodyPr>
            <a:normAutofit fontScale="85000" lnSpcReduction="20000"/>
          </a:bodyPr>
          <a:lstStyle/>
          <a:p>
            <a:endParaRPr lang="en-US" dirty="0"/>
          </a:p>
          <a:p>
            <a:r>
              <a:rPr lang="en-US" dirty="0"/>
              <a:t>I purposefully dropped over 100 columns of dummy variables that had extremely specific information on grade, demographic, certain test scores, etc. </a:t>
            </a:r>
          </a:p>
          <a:p>
            <a:r>
              <a:rPr lang="en-US" dirty="0"/>
              <a:t>Final Data set consisted of 790 rows of information. This isn't a very large data set.</a:t>
            </a:r>
          </a:p>
          <a:p>
            <a:r>
              <a:rPr lang="en-US" dirty="0"/>
              <a:t>Many of our predictor variables are districts, and cities. This makes our model very specific to New York. Thus it isn't a reliable model for other states.</a:t>
            </a:r>
          </a:p>
          <a:p>
            <a:r>
              <a:rPr lang="en-US" dirty="0"/>
              <a:t>Many of these variables look like their from surveys so there might be lots of bias in the questionnaires such as misreporting. These variables include "Supportive School Environment %" and "Trust %". It's not clear how PASSNYC described this data quantitatively and how they rated it. Furthermore, the variable is a bit obscure as we don't know how they defined an ambiguous term like "Trust".</a:t>
            </a:r>
          </a:p>
          <a:p>
            <a:r>
              <a:rPr lang="en-US" dirty="0"/>
              <a:t>The Economic Need Index variable is a black box rating system that PASSNYC derived to rate how much a given school needs external support. </a:t>
            </a:r>
          </a:p>
          <a:p>
            <a:r>
              <a:rPr lang="en-US" dirty="0"/>
              <a:t>We observe a few outliers in the distribution and scatterplot of the residual errors of the OLS model that require further investigation. However, overall the errors had a normal distribution and homogenous variance so the model seems reliable.</a:t>
            </a:r>
          </a:p>
          <a:p>
            <a:r>
              <a:rPr lang="en-US" dirty="0"/>
              <a:t>Type II errors</a:t>
            </a:r>
          </a:p>
          <a:p>
            <a:r>
              <a:rPr lang="en-US" dirty="0"/>
              <a:t>No cross-validation in Weak Learners classifier</a:t>
            </a:r>
          </a:p>
          <a:p>
            <a:endParaRPr lang="en-US" dirty="0"/>
          </a:p>
        </p:txBody>
      </p:sp>
    </p:spTree>
    <p:extLst>
      <p:ext uri="{BB962C8B-B14F-4D97-AF65-F5344CB8AC3E}">
        <p14:creationId xmlns:p14="http://schemas.microsoft.com/office/powerpoint/2010/main" val="8509573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70B15-CA6B-E949-85D0-3AFE1762E7A9}"/>
              </a:ext>
            </a:extLst>
          </p:cNvPr>
          <p:cNvSpPr>
            <a:spLocks noGrp="1"/>
          </p:cNvSpPr>
          <p:nvPr>
            <p:ph type="title"/>
          </p:nvPr>
        </p:nvSpPr>
        <p:spPr/>
        <p:txBody>
          <a:bodyPr/>
          <a:lstStyle/>
          <a:p>
            <a:pPr algn="ctr"/>
            <a:r>
              <a:rPr lang="en-US" i="1" cap="none" dirty="0"/>
              <a:t>Improvements and Recommendations for Further Research</a:t>
            </a:r>
          </a:p>
        </p:txBody>
      </p:sp>
      <p:sp>
        <p:nvSpPr>
          <p:cNvPr id="3" name="Content Placeholder 2">
            <a:extLst>
              <a:ext uri="{FF2B5EF4-FFF2-40B4-BE49-F238E27FC236}">
                <a16:creationId xmlns:a16="http://schemas.microsoft.com/office/drawing/2014/main" id="{AFE4B53E-B00E-D14C-8127-4A185B4AACE6}"/>
              </a:ext>
            </a:extLst>
          </p:cNvPr>
          <p:cNvSpPr>
            <a:spLocks noGrp="1"/>
          </p:cNvSpPr>
          <p:nvPr>
            <p:ph idx="1"/>
          </p:nvPr>
        </p:nvSpPr>
        <p:spPr/>
        <p:txBody>
          <a:bodyPr>
            <a:normAutofit/>
          </a:bodyPr>
          <a:lstStyle/>
          <a:p>
            <a:r>
              <a:rPr lang="en-US" dirty="0"/>
              <a:t>In the future, we can improve data collection techniques when collecting specific information on a schools grade, demographic and test scores by ensuring that the information is completely filled out. At an administrative level schools can require the documentation of such information for research purposes. We could also ignore that information altogether, since the time and effort of collecting that information isn't worth the benefits.</a:t>
            </a:r>
          </a:p>
          <a:p>
            <a:r>
              <a:rPr lang="en-US" dirty="0"/>
              <a:t>Collect more information of school quality, income, community economic and health information, etc. which can be quantitatively interpretable in any region in the United States to make our model more reliable across the country. However the city and district specific information is also very important when considering specific regions or states, because problems vary from state to state and it would be bad to rely on a "one-color-fits-all" model.</a:t>
            </a:r>
          </a:p>
          <a:p>
            <a:r>
              <a:rPr lang="en-US" dirty="0"/>
              <a:t>Access to meta-data on methodology, term definitions, economic need index calculation and survey techniques.</a:t>
            </a:r>
          </a:p>
        </p:txBody>
      </p:sp>
    </p:spTree>
    <p:extLst>
      <p:ext uri="{BB962C8B-B14F-4D97-AF65-F5344CB8AC3E}">
        <p14:creationId xmlns:p14="http://schemas.microsoft.com/office/powerpoint/2010/main" val="3656124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6F8C4-0857-314A-88AB-6E782FCE235E}"/>
              </a:ext>
            </a:extLst>
          </p:cNvPr>
          <p:cNvSpPr>
            <a:spLocks noGrp="1"/>
          </p:cNvSpPr>
          <p:nvPr>
            <p:ph type="title"/>
          </p:nvPr>
        </p:nvSpPr>
        <p:spPr/>
        <p:txBody>
          <a:bodyPr/>
          <a:lstStyle/>
          <a:p>
            <a:pPr algn="ctr"/>
            <a:r>
              <a:rPr lang="en-US" i="1" cap="none" dirty="0"/>
              <a:t>References</a:t>
            </a:r>
          </a:p>
        </p:txBody>
      </p:sp>
      <p:sp>
        <p:nvSpPr>
          <p:cNvPr id="3" name="Content Placeholder 2">
            <a:extLst>
              <a:ext uri="{FF2B5EF4-FFF2-40B4-BE49-F238E27FC236}">
                <a16:creationId xmlns:a16="http://schemas.microsoft.com/office/drawing/2014/main" id="{BF7565C9-E65B-BD49-B89A-9028A0FFD516}"/>
              </a:ext>
            </a:extLst>
          </p:cNvPr>
          <p:cNvSpPr>
            <a:spLocks noGrp="1"/>
          </p:cNvSpPr>
          <p:nvPr>
            <p:ph idx="1"/>
          </p:nvPr>
        </p:nvSpPr>
        <p:spPr/>
        <p:txBody>
          <a:bodyPr/>
          <a:lstStyle/>
          <a:p>
            <a:pPr marL="0" indent="0" algn="ctr">
              <a:buNone/>
            </a:pPr>
            <a:r>
              <a:rPr lang="en-US" dirty="0">
                <a:hlinkClick r:id="rId2"/>
              </a:rPr>
              <a:t>https://www.kaggle.com/passnyc/data-science-for-good</a:t>
            </a:r>
            <a:endParaRPr lang="en-US" dirty="0"/>
          </a:p>
          <a:p>
            <a:pPr marL="0" indent="0" algn="ctr">
              <a:buNone/>
            </a:pPr>
            <a:endParaRPr lang="en-US" dirty="0"/>
          </a:p>
        </p:txBody>
      </p:sp>
    </p:spTree>
    <p:extLst>
      <p:ext uri="{BB962C8B-B14F-4D97-AF65-F5344CB8AC3E}">
        <p14:creationId xmlns:p14="http://schemas.microsoft.com/office/powerpoint/2010/main" val="3080320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6E020-8EA3-1A44-BEE0-721B7AFC9CB4}"/>
              </a:ext>
            </a:extLst>
          </p:cNvPr>
          <p:cNvSpPr>
            <a:spLocks noGrp="1"/>
          </p:cNvSpPr>
          <p:nvPr>
            <p:ph type="title"/>
          </p:nvPr>
        </p:nvSpPr>
        <p:spPr/>
        <p:txBody>
          <a:bodyPr/>
          <a:lstStyle/>
          <a:p>
            <a:pPr algn="ctr"/>
            <a:r>
              <a:rPr lang="en-US" i="1" cap="none" dirty="0"/>
              <a:t>Description of Data</a:t>
            </a:r>
          </a:p>
        </p:txBody>
      </p:sp>
      <p:sp>
        <p:nvSpPr>
          <p:cNvPr id="3" name="Content Placeholder 2">
            <a:extLst>
              <a:ext uri="{FF2B5EF4-FFF2-40B4-BE49-F238E27FC236}">
                <a16:creationId xmlns:a16="http://schemas.microsoft.com/office/drawing/2014/main" id="{52709EA6-FC6B-1248-A66F-C9BCEB9B0B3C}"/>
              </a:ext>
            </a:extLst>
          </p:cNvPr>
          <p:cNvSpPr>
            <a:spLocks noGrp="1"/>
          </p:cNvSpPr>
          <p:nvPr>
            <p:ph idx="1"/>
          </p:nvPr>
        </p:nvSpPr>
        <p:spPr/>
        <p:txBody>
          <a:bodyPr/>
          <a:lstStyle/>
          <a:p>
            <a:r>
              <a:rPr lang="en-US" dirty="0"/>
              <a:t>The chosen data set consists of 161 columns of continuous information on demographics, school performance, attendance, truancy, academic proficiency scores and school income estimates.</a:t>
            </a:r>
          </a:p>
          <a:p>
            <a:r>
              <a:rPr lang="en-US" dirty="0"/>
              <a:t>PASSNYC derived an Economic Need Index that quantitatively rates schools on how much they need help.</a:t>
            </a:r>
          </a:p>
          <a:p>
            <a:r>
              <a:rPr lang="en-US" dirty="0"/>
              <a:t>The data set also includes categorical information on the city, district and address of the schools as well as school performance ratings.</a:t>
            </a:r>
          </a:p>
        </p:txBody>
      </p:sp>
    </p:spTree>
    <p:extLst>
      <p:ext uri="{BB962C8B-B14F-4D97-AF65-F5344CB8AC3E}">
        <p14:creationId xmlns:p14="http://schemas.microsoft.com/office/powerpoint/2010/main" val="506527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3EDE9-FFE4-DD48-9604-AF1E8174A698}"/>
              </a:ext>
            </a:extLst>
          </p:cNvPr>
          <p:cNvSpPr>
            <a:spLocks noGrp="1"/>
          </p:cNvSpPr>
          <p:nvPr>
            <p:ph type="title"/>
          </p:nvPr>
        </p:nvSpPr>
        <p:spPr/>
        <p:txBody>
          <a:bodyPr/>
          <a:lstStyle/>
          <a:p>
            <a:pPr algn="ctr"/>
            <a:r>
              <a:rPr lang="en-US" i="1" cap="none" dirty="0"/>
              <a:t>Problem Statement</a:t>
            </a:r>
          </a:p>
        </p:txBody>
      </p:sp>
      <p:sp>
        <p:nvSpPr>
          <p:cNvPr id="3" name="Content Placeholder 2">
            <a:extLst>
              <a:ext uri="{FF2B5EF4-FFF2-40B4-BE49-F238E27FC236}">
                <a16:creationId xmlns:a16="http://schemas.microsoft.com/office/drawing/2014/main" id="{B9819F2B-CA70-D340-A717-F4836AF16BB3}"/>
              </a:ext>
            </a:extLst>
          </p:cNvPr>
          <p:cNvSpPr>
            <a:spLocks noGrp="1"/>
          </p:cNvSpPr>
          <p:nvPr>
            <p:ph idx="1"/>
          </p:nvPr>
        </p:nvSpPr>
        <p:spPr/>
        <p:txBody>
          <a:bodyPr>
            <a:normAutofit/>
          </a:bodyPr>
          <a:lstStyle/>
          <a:p>
            <a:pPr marL="0" indent="0" algn="ctr">
              <a:buNone/>
            </a:pPr>
            <a:r>
              <a:rPr lang="en-US" sz="2400" i="1" dirty="0"/>
              <a:t>My objective is to use the PASSNYC data to build a regression model that predicts </a:t>
            </a:r>
            <a:r>
              <a:rPr lang="en-US" sz="2400" b="1" i="1" dirty="0"/>
              <a:t>Student Attendance Rates </a:t>
            </a:r>
            <a:r>
              <a:rPr lang="en-US" sz="2400" i="1" dirty="0"/>
              <a:t>and then to interpret the results to investigate what factors influence the attendance rate. Furthermore, I'll build a classification model to categorically identify schools that have have problems with attendance.</a:t>
            </a:r>
          </a:p>
        </p:txBody>
      </p:sp>
    </p:spTree>
    <p:extLst>
      <p:ext uri="{BB962C8B-B14F-4D97-AF65-F5344CB8AC3E}">
        <p14:creationId xmlns:p14="http://schemas.microsoft.com/office/powerpoint/2010/main" val="1708172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3B3F9-5282-004D-8748-81DF68A911A3}"/>
              </a:ext>
            </a:extLst>
          </p:cNvPr>
          <p:cNvSpPr>
            <a:spLocks noGrp="1"/>
          </p:cNvSpPr>
          <p:nvPr>
            <p:ph type="title"/>
          </p:nvPr>
        </p:nvSpPr>
        <p:spPr/>
        <p:txBody>
          <a:bodyPr/>
          <a:lstStyle/>
          <a:p>
            <a:pPr algn="ctr"/>
            <a:r>
              <a:rPr lang="en-US" i="1" cap="none" dirty="0"/>
              <a:t>Implications of Model</a:t>
            </a:r>
          </a:p>
        </p:txBody>
      </p:sp>
      <p:sp>
        <p:nvSpPr>
          <p:cNvPr id="3" name="Content Placeholder 2">
            <a:extLst>
              <a:ext uri="{FF2B5EF4-FFF2-40B4-BE49-F238E27FC236}">
                <a16:creationId xmlns:a16="http://schemas.microsoft.com/office/drawing/2014/main" id="{7632F599-2AD1-C248-8BDC-07DA16A7085F}"/>
              </a:ext>
            </a:extLst>
          </p:cNvPr>
          <p:cNvSpPr>
            <a:spLocks noGrp="1"/>
          </p:cNvSpPr>
          <p:nvPr>
            <p:ph idx="1"/>
          </p:nvPr>
        </p:nvSpPr>
        <p:spPr/>
        <p:txBody>
          <a:bodyPr/>
          <a:lstStyle/>
          <a:p>
            <a:r>
              <a:rPr lang="en-US" dirty="0"/>
              <a:t>This product is primarily developed for PASSNYC, who can use this information to target schools that need their attention, but it can be adapted by other organizations in New York involved in policy making for education, such as strategic planners on education boards.</a:t>
            </a:r>
          </a:p>
          <a:p>
            <a:r>
              <a:rPr lang="en-US" dirty="0"/>
              <a:t>PASSNYC can use this information to target with low attendance and make effort to increase school participation and hence increased registration in the SHSAT for placement in specialized schools.</a:t>
            </a:r>
          </a:p>
        </p:txBody>
      </p:sp>
    </p:spTree>
    <p:extLst>
      <p:ext uri="{BB962C8B-B14F-4D97-AF65-F5344CB8AC3E}">
        <p14:creationId xmlns:p14="http://schemas.microsoft.com/office/powerpoint/2010/main" val="1939045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D9501-B616-6147-9BDF-804EF01DA2E4}"/>
              </a:ext>
            </a:extLst>
          </p:cNvPr>
          <p:cNvSpPr>
            <a:spLocks noGrp="1"/>
          </p:cNvSpPr>
          <p:nvPr>
            <p:ph type="title"/>
          </p:nvPr>
        </p:nvSpPr>
        <p:spPr/>
        <p:txBody>
          <a:bodyPr/>
          <a:lstStyle/>
          <a:p>
            <a:pPr algn="ctr"/>
            <a:r>
              <a:rPr lang="en-US" i="1" cap="none" dirty="0"/>
              <a:t>Research Questions</a:t>
            </a:r>
          </a:p>
        </p:txBody>
      </p:sp>
      <p:sp>
        <p:nvSpPr>
          <p:cNvPr id="3" name="Content Placeholder 2">
            <a:extLst>
              <a:ext uri="{FF2B5EF4-FFF2-40B4-BE49-F238E27FC236}">
                <a16:creationId xmlns:a16="http://schemas.microsoft.com/office/drawing/2014/main" id="{9E6929F6-C97B-6C4C-ADDC-BD84B18B6DAD}"/>
              </a:ext>
            </a:extLst>
          </p:cNvPr>
          <p:cNvSpPr>
            <a:spLocks noGrp="1"/>
          </p:cNvSpPr>
          <p:nvPr>
            <p:ph idx="1"/>
          </p:nvPr>
        </p:nvSpPr>
        <p:spPr/>
        <p:txBody>
          <a:bodyPr/>
          <a:lstStyle/>
          <a:p>
            <a:pPr marL="0" indent="0" algn="ctr">
              <a:buNone/>
            </a:pPr>
            <a:r>
              <a:rPr lang="en-US" i="1" dirty="0"/>
              <a:t>1. What factors influence student attendance rate at a given school?</a:t>
            </a:r>
          </a:p>
          <a:p>
            <a:pPr algn="ctr"/>
            <a:endParaRPr lang="en-US" i="1" dirty="0"/>
          </a:p>
          <a:p>
            <a:pPr marL="0" indent="0" algn="ctr">
              <a:buNone/>
            </a:pPr>
            <a:r>
              <a:rPr lang="en-US" i="1" dirty="0"/>
              <a:t>2. Using these factors as indicators, can we identify schools that are in danger of low participation in educational opportunities due to low attendance rates?</a:t>
            </a:r>
          </a:p>
        </p:txBody>
      </p:sp>
    </p:spTree>
    <p:extLst>
      <p:ext uri="{BB962C8B-B14F-4D97-AF65-F5344CB8AC3E}">
        <p14:creationId xmlns:p14="http://schemas.microsoft.com/office/powerpoint/2010/main" val="3834558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E1D0094-8AA7-6449-AAA5-D1129E068033}"/>
              </a:ext>
            </a:extLst>
          </p:cNvPr>
          <p:cNvPicPr>
            <a:picLocks noGrp="1" noChangeAspect="1"/>
          </p:cNvPicPr>
          <p:nvPr>
            <p:ph idx="1"/>
          </p:nvPr>
        </p:nvPicPr>
        <p:blipFill>
          <a:blip r:embed="rId2"/>
          <a:stretch>
            <a:fillRect/>
          </a:stretch>
        </p:blipFill>
        <p:spPr>
          <a:xfrm>
            <a:off x="1134534" y="21206"/>
            <a:ext cx="9956800" cy="6836794"/>
          </a:xfrm>
        </p:spPr>
      </p:pic>
    </p:spTree>
    <p:extLst>
      <p:ext uri="{BB962C8B-B14F-4D97-AF65-F5344CB8AC3E}">
        <p14:creationId xmlns:p14="http://schemas.microsoft.com/office/powerpoint/2010/main" val="959074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95BFB-38F7-6245-ACD5-FE8AC607C0B0}"/>
              </a:ext>
            </a:extLst>
          </p:cNvPr>
          <p:cNvSpPr>
            <a:spLocks noGrp="1"/>
          </p:cNvSpPr>
          <p:nvPr>
            <p:ph type="title"/>
          </p:nvPr>
        </p:nvSpPr>
        <p:spPr>
          <a:xfrm>
            <a:off x="685801" y="609601"/>
            <a:ext cx="10131425" cy="609599"/>
          </a:xfrm>
        </p:spPr>
        <p:txBody>
          <a:bodyPr>
            <a:normAutofit fontScale="90000"/>
          </a:bodyPr>
          <a:lstStyle/>
          <a:p>
            <a:pPr algn="ctr"/>
            <a:r>
              <a:rPr lang="en-US" i="1" cap="none" dirty="0"/>
              <a:t>Target Variable: Student Attendance Rate</a:t>
            </a:r>
          </a:p>
        </p:txBody>
      </p:sp>
      <p:pic>
        <p:nvPicPr>
          <p:cNvPr id="5" name="Content Placeholder 4">
            <a:extLst>
              <a:ext uri="{FF2B5EF4-FFF2-40B4-BE49-F238E27FC236}">
                <a16:creationId xmlns:a16="http://schemas.microsoft.com/office/drawing/2014/main" id="{643389D6-2FFF-CD48-B987-9F176477EEB9}"/>
              </a:ext>
            </a:extLst>
          </p:cNvPr>
          <p:cNvPicPr>
            <a:picLocks noGrp="1" noChangeAspect="1"/>
          </p:cNvPicPr>
          <p:nvPr>
            <p:ph idx="1"/>
          </p:nvPr>
        </p:nvPicPr>
        <p:blipFill>
          <a:blip r:embed="rId2"/>
          <a:stretch>
            <a:fillRect/>
          </a:stretch>
        </p:blipFill>
        <p:spPr>
          <a:xfrm>
            <a:off x="1943100" y="1219200"/>
            <a:ext cx="7616826" cy="5490415"/>
          </a:xfrm>
        </p:spPr>
      </p:pic>
    </p:spTree>
    <p:extLst>
      <p:ext uri="{BB962C8B-B14F-4D97-AF65-F5344CB8AC3E}">
        <p14:creationId xmlns:p14="http://schemas.microsoft.com/office/powerpoint/2010/main" val="3530122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AC769-CC13-644D-BA3D-30F44A505E6E}"/>
              </a:ext>
            </a:extLst>
          </p:cNvPr>
          <p:cNvSpPr>
            <a:spLocks noGrp="1"/>
          </p:cNvSpPr>
          <p:nvPr>
            <p:ph type="title"/>
          </p:nvPr>
        </p:nvSpPr>
        <p:spPr>
          <a:xfrm>
            <a:off x="685801" y="609600"/>
            <a:ext cx="10131425" cy="1052945"/>
          </a:xfrm>
        </p:spPr>
        <p:txBody>
          <a:bodyPr/>
          <a:lstStyle/>
          <a:p>
            <a:pPr algn="ctr"/>
            <a:r>
              <a:rPr lang="en-US" i="1" cap="none" dirty="0"/>
              <a:t>Model Parameters</a:t>
            </a:r>
          </a:p>
        </p:txBody>
      </p:sp>
      <p:sp>
        <p:nvSpPr>
          <p:cNvPr id="3" name="Content Placeholder 2">
            <a:extLst>
              <a:ext uri="{FF2B5EF4-FFF2-40B4-BE49-F238E27FC236}">
                <a16:creationId xmlns:a16="http://schemas.microsoft.com/office/drawing/2014/main" id="{C9880F35-19B9-6048-B2E4-F9D056B58174}"/>
              </a:ext>
            </a:extLst>
          </p:cNvPr>
          <p:cNvSpPr>
            <a:spLocks noGrp="1"/>
          </p:cNvSpPr>
          <p:nvPr>
            <p:ph idx="1"/>
          </p:nvPr>
        </p:nvSpPr>
        <p:spPr>
          <a:xfrm>
            <a:off x="685799" y="1662545"/>
            <a:ext cx="10131425" cy="1515533"/>
          </a:xfrm>
        </p:spPr>
        <p:txBody>
          <a:bodyPr/>
          <a:lstStyle/>
          <a:p>
            <a:r>
              <a:rPr lang="en-US" dirty="0"/>
              <a:t>Model trained on 80% of our data, then tested it on a sample of 20% of the data. </a:t>
            </a:r>
          </a:p>
          <a:p>
            <a:r>
              <a:rPr lang="en-US" dirty="0"/>
              <a:t>Evaluate consistency of our scores by applying cross validation methods that split the sample into 5 holdout groups. We'll repeat this process for all our predictive models that we'll employ, so that we can observe both the predictive power and consistency of the models.</a:t>
            </a:r>
          </a:p>
        </p:txBody>
      </p:sp>
      <p:sp>
        <p:nvSpPr>
          <p:cNvPr id="4" name="Content Placeholder 2">
            <a:extLst>
              <a:ext uri="{FF2B5EF4-FFF2-40B4-BE49-F238E27FC236}">
                <a16:creationId xmlns:a16="http://schemas.microsoft.com/office/drawing/2014/main" id="{DF055512-8BE2-3F4B-AFD0-422CACAECBED}"/>
              </a:ext>
            </a:extLst>
          </p:cNvPr>
          <p:cNvSpPr txBox="1">
            <a:spLocks/>
          </p:cNvSpPr>
          <p:nvPr/>
        </p:nvSpPr>
        <p:spPr>
          <a:xfrm>
            <a:off x="685799" y="4265770"/>
            <a:ext cx="10131425" cy="151553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342900" indent="-342900">
              <a:buAutoNum type="arabicPeriod"/>
            </a:pPr>
            <a:r>
              <a:rPr lang="en-US" dirty="0"/>
              <a:t>Our Regression Model must accurately predict Student Attendance Rate with at least 85% accuracy with cross validation scores ranging at most a 3% difference.</a:t>
            </a:r>
          </a:p>
        </p:txBody>
      </p:sp>
      <p:sp>
        <p:nvSpPr>
          <p:cNvPr id="7" name="Title 1">
            <a:extLst>
              <a:ext uri="{FF2B5EF4-FFF2-40B4-BE49-F238E27FC236}">
                <a16:creationId xmlns:a16="http://schemas.microsoft.com/office/drawing/2014/main" id="{6AEAC361-DC61-1D41-AE50-776D8011E890}"/>
              </a:ext>
            </a:extLst>
          </p:cNvPr>
          <p:cNvSpPr txBox="1">
            <a:spLocks/>
          </p:cNvSpPr>
          <p:nvPr/>
        </p:nvSpPr>
        <p:spPr>
          <a:xfrm>
            <a:off x="685800" y="3154933"/>
            <a:ext cx="10131425" cy="111083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i="1" cap="none" dirty="0"/>
              <a:t>Success Metric</a:t>
            </a:r>
          </a:p>
        </p:txBody>
      </p:sp>
    </p:spTree>
    <p:extLst>
      <p:ext uri="{BB962C8B-B14F-4D97-AF65-F5344CB8AC3E}">
        <p14:creationId xmlns:p14="http://schemas.microsoft.com/office/powerpoint/2010/main" val="17344874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2337</TotalTime>
  <Words>1437</Words>
  <Application>Microsoft Macintosh PowerPoint</Application>
  <PresentationFormat>Widescreen</PresentationFormat>
  <Paragraphs>81</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Celestial</vt:lpstr>
      <vt:lpstr>Predicting Student Attendance and Analyzing Influencing Factors at New York Public Schools</vt:lpstr>
      <vt:lpstr>What is PASSNYC?</vt:lpstr>
      <vt:lpstr>Description of Data</vt:lpstr>
      <vt:lpstr>Problem Statement</vt:lpstr>
      <vt:lpstr>Implications of Model</vt:lpstr>
      <vt:lpstr>Research Questions</vt:lpstr>
      <vt:lpstr>PowerPoint Presentation</vt:lpstr>
      <vt:lpstr>Target Variable: Student Attendance Rate</vt:lpstr>
      <vt:lpstr>Model Parameters</vt:lpstr>
      <vt:lpstr>Ordinary Least Squares Regression Model</vt:lpstr>
      <vt:lpstr>Gradient Boosted Regression Model</vt:lpstr>
      <vt:lpstr>Conclusions on Regression Models</vt:lpstr>
      <vt:lpstr>Interpretations of Features in Regression Models</vt:lpstr>
      <vt:lpstr>PowerPoint Presentation</vt:lpstr>
      <vt:lpstr>Although our regression model gives us an accurate insight on the attendance rate, we aren't actually sure if that attendance rate is bad or good and whether PASSNYC should be concerned or not.</vt:lpstr>
      <vt:lpstr>Baseline Classifier Models</vt:lpstr>
      <vt:lpstr>Success Metric</vt:lpstr>
      <vt:lpstr>Gradient Boosted Classifier Model</vt:lpstr>
      <vt:lpstr>Random Forest Classifier Model</vt:lpstr>
      <vt:lpstr>Conclusions of Classification Models</vt:lpstr>
      <vt:lpstr>Important Factors related to Attendance Rate</vt:lpstr>
      <vt:lpstr>PowerPoint Presentation</vt:lpstr>
      <vt:lpstr>Biases and Weaknesses</vt:lpstr>
      <vt:lpstr>Improvements and Recommendations for Further Research</vt:lpstr>
      <vt:lpstr>References</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Student Attendance and Analyzing Influential Factors at New York Public Schools</dc:title>
  <dc:creator>Ayan Karim</dc:creator>
  <cp:lastModifiedBy>Ayan Karim</cp:lastModifiedBy>
  <cp:revision>40</cp:revision>
  <dcterms:created xsi:type="dcterms:W3CDTF">2018-10-23T19:11:48Z</dcterms:created>
  <dcterms:modified xsi:type="dcterms:W3CDTF">2018-10-30T04:36:40Z</dcterms:modified>
</cp:coreProperties>
</file>