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8" r:id="rId4"/>
    <p:sldId id="289" r:id="rId5"/>
    <p:sldId id="283" r:id="rId6"/>
    <p:sldId id="284" r:id="rId7"/>
    <p:sldId id="285" r:id="rId8"/>
    <p:sldId id="286" r:id="rId9"/>
    <p:sldId id="287" r:id="rId10"/>
    <p:sldId id="290" r:id="rId11"/>
    <p:sldId id="291" r:id="rId12"/>
    <p:sldId id="293" r:id="rId13"/>
    <p:sldId id="292" r:id="rId14"/>
    <p:sldId id="294" r:id="rId15"/>
    <p:sldId id="301" r:id="rId16"/>
    <p:sldId id="295" r:id="rId17"/>
    <p:sldId id="296" r:id="rId18"/>
    <p:sldId id="297" r:id="rId19"/>
    <p:sldId id="298" r:id="rId20"/>
    <p:sldId id="299" r:id="rId21"/>
    <p:sldId id="300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4F73-92C3-47BC-A632-69C13AF2EE9D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7D2FB-6DB6-43FE-8585-3ED092276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Linked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 smtClean="0">
                <a:latin typeface="Times New Roman"/>
                <a:ea typeface="Cambria"/>
                <a:cs typeface="Times New Roman"/>
              </a:rPr>
              <a:t>FindPrevious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91440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ea typeface="Calibri"/>
                <a:cs typeface="Times New Roman"/>
              </a:rPr>
              <a:t> </a:t>
            </a:r>
            <a:r>
              <a:rPr lang="en-GB" sz="3600" dirty="0" smtClean="0">
                <a:latin typeface="Times New Roman"/>
                <a:ea typeface="Calibri"/>
                <a:cs typeface="Times New Roman"/>
              </a:rPr>
              <a:t>/* </a:t>
            </a:r>
            <a:r>
              <a:rPr lang="en-GB" sz="36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600" dirty="0">
                <a:latin typeface="Times New Roman"/>
                <a:ea typeface="Cambria"/>
                <a:cs typeface="Times New Roman"/>
              </a:rPr>
              <a:t>the </a:t>
            </a:r>
            <a:r>
              <a:rPr lang="en-GB" sz="3500" dirty="0">
                <a:latin typeface="TimesNewRomanPS"/>
                <a:ea typeface="Cambria"/>
                <a:cs typeface="Times New Roman"/>
              </a:rPr>
              <a:t>Find </a:t>
            </a:r>
            <a:r>
              <a:rPr lang="en-GB" sz="3500" dirty="0">
                <a:latin typeface="Times New Roman"/>
                <a:ea typeface="Cambria"/>
                <a:cs typeface="Times New Roman"/>
              </a:rPr>
              <a:t>routine for use with </a:t>
            </a:r>
            <a:r>
              <a:rPr lang="en-GB" sz="3500" dirty="0" smtClean="0">
                <a:latin typeface="TimesNewRomanPS"/>
                <a:ea typeface="Cambria"/>
                <a:cs typeface="Times New Roman"/>
              </a:rPr>
              <a:t>delete  </a:t>
            </a:r>
            <a:r>
              <a:rPr lang="en-GB" sz="3600" dirty="0" smtClean="0">
                <a:latin typeface="TimesNewRomanPS"/>
                <a:ea typeface="Cambria"/>
                <a:cs typeface="Times New Roman"/>
              </a:rPr>
              <a:t>*/</a:t>
            </a:r>
            <a:endParaRPr lang="en-GB" sz="2000" dirty="0" smtClean="0">
              <a:latin typeface="Times"/>
              <a:ea typeface="Cambria"/>
              <a:cs typeface="Times New Roman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/>
                <a:ea typeface="Cambria"/>
                <a:cs typeface="Times New Roman"/>
              </a:rPr>
              <a:t>/*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If X is not found, then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NULL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field is returned */ </a:t>
            </a:r>
            <a:endParaRPr lang="en-GB" sz="20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endParaRPr lang="en-GB" dirty="0" smtClean="0">
              <a:latin typeface="Times New Roman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err="1" smtClean="0">
                <a:latin typeface="Times New Roman"/>
                <a:ea typeface="Cambria"/>
                <a:cs typeface="Times New Roman"/>
              </a:rPr>
              <a:t>FindPrevious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(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X, List L) </a:t>
            </a:r>
            <a:endParaRPr lang="en-GB" sz="20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*P; </a:t>
            </a:r>
            <a:endParaRPr lang="en-GB" b="1" dirty="0" smtClean="0">
              <a:solidFill>
                <a:srgbClr val="00B050"/>
              </a:solidFill>
              <a:latin typeface="Times New Roman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P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=L; </a:t>
            </a:r>
            <a:endParaRPr lang="en-GB" sz="2000" b="1" dirty="0">
              <a:solidFill>
                <a:srgbClr val="00B05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Times New Roman"/>
                <a:ea typeface="Cambria"/>
                <a:cs typeface="Times New Roman"/>
              </a:rPr>
              <a:t>    </a:t>
            </a: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while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( </a:t>
            </a:r>
            <a:r>
              <a:rPr lang="en-GB" b="1" dirty="0" err="1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!= NULL &amp;&amp; 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Data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!= X) </a:t>
            </a:r>
            <a:endParaRPr lang="en-GB" sz="2000" b="1" dirty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   P 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err="1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2000" b="1" dirty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   return 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P; </a:t>
            </a:r>
            <a:endParaRPr lang="en-GB" sz="2000" b="1" dirty="0" smtClean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Lucida Grande"/>
                <a:ea typeface="Cambria"/>
                <a:cs typeface="Times New Roman"/>
              </a:rPr>
              <a:t>} </a:t>
            </a:r>
            <a:endParaRPr lang="en-GB" sz="2000" dirty="0">
              <a:latin typeface="Times"/>
              <a:ea typeface="Cambria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2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Delete a </a:t>
            </a:r>
            <a:r>
              <a:rPr lang="en-GB" b="1" dirty="0" smtClean="0">
                <a:solidFill>
                  <a:srgbClr val="FF0000"/>
                </a:solidFill>
              </a:rPr>
              <a:t>given 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/* </a:t>
            </a:r>
            <a:r>
              <a:rPr lang="en-GB" dirty="0"/>
              <a:t>Delete first occurrence of X from a list*/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DeleteData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ElementType</a:t>
            </a:r>
            <a:r>
              <a:rPr lang="en-GB" dirty="0"/>
              <a:t> X, List L) </a:t>
            </a:r>
          </a:p>
          <a:p>
            <a:pPr marL="0" indent="0">
              <a:buNone/>
            </a:pPr>
            <a:r>
              <a:rPr lang="en-GB" dirty="0"/>
              <a:t>{</a:t>
            </a:r>
            <a:br>
              <a:rPr lang="en-GB" dirty="0"/>
            </a:b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B050"/>
                </a:solidFill>
              </a:rPr>
              <a:t>struct</a:t>
            </a:r>
            <a:r>
              <a:rPr lang="en-GB" b="1" dirty="0" smtClean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Node *P, *</a:t>
            </a:r>
            <a:r>
              <a:rPr lang="en-GB" b="1" dirty="0" err="1">
                <a:solidFill>
                  <a:srgbClr val="00B050"/>
                </a:solidFill>
              </a:rPr>
              <a:t>TmpCell</a:t>
            </a:r>
            <a:r>
              <a:rPr lang="en-GB" b="1" dirty="0">
                <a:solidFill>
                  <a:srgbClr val="00B050"/>
                </a:solidFill>
              </a:rPr>
              <a:t>; </a:t>
            </a:r>
            <a:endParaRPr lang="en-GB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 P </a:t>
            </a:r>
            <a:r>
              <a:rPr lang="en-IN" b="1" dirty="0">
                <a:solidFill>
                  <a:srgbClr val="00B050"/>
                </a:solidFill>
              </a:rPr>
              <a:t>= </a:t>
            </a:r>
            <a:r>
              <a:rPr lang="en-IN" b="1" dirty="0" err="1">
                <a:solidFill>
                  <a:srgbClr val="00B050"/>
                </a:solidFill>
              </a:rPr>
              <a:t>L</a:t>
            </a:r>
            <a:r>
              <a:rPr lang="en-IN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IN" b="1" dirty="0" err="1">
                <a:solidFill>
                  <a:srgbClr val="00B050"/>
                </a:solidFill>
              </a:rPr>
              <a:t>Next</a:t>
            </a:r>
            <a:r>
              <a:rPr lang="en-IN" b="1" dirty="0">
                <a:solidFill>
                  <a:srgbClr val="00B050"/>
                </a:solidFill>
              </a:rPr>
              <a:t>;</a:t>
            </a:r>
            <a:endParaRPr lang="en-GB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while</a:t>
            </a:r>
            <a:r>
              <a:rPr lang="en-GB" b="1" dirty="0">
                <a:solidFill>
                  <a:schemeClr val="accent1"/>
                </a:solidFill>
              </a:rPr>
              <a:t>( </a:t>
            </a:r>
            <a:r>
              <a:rPr lang="en-GB" b="1" dirty="0" err="1">
                <a:solidFill>
                  <a:schemeClr val="accent1"/>
                </a:solidFill>
              </a:rPr>
              <a:t>P</a:t>
            </a:r>
            <a:r>
              <a:rPr lang="en-GB" b="1" dirty="0" err="1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chemeClr val="accent1"/>
                </a:solidFill>
              </a:rPr>
              <a:t>Next</a:t>
            </a:r>
            <a:r>
              <a:rPr lang="en-GB" b="1" dirty="0">
                <a:solidFill>
                  <a:schemeClr val="accent1"/>
                </a:solidFill>
              </a:rPr>
              <a:t> != NULL &amp;&amp; </a:t>
            </a:r>
            <a:r>
              <a:rPr lang="en-GB" b="1" dirty="0" err="1">
                <a:solidFill>
                  <a:schemeClr val="accent1"/>
                </a:solidFill>
              </a:rPr>
              <a:t>P</a:t>
            </a:r>
            <a:r>
              <a:rPr lang="en-GB" b="1" dirty="0" err="1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chemeClr val="accent1"/>
                </a:solidFill>
              </a:rPr>
              <a:t>Next</a:t>
            </a:r>
            <a:r>
              <a:rPr lang="en-GB" b="1" dirty="0" err="1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chemeClr val="accent1"/>
                </a:solidFill>
              </a:rPr>
              <a:t>Data</a:t>
            </a:r>
            <a:r>
              <a:rPr lang="en-GB" b="1" dirty="0">
                <a:solidFill>
                  <a:schemeClr val="accent1"/>
                </a:solidFill>
              </a:rPr>
              <a:t> != X)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 P </a:t>
            </a:r>
            <a:r>
              <a:rPr lang="en-GB" b="1" dirty="0">
                <a:solidFill>
                  <a:schemeClr val="accent1"/>
                </a:solidFill>
              </a:rPr>
              <a:t>= </a:t>
            </a:r>
            <a:r>
              <a:rPr lang="en-GB" b="1" dirty="0" err="1">
                <a:solidFill>
                  <a:schemeClr val="accent1"/>
                </a:solidFill>
              </a:rPr>
              <a:t>P</a:t>
            </a:r>
            <a:r>
              <a:rPr lang="en-GB" b="1" dirty="0" err="1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chemeClr val="accent1"/>
                </a:solidFill>
              </a:rPr>
              <a:t>Next</a:t>
            </a:r>
            <a:r>
              <a:rPr lang="en-GB" b="1" dirty="0">
                <a:solidFill>
                  <a:schemeClr val="accent1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TmpCell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= </a:t>
            </a:r>
            <a:r>
              <a:rPr lang="en-GB" b="1" dirty="0" err="1">
                <a:solidFill>
                  <a:srgbClr val="FF0000"/>
                </a:solidFill>
              </a:rPr>
              <a:t>P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 smtClean="0">
                <a:solidFill>
                  <a:srgbClr val="FF0000"/>
                </a:solidFill>
              </a:rPr>
              <a:t>;</a:t>
            </a:r>
            <a:r>
              <a:rPr lang="en-GB" b="1" dirty="0">
                <a:solidFill>
                  <a:srgbClr val="FF0000"/>
                </a:solidFill>
              </a:rPr>
              <a:t/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 P 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>
                <a:solidFill>
                  <a:srgbClr val="FF0000"/>
                </a:solidFill>
              </a:rPr>
              <a:t>Next =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>
                <a:solidFill>
                  <a:srgbClr val="FF0000"/>
                </a:solidFill>
              </a:rPr>
              <a:t>Next;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 free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5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Delete </a:t>
            </a:r>
            <a:r>
              <a:rPr lang="en-GB" b="1" dirty="0" smtClean="0">
                <a:solidFill>
                  <a:srgbClr val="FF0000"/>
                </a:solidFill>
              </a:rPr>
              <a:t>first 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363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/* Delete first </a:t>
            </a:r>
            <a:r>
              <a:rPr lang="en-GB" dirty="0" smtClean="0"/>
              <a:t>Node in the list</a:t>
            </a:r>
            <a:r>
              <a:rPr lang="en-GB" dirty="0"/>
              <a:t>*/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DeleteFirst</a:t>
            </a:r>
            <a:r>
              <a:rPr lang="en-GB" dirty="0" smtClean="0"/>
              <a:t> (List </a:t>
            </a:r>
            <a:r>
              <a:rPr lang="en-GB" dirty="0"/>
              <a:t>L) </a:t>
            </a:r>
          </a:p>
          <a:p>
            <a:pPr marL="0" indent="0">
              <a:buNone/>
            </a:pP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 err="1">
                <a:solidFill>
                  <a:srgbClr val="00B050"/>
                </a:solidFill>
              </a:rPr>
              <a:t>struct</a:t>
            </a:r>
            <a:r>
              <a:rPr lang="en-GB" b="1" dirty="0">
                <a:solidFill>
                  <a:srgbClr val="00B050"/>
                </a:solidFill>
              </a:rPr>
              <a:t> Node </a:t>
            </a:r>
            <a:r>
              <a:rPr lang="en-GB" b="1" dirty="0" smtClean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*</a:t>
            </a:r>
            <a:r>
              <a:rPr lang="en-GB" b="1" dirty="0" err="1">
                <a:solidFill>
                  <a:srgbClr val="00B050"/>
                </a:solidFill>
              </a:rPr>
              <a:t>TmpCell</a:t>
            </a:r>
            <a:r>
              <a:rPr lang="en-GB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TmpCell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= </a:t>
            </a:r>
            <a:r>
              <a:rPr lang="en-GB" b="1" dirty="0" err="1" smtClean="0">
                <a:solidFill>
                  <a:srgbClr val="FF0000"/>
                </a:solidFill>
              </a:rPr>
              <a:t>L</a:t>
            </a:r>
            <a:r>
              <a:rPr lang="en-GB" b="1" dirty="0" err="1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L 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>
                <a:solidFill>
                  <a:srgbClr val="FF0000"/>
                </a:solidFill>
              </a:rPr>
              <a:t>Next =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>
                <a:solidFill>
                  <a:srgbClr val="FF0000"/>
                </a:solidFill>
              </a:rPr>
              <a:t>Next;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 free(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Single Linked List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 smtClean="0">
                <a:solidFill>
                  <a:srgbClr val="FF0000"/>
                </a:solidFill>
              </a:rPr>
              <a:t>Practise exercises: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Insert as second last Node</a:t>
            </a:r>
          </a:p>
          <a:p>
            <a:pPr marL="0" indent="0">
              <a:buNone/>
            </a:pPr>
            <a:r>
              <a:rPr lang="en-GB" dirty="0" smtClean="0"/>
              <a:t>Delete Last Node</a:t>
            </a:r>
          </a:p>
          <a:p>
            <a:pPr marL="0" indent="0">
              <a:buNone/>
            </a:pPr>
            <a:r>
              <a:rPr lang="en-GB" dirty="0" smtClean="0"/>
              <a:t>Delete second last Node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Find and  replace ( and variants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Count  the number of occurrences (and replace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9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Doubly Linked List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344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defined as </a:t>
            </a:r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FF0000"/>
                </a:solidFill>
              </a:rPr>
              <a:t>Node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smtClean="0"/>
              <a:t>    {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Data;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Node</a:t>
            </a:r>
            <a:r>
              <a:rPr lang="en-GB" dirty="0" smtClean="0"/>
              <a:t>*  </a:t>
            </a:r>
            <a:r>
              <a:rPr lang="en-GB" dirty="0" err="1" smtClean="0"/>
              <a:t>Prev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Node</a:t>
            </a:r>
            <a:r>
              <a:rPr lang="en-GB" dirty="0" smtClean="0"/>
              <a:t>* Next</a:t>
            </a:r>
            <a:r>
              <a:rPr lang="en-GB" dirty="0"/>
              <a:t>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};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33700" y="4876800"/>
            <a:ext cx="0" cy="92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33700" y="4890655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45036" y="4876800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4600" y="5347855"/>
            <a:ext cx="5334000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                                                     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5334000"/>
            <a:ext cx="0" cy="10668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0" y="5334000"/>
            <a:ext cx="0" cy="10668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5791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5791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PREV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08618" y="5791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NEXT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467600" y="5981700"/>
            <a:ext cx="16002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3000" y="48768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29000" y="4876800"/>
            <a:ext cx="1524000" cy="0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Insert a new node at the </a:t>
            </a:r>
            <a:r>
              <a:rPr lang="en-GB" b="1" dirty="0" smtClean="0">
                <a:solidFill>
                  <a:srgbClr val="FF0000"/>
                </a:solidFill>
              </a:rPr>
              <a:t>Front</a:t>
            </a:r>
            <a:r>
              <a:rPr lang="en-GB" b="1" dirty="0" smtClean="0"/>
              <a:t> </a:t>
            </a:r>
            <a:r>
              <a:rPr lang="en-GB" b="1" dirty="0"/>
              <a:t>of the Doubly linked list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99822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 smtClean="0"/>
              <a:t>/* </a:t>
            </a:r>
            <a:r>
              <a:rPr lang="en-GB" sz="4400" dirty="0"/>
              <a:t>Insert at the beginning */ 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5100" dirty="0" err="1" smtClean="0"/>
              <a:t>DLL_</a:t>
            </a:r>
            <a:r>
              <a:rPr lang="en-GB" sz="5100" dirty="0" err="1" smtClean="0"/>
              <a:t>InsertFront</a:t>
            </a:r>
            <a:r>
              <a:rPr lang="en-GB" sz="5100" dirty="0" smtClean="0"/>
              <a:t> </a:t>
            </a:r>
            <a:r>
              <a:rPr lang="en-GB" sz="5100" dirty="0"/>
              <a:t>( </a:t>
            </a:r>
            <a:r>
              <a:rPr lang="en-GB" sz="5100" dirty="0" err="1"/>
              <a:t>ElementType</a:t>
            </a:r>
            <a:r>
              <a:rPr lang="en-GB" sz="5100" dirty="0"/>
              <a:t> X, List L ) </a:t>
            </a:r>
          </a:p>
          <a:p>
            <a:pPr marL="0" indent="0">
              <a:buNone/>
            </a:pPr>
            <a:r>
              <a:rPr lang="en-GB" sz="5100" dirty="0" smtClean="0"/>
              <a:t>{</a:t>
            </a:r>
          </a:p>
          <a:p>
            <a:pPr marL="0" indent="0">
              <a:buNone/>
            </a:pPr>
            <a:r>
              <a:rPr lang="en-GB" sz="5100" b="1" dirty="0" err="1" smtClean="0">
                <a:solidFill>
                  <a:srgbClr val="00B050"/>
                </a:solidFill>
              </a:rPr>
              <a:t>struct</a:t>
            </a:r>
            <a:r>
              <a:rPr lang="en-GB" sz="5100" b="1" dirty="0" smtClean="0">
                <a:solidFill>
                  <a:srgbClr val="00B050"/>
                </a:solidFill>
              </a:rPr>
              <a:t> </a:t>
            </a:r>
            <a:r>
              <a:rPr lang="en-GB" sz="5100" b="1" dirty="0">
                <a:solidFill>
                  <a:srgbClr val="00B050"/>
                </a:solidFill>
              </a:rPr>
              <a:t>Node *</a:t>
            </a:r>
            <a:r>
              <a:rPr lang="en-GB" sz="5100" b="1" dirty="0" err="1">
                <a:solidFill>
                  <a:srgbClr val="00B050"/>
                </a:solidFill>
              </a:rPr>
              <a:t>TmpCell</a:t>
            </a:r>
            <a:r>
              <a:rPr lang="en-GB" sz="5100" b="1" dirty="0">
                <a:solidFill>
                  <a:srgbClr val="00B050"/>
                </a:solidFill>
              </a:rPr>
              <a:t>, *P</a:t>
            </a:r>
            <a:r>
              <a:rPr lang="en-GB" sz="5100" b="1" dirty="0" smtClean="0">
                <a:solidFill>
                  <a:srgbClr val="00B050"/>
                </a:solidFill>
              </a:rPr>
              <a:t>;</a:t>
            </a:r>
            <a:endParaRPr lang="en-GB" sz="51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5100" b="1" dirty="0" err="1">
                <a:solidFill>
                  <a:srgbClr val="00B050"/>
                </a:solidFill>
              </a:rPr>
              <a:t>TmpCell</a:t>
            </a:r>
            <a:r>
              <a:rPr lang="en-GB" sz="5100" b="1" dirty="0">
                <a:solidFill>
                  <a:srgbClr val="00B050"/>
                </a:solidFill>
              </a:rPr>
              <a:t> = new Node; </a:t>
            </a:r>
          </a:p>
          <a:p>
            <a:pPr marL="0" indent="0">
              <a:buNone/>
            </a:pPr>
            <a:r>
              <a:rPr lang="en-GB" sz="5100" b="1" dirty="0" smtClean="0">
                <a:solidFill>
                  <a:srgbClr val="00B050"/>
                </a:solidFill>
              </a:rPr>
              <a:t>P </a:t>
            </a:r>
            <a:r>
              <a:rPr lang="en-GB" sz="5100" b="1" dirty="0">
                <a:solidFill>
                  <a:srgbClr val="00B050"/>
                </a:solidFill>
              </a:rPr>
              <a:t>= </a:t>
            </a:r>
            <a:r>
              <a:rPr lang="en-GB" sz="5100" b="1" dirty="0" err="1">
                <a:solidFill>
                  <a:srgbClr val="00B050"/>
                </a:solidFill>
              </a:rPr>
              <a:t>L</a:t>
            </a:r>
            <a:r>
              <a:rPr lang="en-GB" sz="5100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GB" sz="5100" b="1" dirty="0" err="1">
                <a:solidFill>
                  <a:srgbClr val="00B050"/>
                </a:solidFill>
              </a:rPr>
              <a:t>Next</a:t>
            </a:r>
            <a:r>
              <a:rPr lang="en-GB" sz="5100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5100" b="1" dirty="0" smtClean="0">
                <a:solidFill>
                  <a:srgbClr val="FF0000"/>
                </a:solidFill>
              </a:rPr>
              <a:t>L </a:t>
            </a:r>
            <a:r>
              <a:rPr lang="en-GB" sz="51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5100" b="1" dirty="0">
                <a:solidFill>
                  <a:srgbClr val="FF0000"/>
                </a:solidFill>
              </a:rPr>
              <a:t>Next = </a:t>
            </a:r>
            <a:r>
              <a:rPr lang="en-GB" sz="5100" b="1" dirty="0" err="1">
                <a:solidFill>
                  <a:srgbClr val="FF0000"/>
                </a:solidFill>
              </a:rPr>
              <a:t>TmpCell</a:t>
            </a:r>
            <a:r>
              <a:rPr lang="en-GB" sz="5100" b="1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5100" b="1" dirty="0" err="1">
                <a:solidFill>
                  <a:srgbClr val="FF0000"/>
                </a:solidFill>
              </a:rPr>
              <a:t>TmpCell</a:t>
            </a:r>
            <a:r>
              <a:rPr lang="en-GB" sz="5100" b="1" dirty="0">
                <a:solidFill>
                  <a:srgbClr val="FF0000"/>
                </a:solidFill>
              </a:rPr>
              <a:t> </a:t>
            </a:r>
            <a:r>
              <a:rPr lang="en-GB" sz="51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5100" b="1" dirty="0" err="1">
                <a:solidFill>
                  <a:srgbClr val="FF0000"/>
                </a:solidFill>
              </a:rPr>
              <a:t>Prev</a:t>
            </a:r>
            <a:r>
              <a:rPr lang="en-GB" sz="5100" b="1" dirty="0">
                <a:solidFill>
                  <a:srgbClr val="FF0000"/>
                </a:solidFill>
              </a:rPr>
              <a:t> = </a:t>
            </a:r>
            <a:r>
              <a:rPr lang="en-GB" sz="5100" b="1" dirty="0" smtClean="0">
                <a:solidFill>
                  <a:srgbClr val="FF0000"/>
                </a:solidFill>
              </a:rPr>
              <a:t>L; </a:t>
            </a:r>
            <a:endParaRPr lang="en-GB" sz="5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5100" b="1" dirty="0" err="1">
                <a:solidFill>
                  <a:srgbClr val="FF0000"/>
                </a:solidFill>
              </a:rPr>
              <a:t>TmpCell</a:t>
            </a:r>
            <a:r>
              <a:rPr lang="en-GB" sz="5100" b="1" dirty="0">
                <a:solidFill>
                  <a:srgbClr val="FF0000"/>
                </a:solidFill>
              </a:rPr>
              <a:t> </a:t>
            </a:r>
            <a:r>
              <a:rPr lang="en-GB" sz="51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5100" b="1" dirty="0">
                <a:solidFill>
                  <a:srgbClr val="FF0000"/>
                </a:solidFill>
              </a:rPr>
              <a:t>Next = P; </a:t>
            </a:r>
          </a:p>
          <a:p>
            <a:pPr marL="0" indent="0">
              <a:buNone/>
            </a:pPr>
            <a:r>
              <a:rPr lang="en-GB" sz="5100" b="1" dirty="0" err="1">
                <a:solidFill>
                  <a:srgbClr val="FF0000"/>
                </a:solidFill>
              </a:rPr>
              <a:t>TmpCell</a:t>
            </a:r>
            <a:r>
              <a:rPr lang="en-GB" sz="5100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5100" b="1" dirty="0" err="1">
                <a:solidFill>
                  <a:srgbClr val="FF0000"/>
                </a:solidFill>
              </a:rPr>
              <a:t>Data</a:t>
            </a:r>
            <a:r>
              <a:rPr lang="en-GB" sz="5100" b="1" dirty="0">
                <a:solidFill>
                  <a:srgbClr val="FF0000"/>
                </a:solidFill>
              </a:rPr>
              <a:t> = X; </a:t>
            </a:r>
          </a:p>
          <a:p>
            <a:pPr marL="0" indent="0">
              <a:buNone/>
            </a:pPr>
            <a:r>
              <a:rPr lang="en-GB" sz="5100" b="1" dirty="0">
                <a:solidFill>
                  <a:srgbClr val="FF0000"/>
                </a:solidFill>
              </a:rPr>
              <a:t>P </a:t>
            </a:r>
            <a:r>
              <a:rPr lang="en-GB" sz="51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5100" b="1" dirty="0" err="1">
                <a:solidFill>
                  <a:srgbClr val="FF0000"/>
                </a:solidFill>
              </a:rPr>
              <a:t>Prev</a:t>
            </a:r>
            <a:r>
              <a:rPr lang="en-GB" sz="5100" b="1" dirty="0">
                <a:solidFill>
                  <a:srgbClr val="FF0000"/>
                </a:solidFill>
              </a:rPr>
              <a:t> = </a:t>
            </a:r>
            <a:r>
              <a:rPr lang="en-GB" sz="5100" b="1" dirty="0" err="1">
                <a:solidFill>
                  <a:srgbClr val="FF0000"/>
                </a:solidFill>
              </a:rPr>
              <a:t>Tmpcell</a:t>
            </a:r>
            <a:r>
              <a:rPr lang="en-GB" sz="5100" b="1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5100" dirty="0"/>
              <a:t>}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9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Insert a new node at the </a:t>
            </a:r>
            <a:r>
              <a:rPr lang="en-GB" b="1" dirty="0">
                <a:solidFill>
                  <a:srgbClr val="FF0000"/>
                </a:solidFill>
              </a:rPr>
              <a:t>end</a:t>
            </a:r>
            <a:r>
              <a:rPr lang="en-GB" b="1" dirty="0"/>
              <a:t> of the Doubly linked list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1371600"/>
            <a:ext cx="86868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/* </a:t>
            </a:r>
            <a:r>
              <a:rPr lang="en-GB" sz="4000" dirty="0"/>
              <a:t>Insert at the end */ </a:t>
            </a:r>
          </a:p>
          <a:p>
            <a:pPr marL="0" indent="0">
              <a:buNone/>
            </a:pPr>
            <a:r>
              <a:rPr lang="en-GB" sz="4000" dirty="0" err="1" smtClean="0"/>
              <a:t>DLL_</a:t>
            </a:r>
            <a:r>
              <a:rPr lang="en-GB" sz="4000" dirty="0" err="1" smtClean="0"/>
              <a:t>InsertEnd</a:t>
            </a:r>
            <a:r>
              <a:rPr lang="en-GB" sz="4000" dirty="0" smtClean="0"/>
              <a:t> </a:t>
            </a:r>
            <a:r>
              <a:rPr lang="en-GB" sz="4000" dirty="0"/>
              <a:t>( </a:t>
            </a:r>
            <a:r>
              <a:rPr lang="en-GB" sz="4000" dirty="0" err="1"/>
              <a:t>ElementType</a:t>
            </a:r>
            <a:r>
              <a:rPr lang="en-GB" sz="4000" dirty="0"/>
              <a:t> X, List L ) </a:t>
            </a:r>
          </a:p>
          <a:p>
            <a:pPr marL="0" indent="0">
              <a:buNone/>
            </a:pPr>
            <a:r>
              <a:rPr lang="en-GB" sz="4000" dirty="0"/>
              <a:t>{</a:t>
            </a:r>
            <a:br>
              <a:rPr lang="en-GB" sz="4000" dirty="0"/>
            </a:br>
            <a:r>
              <a:rPr lang="en-GB" sz="4000" b="1" dirty="0" err="1">
                <a:solidFill>
                  <a:srgbClr val="00B050"/>
                </a:solidFill>
              </a:rPr>
              <a:t>struct</a:t>
            </a:r>
            <a:r>
              <a:rPr lang="en-GB" sz="4000" b="1" dirty="0">
                <a:solidFill>
                  <a:srgbClr val="00B050"/>
                </a:solidFill>
              </a:rPr>
              <a:t> Node *</a:t>
            </a:r>
            <a:r>
              <a:rPr lang="en-GB" sz="4000" b="1" dirty="0" err="1">
                <a:solidFill>
                  <a:srgbClr val="00B050"/>
                </a:solidFill>
              </a:rPr>
              <a:t>TmpCell</a:t>
            </a:r>
            <a:r>
              <a:rPr lang="en-GB" sz="4000" b="1" dirty="0">
                <a:solidFill>
                  <a:srgbClr val="00B050"/>
                </a:solidFill>
              </a:rPr>
              <a:t>, *P;</a:t>
            </a:r>
            <a:br>
              <a:rPr lang="en-GB" sz="4000" b="1" dirty="0">
                <a:solidFill>
                  <a:srgbClr val="00B050"/>
                </a:solidFill>
              </a:rPr>
            </a:br>
            <a:r>
              <a:rPr lang="en-GB" sz="4000" b="1" dirty="0" err="1">
                <a:solidFill>
                  <a:srgbClr val="00B050"/>
                </a:solidFill>
              </a:rPr>
              <a:t>TmpCell</a:t>
            </a:r>
            <a:r>
              <a:rPr lang="en-GB" sz="4000" b="1" dirty="0">
                <a:solidFill>
                  <a:srgbClr val="00B050"/>
                </a:solidFill>
              </a:rPr>
              <a:t> = </a:t>
            </a:r>
            <a:r>
              <a:rPr lang="en-GB" sz="4000" b="1" dirty="0" smtClean="0">
                <a:solidFill>
                  <a:srgbClr val="00B050"/>
                </a:solidFill>
              </a:rPr>
              <a:t>new Node;</a:t>
            </a:r>
          </a:p>
          <a:p>
            <a:pPr marL="0" indent="0">
              <a:buNone/>
            </a:pPr>
            <a:r>
              <a:rPr lang="en-GB" sz="4000" b="1" dirty="0" smtClean="0">
                <a:solidFill>
                  <a:srgbClr val="00B050"/>
                </a:solidFill>
              </a:rPr>
              <a:t> </a:t>
            </a:r>
            <a:r>
              <a:rPr lang="en-GB" sz="4000" b="1" dirty="0">
                <a:solidFill>
                  <a:srgbClr val="00B050"/>
                </a:solidFill>
              </a:rPr>
              <a:t>P = </a:t>
            </a:r>
            <a:r>
              <a:rPr lang="en-GB" sz="4000" b="1" dirty="0" err="1">
                <a:solidFill>
                  <a:srgbClr val="00B050"/>
                </a:solidFill>
              </a:rPr>
              <a:t>L</a:t>
            </a:r>
            <a:r>
              <a:rPr lang="en-GB" sz="4000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GB" sz="4000" b="1" dirty="0" err="1">
                <a:solidFill>
                  <a:srgbClr val="00B050"/>
                </a:solidFill>
              </a:rPr>
              <a:t>Next</a:t>
            </a:r>
            <a:r>
              <a:rPr lang="en-GB" sz="4000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4000" b="1" dirty="0" smtClean="0">
                <a:solidFill>
                  <a:schemeClr val="accent1"/>
                </a:solidFill>
              </a:rPr>
              <a:t>while</a:t>
            </a:r>
            <a:r>
              <a:rPr lang="en-GB" sz="4000" b="1" dirty="0">
                <a:solidFill>
                  <a:schemeClr val="accent1"/>
                </a:solidFill>
              </a:rPr>
              <a:t>( P </a:t>
            </a:r>
            <a:r>
              <a:rPr lang="en-GB" sz="4000" b="1" dirty="0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sz="4000" b="1" dirty="0">
                <a:solidFill>
                  <a:schemeClr val="accent1"/>
                </a:solidFill>
              </a:rPr>
              <a:t>Next != NULL) </a:t>
            </a:r>
          </a:p>
          <a:p>
            <a:pPr marL="0" indent="0">
              <a:buNone/>
            </a:pPr>
            <a:r>
              <a:rPr lang="en-GB" sz="4000" b="1" dirty="0">
                <a:solidFill>
                  <a:schemeClr val="accent1"/>
                </a:solidFill>
              </a:rPr>
              <a:t>P = </a:t>
            </a:r>
            <a:r>
              <a:rPr lang="en-GB" sz="4000" b="1" dirty="0" err="1">
                <a:solidFill>
                  <a:schemeClr val="accent1"/>
                </a:solidFill>
              </a:rPr>
              <a:t>P</a:t>
            </a:r>
            <a:r>
              <a:rPr lang="en-GB" sz="4000" b="1" dirty="0" err="1">
                <a:solidFill>
                  <a:schemeClr val="accent1"/>
                </a:solidFill>
                <a:sym typeface="Wingdings"/>
              </a:rPr>
              <a:t></a:t>
            </a:r>
            <a:r>
              <a:rPr lang="en-GB" sz="4000" b="1" dirty="0" err="1">
                <a:solidFill>
                  <a:schemeClr val="accent1"/>
                </a:solidFill>
              </a:rPr>
              <a:t>Next</a:t>
            </a:r>
            <a:r>
              <a:rPr lang="en-GB" sz="4000" b="1" dirty="0">
                <a:solidFill>
                  <a:schemeClr val="accent1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4000" b="1" dirty="0" err="1" smtClean="0">
                <a:solidFill>
                  <a:srgbClr val="FF0000"/>
                </a:solidFill>
              </a:rPr>
              <a:t>TmpCell</a:t>
            </a:r>
            <a:r>
              <a:rPr lang="en-GB" sz="4000" b="1" dirty="0" smtClean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4000" b="1" dirty="0" err="1">
                <a:solidFill>
                  <a:srgbClr val="FF0000"/>
                </a:solidFill>
              </a:rPr>
              <a:t>Prev</a:t>
            </a:r>
            <a:r>
              <a:rPr lang="en-GB" sz="4000" b="1" dirty="0">
                <a:solidFill>
                  <a:srgbClr val="FF0000"/>
                </a:solidFill>
              </a:rPr>
              <a:t> = P; </a:t>
            </a:r>
          </a:p>
          <a:p>
            <a:pPr marL="0" indent="0">
              <a:buNone/>
            </a:pPr>
            <a:r>
              <a:rPr lang="en-GB" sz="4000" b="1" dirty="0" err="1">
                <a:solidFill>
                  <a:srgbClr val="FF0000"/>
                </a:solidFill>
              </a:rPr>
              <a:t>TmpCell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4000" b="1" dirty="0">
                <a:solidFill>
                  <a:srgbClr val="FF0000"/>
                </a:solidFill>
              </a:rPr>
              <a:t>Next = NULL; </a:t>
            </a:r>
          </a:p>
          <a:p>
            <a:pPr marL="0" indent="0">
              <a:buNone/>
            </a:pPr>
            <a:r>
              <a:rPr lang="en-GB" sz="4000" b="1" dirty="0" err="1">
                <a:solidFill>
                  <a:srgbClr val="FF0000"/>
                </a:solidFill>
              </a:rPr>
              <a:t>TmpCell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4000" b="1" dirty="0">
                <a:solidFill>
                  <a:srgbClr val="FF0000"/>
                </a:solidFill>
              </a:rPr>
              <a:t>Data = X;</a:t>
            </a:r>
            <a:br>
              <a:rPr lang="en-GB" sz="4000" b="1" dirty="0">
                <a:solidFill>
                  <a:srgbClr val="FF0000"/>
                </a:solidFill>
              </a:rPr>
            </a:br>
            <a:r>
              <a:rPr lang="en-GB" sz="4000" b="1" dirty="0">
                <a:solidFill>
                  <a:srgbClr val="FF0000"/>
                </a:solidFill>
              </a:rPr>
              <a:t>P </a:t>
            </a:r>
            <a:r>
              <a:rPr lang="en-GB" sz="4000" b="1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GB" sz="4000" b="1" dirty="0">
                <a:solidFill>
                  <a:srgbClr val="FF0000"/>
                </a:solidFill>
              </a:rPr>
              <a:t>Next = </a:t>
            </a:r>
            <a:r>
              <a:rPr lang="en-GB" sz="4000" b="1" dirty="0" err="1">
                <a:solidFill>
                  <a:srgbClr val="FF0000"/>
                </a:solidFill>
              </a:rPr>
              <a:t>TmpCell</a:t>
            </a:r>
            <a:r>
              <a:rPr lang="en-GB" sz="4000" b="1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4000" dirty="0"/>
              <a:t>}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4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Insert a new node </a:t>
            </a:r>
            <a:r>
              <a:rPr lang="en-GB" b="1" u="sng" dirty="0">
                <a:solidFill>
                  <a:srgbClr val="FF0000"/>
                </a:solidFill>
              </a:rPr>
              <a:t>after</a:t>
            </a:r>
            <a:r>
              <a:rPr lang="en-GB" b="1" u="sng" dirty="0"/>
              <a:t> a given data  in a double linked list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9448800" cy="55626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100" dirty="0" err="1" smtClean="0">
                <a:latin typeface="Times New Roman"/>
                <a:ea typeface="Cambria"/>
                <a:cs typeface="Times New Roman"/>
              </a:rPr>
              <a:t>DLL_</a:t>
            </a:r>
            <a:r>
              <a:rPr lang="en-GB" sz="3100" dirty="0" err="1" smtClean="0">
                <a:latin typeface="Times New Roman"/>
                <a:ea typeface="Cambria"/>
                <a:cs typeface="Times New Roman"/>
              </a:rPr>
              <a:t>InsertAfter</a:t>
            </a:r>
            <a:r>
              <a:rPr lang="en-GB" sz="31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( </a:t>
            </a:r>
            <a:r>
              <a:rPr lang="en-GB" sz="3100" dirty="0" err="1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 X, List L, </a:t>
            </a:r>
            <a:r>
              <a:rPr lang="en-GB" sz="3100" dirty="0" err="1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 Y ) </a:t>
            </a:r>
            <a:endParaRPr lang="en-GB" sz="31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4000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sz="4000" dirty="0">
                <a:latin typeface="Times New Roman"/>
                <a:ea typeface="Cambria"/>
                <a:cs typeface="Times New Roman"/>
              </a:rPr>
            </a:br>
            <a:r>
              <a:rPr lang="en-GB" sz="40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2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struct</a:t>
            </a: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Node *</a:t>
            </a:r>
            <a:r>
              <a:rPr lang="en-GB" sz="2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, *P;</a:t>
            </a:r>
            <a:b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new Node; </a:t>
            </a:r>
            <a:endParaRPr lang="en-GB" sz="2600" b="1" dirty="0">
              <a:solidFill>
                <a:srgbClr val="00B05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2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</a:t>
            </a:r>
            <a:r>
              <a:rPr lang="en-GB" sz="2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26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2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while</a:t>
            </a:r>
            <a:r>
              <a:rPr lang="en-GB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( 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</a:t>
            </a:r>
            <a:r>
              <a:rPr lang="en-GB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!= Y )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2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 </a:t>
            </a:r>
            <a:r>
              <a:rPr lang="en-GB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= P;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P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</a:t>
            </a:r>
            <a:b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= </a:t>
            </a:r>
            <a:r>
              <a:rPr lang="en-GB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4000" dirty="0" smtClean="0">
                <a:latin typeface="Lucida Grande"/>
                <a:ea typeface="Cambria"/>
                <a:cs typeface="Times New Roman"/>
              </a:rPr>
              <a:t> } </a:t>
            </a:r>
            <a:endParaRPr lang="en-GB" sz="2800" dirty="0">
              <a:latin typeface="Times"/>
              <a:ea typeface="Cambria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9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Insert a new node </a:t>
            </a:r>
            <a:r>
              <a:rPr lang="en-GB" b="1" u="sng" dirty="0" smtClean="0">
                <a:solidFill>
                  <a:srgbClr val="FF0000"/>
                </a:solidFill>
              </a:rPr>
              <a:t>before</a:t>
            </a:r>
            <a:r>
              <a:rPr lang="en-GB" b="1" u="sng" dirty="0" smtClean="0"/>
              <a:t> </a:t>
            </a:r>
            <a:r>
              <a:rPr lang="en-GB" b="1" u="sng" dirty="0"/>
              <a:t>a given data  in a double linked list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44880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100" dirty="0" err="1" smtClean="0">
                <a:latin typeface="Times New Roman"/>
                <a:ea typeface="Cambria"/>
                <a:cs typeface="Times New Roman"/>
              </a:rPr>
              <a:t>DLL_InsertBefore</a:t>
            </a:r>
            <a:r>
              <a:rPr lang="en-GB" sz="31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( </a:t>
            </a:r>
            <a:r>
              <a:rPr lang="en-GB" sz="3100" dirty="0" err="1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 X, List L, </a:t>
            </a:r>
            <a:r>
              <a:rPr lang="en-GB" sz="3100" dirty="0" err="1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sz="3100" dirty="0">
                <a:latin typeface="Times New Roman"/>
                <a:ea typeface="Cambria"/>
                <a:cs typeface="Times New Roman"/>
              </a:rPr>
              <a:t> Y ) </a:t>
            </a:r>
            <a:endParaRPr lang="en-GB" sz="31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4000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sz="4000" dirty="0">
                <a:latin typeface="Times New Roman"/>
                <a:ea typeface="Cambria"/>
                <a:cs typeface="Times New Roman"/>
              </a:rPr>
            </a:br>
            <a:r>
              <a:rPr lang="en-GB" sz="40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4000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struct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Node *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, *P;</a:t>
            </a:r>
            <a:b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new Node; </a:t>
            </a:r>
            <a:endParaRPr lang="en-GB" sz="3300" b="1" dirty="0">
              <a:solidFill>
                <a:srgbClr val="00B05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3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while</a:t>
            </a:r>
            <a:r>
              <a:rPr lang="en-GB" sz="33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( 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</a:t>
            </a:r>
            <a:r>
              <a:rPr lang="en-GB" sz="33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!= Y )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33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= 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P-&gt;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P; </a:t>
            </a:r>
            <a:endParaRPr lang="en-GB" sz="3300" b="1" dirty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</a:t>
            </a:r>
            <a:b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P 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Prev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4000" dirty="0" smtClean="0">
                <a:latin typeface="Lucida Grande"/>
                <a:ea typeface="Cambria"/>
                <a:cs typeface="Times New Roman"/>
              </a:rPr>
              <a:t> } </a:t>
            </a:r>
            <a:endParaRPr lang="en-GB" sz="2800" dirty="0">
              <a:latin typeface="Times"/>
              <a:ea typeface="Cambria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10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defined as </a:t>
            </a:r>
            <a:r>
              <a:rPr lang="en-GB" dirty="0" err="1" smtClean="0"/>
              <a:t>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FF0000"/>
                </a:solidFill>
              </a:rPr>
              <a:t>Node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smtClean="0"/>
              <a:t>    {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Data; 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Node</a:t>
            </a:r>
            <a:r>
              <a:rPr lang="en-GB" dirty="0" smtClean="0"/>
              <a:t>* Next</a:t>
            </a:r>
            <a:r>
              <a:rPr lang="en-GB" dirty="0"/>
              <a:t>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};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95400" y="4890655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                 Next</a:t>
            </a:r>
            <a:endParaRPr lang="en-GB" dirty="0"/>
          </a:p>
        </p:txBody>
      </p:sp>
      <p:cxnSp>
        <p:nvCxnSpPr>
          <p:cNvPr id="7" name="Straight Connector 6"/>
          <p:cNvCxnSpPr>
            <a:endCxn id="4" idx="2"/>
          </p:cNvCxnSpPr>
          <p:nvPr/>
        </p:nvCxnSpPr>
        <p:spPr>
          <a:xfrm>
            <a:off x="2933700" y="4876800"/>
            <a:ext cx="0" cy="92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0"/>
            <a:endCxn id="4" idx="2"/>
          </p:cNvCxnSpPr>
          <p:nvPr/>
        </p:nvCxnSpPr>
        <p:spPr>
          <a:xfrm>
            <a:off x="2933700" y="4890655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10200" y="4897582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                Next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045036" y="4876800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42415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</a:t>
            </a:r>
            <a:endParaRPr lang="en-GB" dirty="0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4038600" y="5347855"/>
            <a:ext cx="1371600" cy="6927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/>
              <a:t>Delete First Node in DLL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9448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Void </a:t>
            </a:r>
            <a:r>
              <a:rPr lang="en-GB" dirty="0" err="1"/>
              <a:t>Delete_First</a:t>
            </a:r>
            <a:r>
              <a:rPr lang="en-GB" dirty="0"/>
              <a:t> ( List L ) </a:t>
            </a:r>
          </a:p>
          <a:p>
            <a:pPr marL="0" indent="0">
              <a:buNone/>
            </a:pPr>
            <a:r>
              <a:rPr lang="en-GB" dirty="0"/>
              <a:t>{</a:t>
            </a:r>
            <a:br>
              <a:rPr lang="en-GB" dirty="0"/>
            </a:br>
            <a:r>
              <a:rPr lang="en-GB" b="1" dirty="0" err="1">
                <a:solidFill>
                  <a:srgbClr val="00B050"/>
                </a:solidFill>
              </a:rPr>
              <a:t>struct</a:t>
            </a:r>
            <a:r>
              <a:rPr lang="en-GB" b="1" dirty="0">
                <a:solidFill>
                  <a:srgbClr val="00B050"/>
                </a:solidFill>
              </a:rPr>
              <a:t> Node *</a:t>
            </a:r>
            <a:r>
              <a:rPr lang="en-GB" b="1" dirty="0" err="1">
                <a:solidFill>
                  <a:srgbClr val="00B050"/>
                </a:solidFill>
              </a:rPr>
              <a:t>TmpCell</a:t>
            </a:r>
            <a:r>
              <a:rPr lang="en-GB" b="1" dirty="0">
                <a:solidFill>
                  <a:srgbClr val="00B050"/>
                </a:solidFill>
              </a:rPr>
              <a:t>, *P;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P = </a:t>
            </a:r>
            <a:r>
              <a:rPr lang="en-GB" b="1" dirty="0" err="1">
                <a:solidFill>
                  <a:srgbClr val="00B050"/>
                </a:solidFill>
              </a:rPr>
              <a:t>L</a:t>
            </a:r>
            <a:r>
              <a:rPr lang="en-GB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00B050"/>
                </a:solidFill>
              </a:rPr>
              <a:t>Next</a:t>
            </a:r>
            <a:r>
              <a:rPr lang="en-GB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= P;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P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Prev</a:t>
            </a:r>
            <a:r>
              <a:rPr lang="en-GB" b="1" dirty="0">
                <a:solidFill>
                  <a:srgbClr val="FF0000"/>
                </a:solidFill>
              </a:rPr>
              <a:t> = NULL; 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L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>
                <a:solidFill>
                  <a:srgbClr val="FF0000"/>
                </a:solidFill>
              </a:rPr>
              <a:t> = </a:t>
            </a:r>
            <a:r>
              <a:rPr lang="en-GB" b="1" dirty="0" err="1">
                <a:solidFill>
                  <a:srgbClr val="FF0000"/>
                </a:solidFill>
              </a:rPr>
              <a:t>P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free(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); </a:t>
            </a:r>
          </a:p>
          <a:p>
            <a:pPr marL="0" indent="0">
              <a:buNone/>
            </a:pPr>
            <a:r>
              <a:rPr lang="en-IN" dirty="0"/>
              <a:t>}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67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Delete Last Node in DLL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94488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 smtClean="0"/>
              <a:t>Delete_Last</a:t>
            </a:r>
            <a:r>
              <a:rPr lang="en-GB" dirty="0" smtClean="0"/>
              <a:t> </a:t>
            </a:r>
            <a:r>
              <a:rPr lang="en-GB" dirty="0"/>
              <a:t>( List L ) </a:t>
            </a:r>
          </a:p>
          <a:p>
            <a:pPr marL="0" indent="0">
              <a:buNone/>
            </a:pPr>
            <a:r>
              <a:rPr lang="en-GB" dirty="0"/>
              <a:t>{</a:t>
            </a:r>
            <a:br>
              <a:rPr lang="en-GB" dirty="0"/>
            </a:br>
            <a:r>
              <a:rPr lang="en-GB" b="1" dirty="0" err="1">
                <a:solidFill>
                  <a:srgbClr val="00B050"/>
                </a:solidFill>
              </a:rPr>
              <a:t>struct</a:t>
            </a:r>
            <a:r>
              <a:rPr lang="en-GB" b="1" dirty="0">
                <a:solidFill>
                  <a:srgbClr val="00B050"/>
                </a:solidFill>
              </a:rPr>
              <a:t> Node *</a:t>
            </a:r>
            <a:r>
              <a:rPr lang="en-GB" b="1" dirty="0" err="1">
                <a:solidFill>
                  <a:srgbClr val="00B050"/>
                </a:solidFill>
              </a:rPr>
              <a:t>TmpCell</a:t>
            </a:r>
            <a:r>
              <a:rPr lang="en-GB" b="1" dirty="0">
                <a:solidFill>
                  <a:srgbClr val="00B050"/>
                </a:solidFill>
              </a:rPr>
              <a:t>, *P; </a:t>
            </a:r>
            <a:endParaRPr lang="en-GB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</a:rPr>
              <a:t>P </a:t>
            </a:r>
            <a:r>
              <a:rPr lang="en-GB" b="1" dirty="0">
                <a:solidFill>
                  <a:srgbClr val="00B050"/>
                </a:solidFill>
              </a:rPr>
              <a:t>= </a:t>
            </a:r>
            <a:r>
              <a:rPr lang="en-GB" b="1" dirty="0" err="1">
                <a:solidFill>
                  <a:srgbClr val="00B050"/>
                </a:solidFill>
              </a:rPr>
              <a:t>L</a:t>
            </a:r>
            <a:r>
              <a:rPr lang="en-GB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00B050"/>
                </a:solidFill>
              </a:rPr>
              <a:t>Next</a:t>
            </a:r>
            <a:r>
              <a:rPr lang="en-GB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while( P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</a:t>
            </a:r>
            <a:r>
              <a:rPr lang="en-GB" b="1" dirty="0">
                <a:solidFill>
                  <a:srgbClr val="00B050"/>
                </a:solidFill>
              </a:rPr>
              <a:t> Next != NULL 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</a:rPr>
              <a:t>P </a:t>
            </a:r>
            <a:r>
              <a:rPr lang="en-GB" b="1" dirty="0">
                <a:solidFill>
                  <a:srgbClr val="00B050"/>
                </a:solidFill>
              </a:rPr>
              <a:t>= </a:t>
            </a:r>
            <a:r>
              <a:rPr lang="en-GB" b="1" dirty="0" err="1">
                <a:solidFill>
                  <a:srgbClr val="00B050"/>
                </a:solidFill>
              </a:rPr>
              <a:t>P</a:t>
            </a:r>
            <a:r>
              <a:rPr lang="en-GB" b="1" dirty="0" err="1">
                <a:solidFill>
                  <a:srgbClr val="00B05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00B050"/>
                </a:solidFill>
              </a:rPr>
              <a:t>Next</a:t>
            </a:r>
            <a:r>
              <a:rPr lang="en-GB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= P; 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P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Prev</a:t>
            </a:r>
            <a:r>
              <a:rPr lang="en-GB" b="1" dirty="0" err="1">
                <a:solidFill>
                  <a:srgbClr val="FF0000"/>
                </a:solidFill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</a:rPr>
              <a:t>Next</a:t>
            </a:r>
            <a:r>
              <a:rPr lang="en-GB" b="1" dirty="0">
                <a:solidFill>
                  <a:srgbClr val="FF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free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TmpCell</a:t>
            </a:r>
            <a:r>
              <a:rPr lang="en-GB" b="1" dirty="0">
                <a:solidFill>
                  <a:srgbClr val="FF0000"/>
                </a:solidFill>
              </a:rPr>
              <a:t> );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67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Doubly </a:t>
            </a:r>
            <a:r>
              <a:rPr lang="en-GB" b="1" dirty="0" smtClean="0">
                <a:solidFill>
                  <a:srgbClr val="FF0000"/>
                </a:solidFill>
              </a:rPr>
              <a:t>Linked List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>
                <a:solidFill>
                  <a:srgbClr val="FF0000"/>
                </a:solidFill>
              </a:rPr>
              <a:t>Practise exercises: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Find </a:t>
            </a:r>
            <a:r>
              <a:rPr lang="en-GB" dirty="0"/>
              <a:t>and  replace </a:t>
            </a:r>
            <a:r>
              <a:rPr lang="en-GB" dirty="0" smtClean="0"/>
              <a:t>previous occurrence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Count  the number of </a:t>
            </a:r>
            <a:r>
              <a:rPr lang="en-GB" dirty="0" smtClean="0"/>
              <a:t>occurrences &amp; replace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4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Insert </a:t>
            </a:r>
            <a:r>
              <a:rPr lang="en-GB" b="1" dirty="0" smtClean="0">
                <a:solidFill>
                  <a:srgbClr val="FF0000"/>
                </a:solidFill>
              </a:rPr>
              <a:t>in Front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err="1" smtClean="0">
                <a:latin typeface="Times New Roman"/>
                <a:ea typeface="Cambria"/>
                <a:cs typeface="Times New Roman"/>
              </a:rPr>
              <a:t>InsertFront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( 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X, List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L)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; </a:t>
            </a:r>
            <a:endParaRPr lang="en-GB" b="1" dirty="0" smtClean="0">
              <a:solidFill>
                <a:srgbClr val="00B050"/>
              </a:solidFill>
              <a:latin typeface="Times New Roman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new Node;     </a:t>
            </a: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5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 </a:t>
            </a:r>
            <a:endParaRPr lang="en-GB" sz="35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5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 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5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Lucida Grande"/>
                <a:ea typeface="Cambria"/>
                <a:cs typeface="Times New Roman"/>
              </a:rPr>
              <a:t>}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8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Insert </a:t>
            </a:r>
            <a:r>
              <a:rPr lang="en-GB" b="1" dirty="0" smtClean="0">
                <a:solidFill>
                  <a:srgbClr val="FF0000"/>
                </a:solidFill>
              </a:rPr>
              <a:t>at  End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err="1" smtClean="0">
                <a:latin typeface="Times New Roman"/>
                <a:ea typeface="Cambria"/>
                <a:cs typeface="Times New Roman"/>
              </a:rPr>
              <a:t>InsertEnd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(</a:t>
            </a:r>
            <a:r>
              <a:rPr lang="en-GB" dirty="0" err="1" smtClean="0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X, List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L)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, *P;    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/>
            </a:r>
            <a:b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</a:b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new Node;     </a:t>
            </a:r>
            <a:endParaRPr lang="en-GB" sz="2800" b="1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9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 P </a:t>
            </a:r>
            <a:r>
              <a:rPr lang="en-GB" sz="2900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sz="2900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L</a:t>
            </a:r>
            <a:r>
              <a:rPr lang="en-GB" sz="2900" b="1" dirty="0" err="1">
                <a:solidFill>
                  <a:srgbClr val="00B05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2900" b="1" dirty="0" err="1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sz="2900" b="1" dirty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2900" b="1" dirty="0" smtClean="0">
              <a:solidFill>
                <a:srgbClr val="00B050"/>
              </a:solidFill>
              <a:latin typeface="Lucida Grande"/>
              <a:ea typeface="Cambria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900" dirty="0">
                <a:solidFill>
                  <a:prstClr val="black"/>
                </a:solidFill>
                <a:latin typeface="Lucida Grande"/>
                <a:ea typeface="Cambria"/>
                <a:cs typeface="Times New Roman"/>
              </a:rPr>
              <a:t> </a:t>
            </a:r>
            <a:r>
              <a:rPr lang="en-GB" sz="2900" dirty="0" smtClean="0">
                <a:solidFill>
                  <a:prstClr val="black"/>
                </a:solidFill>
                <a:latin typeface="Lucida Grande"/>
                <a:ea typeface="Cambria"/>
                <a:cs typeface="Times New Roman"/>
              </a:rPr>
              <a:t>    </a:t>
            </a:r>
            <a:r>
              <a:rPr lang="en-GB" sz="2900" b="1" dirty="0" smtClean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while</a:t>
            </a:r>
            <a:r>
              <a:rPr lang="en-GB" sz="2900" b="1" dirty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( P != </a:t>
            </a:r>
            <a:r>
              <a:rPr lang="en-GB" sz="2900" b="1" dirty="0" smtClean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NULL</a:t>
            </a:r>
            <a:r>
              <a:rPr lang="en-GB" sz="2900" b="1" dirty="0" smtClean="0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)</a:t>
            </a:r>
            <a:endParaRPr lang="en-GB" sz="2600" b="1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900" b="1" dirty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      P = </a:t>
            </a:r>
            <a:r>
              <a:rPr lang="en-GB" sz="2900" b="1" dirty="0" err="1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sz="2900" b="1" dirty="0" err="1">
                <a:solidFill>
                  <a:srgbClr val="0070C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2900" b="1" dirty="0" err="1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sz="2900" b="1" dirty="0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2600" b="1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   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 </a:t>
            </a:r>
            <a:endParaRPr lang="en-GB" sz="35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NULL; 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= </a:t>
            </a:r>
            <a:r>
              <a:rPr lang="en-GB" sz="3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5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5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Lucida Grande"/>
                <a:ea typeface="Cambria"/>
                <a:cs typeface="Times New Roman"/>
              </a:rPr>
              <a:t>}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3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Insertion </a:t>
            </a:r>
            <a:r>
              <a:rPr lang="en-GB" b="1" dirty="0" smtClean="0">
                <a:solidFill>
                  <a:srgbClr val="FF0000"/>
                </a:solidFill>
              </a:rPr>
              <a:t>After</a:t>
            </a:r>
            <a:r>
              <a:rPr lang="en-GB" b="1" dirty="0" smtClean="0"/>
              <a:t> </a:t>
            </a:r>
            <a:r>
              <a:rPr lang="en-GB" b="1" dirty="0"/>
              <a:t>a given data </a:t>
            </a:r>
            <a:r>
              <a:rPr lang="en-GB" b="1" dirty="0" smtClean="0"/>
              <a:t>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Void </a:t>
            </a:r>
            <a:r>
              <a:rPr lang="en-GB" dirty="0" err="1" smtClean="0">
                <a:latin typeface="Times New Roman"/>
                <a:ea typeface="Cambria"/>
                <a:cs typeface="Times New Roman"/>
              </a:rPr>
              <a:t>InsertAfterD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( 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X, List L, 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Y )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 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</a:t>
            </a:r>
            <a:r>
              <a:rPr lang="en-GB" sz="3300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sz="3300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, *P; </a:t>
            </a:r>
            <a:endParaRPr lang="en-GB" sz="3300" b="1" dirty="0" smtClean="0">
              <a:solidFill>
                <a:srgbClr val="00B050"/>
              </a:solidFill>
              <a:latin typeface="Times New Roman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new Node;            </a:t>
            </a:r>
            <a:endParaRPr lang="en-GB" sz="3300" b="1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</a:t>
            </a:r>
            <a:r>
              <a:rPr lang="en-GB" sz="3300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P </a:t>
            </a:r>
            <a:r>
              <a:rPr lang="en-GB" sz="3300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sz="3300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L</a:t>
            </a:r>
            <a:r>
              <a:rPr lang="en-GB" sz="3300" b="1" dirty="0" err="1">
                <a:solidFill>
                  <a:srgbClr val="00B05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 err="1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sz="3300" b="1" dirty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;   </a:t>
            </a:r>
            <a:r>
              <a:rPr lang="en-GB" sz="3300" b="1" dirty="0" smtClean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                    </a:t>
            </a:r>
            <a:r>
              <a:rPr lang="en-GB" sz="3300" dirty="0">
                <a:latin typeface="Lucida Grande"/>
                <a:ea typeface="Cambria"/>
                <a:cs typeface="Times New Roman"/>
              </a:rPr>
              <a:t/>
            </a:r>
            <a:br>
              <a:rPr lang="en-GB" sz="3300" dirty="0">
                <a:latin typeface="Lucida Grande"/>
                <a:ea typeface="Cambria"/>
                <a:cs typeface="Times New Roman"/>
              </a:rPr>
            </a:br>
            <a:r>
              <a:rPr lang="en-GB" sz="3300" dirty="0" smtClean="0">
                <a:latin typeface="Lucida Grande"/>
                <a:ea typeface="Cambria"/>
                <a:cs typeface="Times New Roman"/>
              </a:rPr>
              <a:t>    </a:t>
            </a:r>
            <a:r>
              <a:rPr lang="en-GB" sz="3300" dirty="0" smtClean="0">
                <a:latin typeface="Lucida Grande"/>
                <a:ea typeface="Cambria"/>
                <a:cs typeface="Times New Roman"/>
              </a:rPr>
              <a:t> </a:t>
            </a:r>
            <a:r>
              <a:rPr lang="en-GB" sz="3300" b="1" dirty="0" smtClean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while</a:t>
            </a:r>
            <a:r>
              <a:rPr lang="en-GB" sz="3300" b="1" dirty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( P != NULL &amp;&amp; </a:t>
            </a:r>
            <a:r>
              <a:rPr lang="en-GB" sz="3300" b="1" dirty="0" err="1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sz="3300" b="1" dirty="0" err="1">
                <a:solidFill>
                  <a:srgbClr val="0070C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 err="1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Data</a:t>
            </a:r>
            <a:r>
              <a:rPr lang="en-GB" sz="3300" b="1" dirty="0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 != Y) </a:t>
            </a:r>
            <a:endParaRPr lang="en-GB" sz="3300" b="1" dirty="0" smtClean="0">
              <a:solidFill>
                <a:srgbClr val="0070C0"/>
              </a:solidFill>
              <a:latin typeface="Lucida Grande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      P </a:t>
            </a:r>
            <a:r>
              <a:rPr lang="en-GB" sz="3300" b="1" dirty="0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sz="3300" b="1" dirty="0" err="1">
                <a:solidFill>
                  <a:srgbClr val="0070C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sz="3300" b="1" dirty="0" err="1">
                <a:solidFill>
                  <a:srgbClr val="0070C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 err="1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sz="3300" b="1" dirty="0">
                <a:solidFill>
                  <a:srgbClr val="0070C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3300" b="1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 smtClean="0">
                <a:latin typeface="Times New Roman"/>
                <a:ea typeface="Cambria"/>
                <a:cs typeface="Times New Roman"/>
              </a:rPr>
              <a:t>     </a:t>
            </a:r>
            <a:r>
              <a:rPr lang="en-GB" sz="3300" dirty="0"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sz="3300" b="1" dirty="0">
                <a:solidFill>
                  <a:srgbClr val="FF000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Data = X;      </a:t>
            </a:r>
            <a:endParaRPr lang="en-GB" sz="33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    </a:t>
            </a:r>
            <a:r>
              <a:rPr lang="en-GB" sz="3300" b="1" dirty="0" err="1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</a:t>
            </a:r>
            <a:r>
              <a:rPr lang="en-GB" sz="3300" b="1" dirty="0">
                <a:solidFill>
                  <a:srgbClr val="FF000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P</a:t>
            </a:r>
            <a:r>
              <a:rPr lang="en-GB" sz="3300" b="1" dirty="0" err="1">
                <a:solidFill>
                  <a:srgbClr val="FF000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sz="3300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33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    </a:t>
            </a:r>
            <a:r>
              <a:rPr lang="en-GB" sz="3300" b="1" dirty="0" smtClean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P </a:t>
            </a:r>
            <a:r>
              <a:rPr lang="en-GB" sz="3300" b="1" dirty="0">
                <a:solidFill>
                  <a:srgbClr val="FF000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TmpCell</a:t>
            </a:r>
            <a:r>
              <a:rPr lang="en-GB" sz="3300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33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Lucida Grande"/>
                <a:ea typeface="Cambria"/>
                <a:cs typeface="Times New Roman"/>
              </a:rPr>
              <a:t>}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Insertion </a:t>
            </a:r>
            <a:r>
              <a:rPr lang="en-GB" b="1" dirty="0" smtClean="0">
                <a:solidFill>
                  <a:srgbClr val="FF0000"/>
                </a:solidFill>
              </a:rPr>
              <a:t>Before</a:t>
            </a:r>
            <a:r>
              <a:rPr lang="en-GB" b="1" dirty="0" smtClean="0"/>
              <a:t> </a:t>
            </a:r>
            <a:r>
              <a:rPr lang="en-GB" b="1" dirty="0"/>
              <a:t>a given data </a:t>
            </a:r>
            <a:r>
              <a:rPr lang="en-GB" b="1" dirty="0" smtClean="0"/>
              <a:t>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Void </a:t>
            </a:r>
            <a:r>
              <a:rPr lang="en-GB" dirty="0" err="1" smtClean="0">
                <a:latin typeface="Times New Roman"/>
                <a:ea typeface="Cambria"/>
                <a:cs typeface="Times New Roman"/>
              </a:rPr>
              <a:t>InsertBeforeD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( 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X, List L, </a:t>
            </a:r>
            <a:r>
              <a:rPr lang="en-GB" dirty="0" err="1">
                <a:latin typeface="Times New Roman"/>
                <a:ea typeface="Cambria"/>
                <a:cs typeface="Times New Roman"/>
              </a:rPr>
              <a:t>int</a:t>
            </a:r>
            <a:r>
              <a:rPr lang="en-GB" dirty="0">
                <a:latin typeface="Times New Roman"/>
                <a:ea typeface="Cambria"/>
                <a:cs typeface="Times New Roman"/>
              </a:rPr>
              <a:t> Y )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</a:t>
            </a:r>
            <a:r>
              <a:rPr lang="en-GB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, *P; 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/>
            </a:r>
            <a:b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</a:b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TmpCell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new Node;            </a:t>
            </a:r>
            <a:endParaRPr lang="en-GB" sz="2800" b="1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 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P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L</a:t>
            </a:r>
            <a:r>
              <a:rPr lang="en-GB" b="1" dirty="0" err="1">
                <a:solidFill>
                  <a:srgbClr val="00B050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;   </a:t>
            </a:r>
            <a:r>
              <a:rPr lang="en-GB" b="1" dirty="0" smtClean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                    </a:t>
            </a:r>
            <a:r>
              <a:rPr lang="en-GB" dirty="0">
                <a:latin typeface="Lucida Grande"/>
                <a:ea typeface="Cambria"/>
                <a:cs typeface="Times New Roman"/>
              </a:rPr>
              <a:t/>
            </a:r>
            <a:br>
              <a:rPr lang="en-GB" dirty="0">
                <a:latin typeface="Lucida Grande"/>
                <a:ea typeface="Cambria"/>
                <a:cs typeface="Times New Roman"/>
              </a:rPr>
            </a:br>
            <a:r>
              <a:rPr lang="en-GB" dirty="0" smtClean="0">
                <a:latin typeface="Lucida Grande"/>
                <a:ea typeface="Cambria"/>
                <a:cs typeface="Times New Roman"/>
              </a:rPr>
              <a:t>     </a:t>
            </a:r>
            <a:r>
              <a:rPr lang="en-GB" b="1" dirty="0" smtClean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while</a:t>
            </a:r>
            <a:r>
              <a:rPr lang="en-GB" b="1" dirty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( P </a:t>
            </a:r>
            <a:r>
              <a:rPr lang="en-GB" b="1" dirty="0" smtClean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-&gt;Next</a:t>
            </a:r>
            <a:r>
              <a:rPr lang="en-GB" b="1" dirty="0" smtClean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!= </a:t>
            </a:r>
            <a:r>
              <a:rPr lang="en-GB" b="1" dirty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NULL &amp;&amp; </a:t>
            </a:r>
            <a:r>
              <a:rPr lang="en-GB" b="1" dirty="0" err="1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b="1" dirty="0" err="1" smtClean="0">
                <a:solidFill>
                  <a:schemeClr val="accent1"/>
                </a:solidFill>
                <a:ea typeface="Cambria"/>
                <a:cs typeface="Times New Roman"/>
                <a:sym typeface="Wingdings"/>
              </a:rPr>
              <a:t>Next</a:t>
            </a:r>
            <a:r>
              <a:rPr lang="en-GB" b="1" dirty="0" smtClean="0">
                <a:solidFill>
                  <a:schemeClr val="accent1"/>
                </a:solidFill>
                <a:ea typeface="Cambria"/>
                <a:cs typeface="Times New Roman"/>
                <a:sym typeface="Wingdings"/>
              </a:rPr>
              <a:t>-&gt;</a:t>
            </a:r>
            <a:r>
              <a:rPr lang="en-GB" b="1" dirty="0" smtClean="0">
                <a:solidFill>
                  <a:schemeClr val="accent1"/>
                </a:solidFill>
                <a:latin typeface="Lucida Grande"/>
                <a:ea typeface="Cambria"/>
                <a:cs typeface="Times New Roman"/>
              </a:rPr>
              <a:t>Data </a:t>
            </a:r>
            <a:r>
              <a:rPr lang="en-GB" b="1" dirty="0">
                <a:solidFill>
                  <a:schemeClr val="accent1"/>
                </a:solidFill>
                <a:latin typeface="Lucida Grande"/>
                <a:ea typeface="Cambria"/>
                <a:cs typeface="Times New Roman"/>
              </a:rPr>
              <a:t>!= Y) </a:t>
            </a:r>
            <a:endParaRPr lang="en-GB" b="1" dirty="0" smtClean="0">
              <a:solidFill>
                <a:schemeClr val="accent1"/>
              </a:solidFill>
              <a:latin typeface="Lucida Grande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 smtClean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      P </a:t>
            </a:r>
            <a:r>
              <a:rPr lang="en-GB" b="1" dirty="0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err="1">
                <a:solidFill>
                  <a:schemeClr val="accent1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chemeClr val="accent1"/>
                </a:solidFill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chemeClr val="accent1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chemeClr val="accent1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2800" b="1" dirty="0">
              <a:solidFill>
                <a:schemeClr val="accent1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Times New Roman"/>
                <a:ea typeface="Cambria"/>
                <a:cs typeface="Times New Roman"/>
              </a:rPr>
              <a:t>      </a:t>
            </a:r>
            <a:r>
              <a:rPr lang="en-GB" dirty="0" err="1" smtClean="0">
                <a:latin typeface="Times New Roman"/>
                <a:ea typeface="Cambria"/>
                <a:cs typeface="Times New Roman"/>
              </a:rPr>
              <a:t>TmpCell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ea typeface="Cambria"/>
                <a:cs typeface="Times New Roman"/>
                <a:sym typeface="Wingdings"/>
              </a:rPr>
              <a:t></a:t>
            </a:r>
            <a:r>
              <a:rPr lang="en-GB" dirty="0">
                <a:latin typeface="Lucida Grande"/>
                <a:ea typeface="Cambria"/>
                <a:cs typeface="Times New Roman"/>
              </a:rPr>
              <a:t>Data = X; </a:t>
            </a:r>
            <a:endParaRPr lang="en-GB" dirty="0" smtClean="0">
              <a:latin typeface="Lucida Grande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Lucida Grande"/>
                <a:ea typeface="Cambria"/>
                <a:cs typeface="Times New Roman"/>
              </a:rPr>
              <a:t>      </a:t>
            </a:r>
            <a:r>
              <a:rPr lang="en-GB" dirty="0" err="1" smtClean="0">
                <a:latin typeface="Lucida Grande"/>
                <a:ea typeface="Cambria"/>
                <a:cs typeface="Times New Roman"/>
              </a:rPr>
              <a:t>TmpCell</a:t>
            </a:r>
            <a:r>
              <a:rPr lang="en-GB" dirty="0" smtClean="0">
                <a:latin typeface="Lucida Grande"/>
                <a:ea typeface="Cambria"/>
                <a:cs typeface="Times New Roman"/>
              </a:rPr>
              <a:t> </a:t>
            </a:r>
            <a:r>
              <a:rPr lang="en-GB" dirty="0">
                <a:ea typeface="Cambria"/>
                <a:cs typeface="Times New Roman"/>
                <a:sym typeface="Wingdings"/>
              </a:rPr>
              <a:t></a:t>
            </a:r>
            <a:r>
              <a:rPr lang="en-GB" dirty="0">
                <a:latin typeface="Lucida Grande"/>
                <a:ea typeface="Cambria"/>
                <a:cs typeface="Times New Roman"/>
              </a:rPr>
              <a:t>Next = </a:t>
            </a:r>
            <a:r>
              <a:rPr lang="en-GB" dirty="0" err="1">
                <a:latin typeface="Lucida Grande"/>
                <a:ea typeface="Cambria"/>
                <a:cs typeface="Times New Roman"/>
              </a:rPr>
              <a:t>P</a:t>
            </a:r>
            <a:r>
              <a:rPr lang="en-GB" dirty="0" err="1">
                <a:ea typeface="Cambria"/>
                <a:cs typeface="Times New Roman"/>
                <a:sym typeface="Wingdings"/>
              </a:rPr>
              <a:t></a:t>
            </a:r>
            <a:r>
              <a:rPr lang="en-GB" dirty="0" err="1">
                <a:latin typeface="Lucida Grande"/>
                <a:ea typeface="Cambria"/>
                <a:cs typeface="Times New Roman"/>
              </a:rPr>
              <a:t>Next</a:t>
            </a:r>
            <a:r>
              <a:rPr lang="en-GB" dirty="0">
                <a:latin typeface="Lucida Grande"/>
                <a:ea typeface="Cambria"/>
                <a:cs typeface="Times New Roman"/>
              </a:rPr>
              <a:t>; </a:t>
            </a:r>
            <a:endParaRPr lang="en-GB" dirty="0" smtClean="0">
              <a:latin typeface="Lucida Grande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Lucida Grande"/>
                <a:ea typeface="Cambria"/>
                <a:cs typeface="Times New Roman"/>
              </a:rPr>
              <a:t> </a:t>
            </a:r>
            <a:r>
              <a:rPr lang="en-GB" dirty="0" smtClean="0">
                <a:latin typeface="Lucida Grande"/>
                <a:ea typeface="Cambria"/>
                <a:cs typeface="Times New Roman"/>
              </a:rPr>
              <a:t>     </a:t>
            </a:r>
            <a:r>
              <a:rPr lang="en-GB" dirty="0" smtClean="0">
                <a:latin typeface="Lucida Grande"/>
                <a:ea typeface="Cambria"/>
                <a:cs typeface="Times New Roman"/>
              </a:rPr>
              <a:t>P </a:t>
            </a:r>
            <a:r>
              <a:rPr lang="en-GB" dirty="0">
                <a:ea typeface="Cambria"/>
                <a:cs typeface="Times New Roman"/>
                <a:sym typeface="Wingdings"/>
              </a:rPr>
              <a:t></a:t>
            </a:r>
            <a:r>
              <a:rPr lang="en-GB" dirty="0">
                <a:latin typeface="Lucida Grande"/>
                <a:ea typeface="Cambria"/>
                <a:cs typeface="Times New Roman"/>
              </a:rPr>
              <a:t>Next = </a:t>
            </a:r>
            <a:r>
              <a:rPr lang="en-GB" dirty="0" err="1">
                <a:latin typeface="Lucida Grande"/>
                <a:ea typeface="Cambria"/>
                <a:cs typeface="Times New Roman"/>
              </a:rPr>
              <a:t>TmpCell</a:t>
            </a:r>
            <a:r>
              <a:rPr lang="en-GB" dirty="0">
                <a:latin typeface="Lucida Grande"/>
                <a:ea typeface="Cambria"/>
                <a:cs typeface="Times New Roman"/>
              </a:rPr>
              <a:t>;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Lucida Grande"/>
                <a:ea typeface="Cambria"/>
                <a:cs typeface="Times New Roman"/>
              </a:rPr>
              <a:t>} </a:t>
            </a:r>
            <a:endParaRPr lang="en-GB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Insertion </a:t>
            </a:r>
            <a:r>
              <a:rPr lang="en-GB" b="1" dirty="0" smtClean="0">
                <a:solidFill>
                  <a:srgbClr val="FF0000"/>
                </a:solidFill>
              </a:rPr>
              <a:t>After</a:t>
            </a:r>
            <a:r>
              <a:rPr lang="en-GB" b="1" dirty="0" smtClean="0"/>
              <a:t> </a:t>
            </a:r>
            <a:r>
              <a:rPr lang="en-GB" b="1" dirty="0"/>
              <a:t>a given </a:t>
            </a:r>
            <a:r>
              <a:rPr lang="en-GB" b="1" dirty="0" smtClean="0"/>
              <a:t>location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Void </a:t>
            </a:r>
            <a:r>
              <a:rPr lang="en-GB" sz="3300" dirty="0" err="1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InsertAfterC</a:t>
            </a: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( </a:t>
            </a:r>
            <a:r>
              <a:rPr lang="en-GB" sz="33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int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X, List L, </a:t>
            </a:r>
            <a:r>
              <a:rPr lang="en-GB" sz="33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int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C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) </a:t>
            </a:r>
            <a:endParaRPr lang="en-GB" sz="33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{</a:t>
            </a:r>
            <a:b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struct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Node *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, *P; 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/>
            </a:r>
            <a:b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new Node;            </a:t>
            </a:r>
            <a:endParaRPr lang="en-GB" sz="3300" b="1" dirty="0">
              <a:solidFill>
                <a:srgbClr val="00B05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P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 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 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/>
            </a:r>
            <a:b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for (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=0; 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&lt;C; 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++) </a:t>
            </a:r>
            <a:endParaRPr lang="en-GB" sz="3300" b="1" dirty="0" smtClean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P </a:t>
            </a:r>
            <a:r>
              <a:rPr lang="en-GB" sz="33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 </a:t>
            </a:r>
            <a:endParaRPr lang="en-GB" sz="33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P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} </a:t>
            </a:r>
            <a:endParaRPr lang="en-GB" sz="33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8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Insertion </a:t>
            </a:r>
            <a:r>
              <a:rPr lang="en-GB" b="1" dirty="0" smtClean="0">
                <a:solidFill>
                  <a:srgbClr val="FF0000"/>
                </a:solidFill>
              </a:rPr>
              <a:t>Before</a:t>
            </a:r>
            <a:r>
              <a:rPr lang="en-GB" b="1" dirty="0" smtClean="0"/>
              <a:t> </a:t>
            </a:r>
            <a:r>
              <a:rPr lang="en-GB" b="1" dirty="0"/>
              <a:t>a given </a:t>
            </a:r>
            <a:r>
              <a:rPr lang="en-GB" b="1" dirty="0" smtClean="0"/>
              <a:t>location 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Void </a:t>
            </a:r>
            <a:r>
              <a:rPr lang="en-GB" sz="3300" dirty="0" err="1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InsertBeforeC</a:t>
            </a: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( </a:t>
            </a:r>
            <a:r>
              <a:rPr lang="en-GB" sz="33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int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X, List L, </a:t>
            </a:r>
            <a:r>
              <a:rPr lang="en-GB" sz="33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int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C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) </a:t>
            </a:r>
            <a:endParaRPr lang="en-GB" sz="33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{</a:t>
            </a:r>
            <a:b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struct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Node *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, *P; </a:t>
            </a:r>
            <a:endParaRPr lang="en-GB" sz="3300" b="1" dirty="0" smtClean="0">
              <a:solidFill>
                <a:srgbClr val="00B05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</a:t>
            </a:r>
            <a:r>
              <a:rPr lang="en-GB" sz="33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new Node;            </a:t>
            </a:r>
            <a:endParaRPr lang="en-GB" sz="3300" b="1" dirty="0">
              <a:solidFill>
                <a:srgbClr val="00B05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P 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L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  </a:t>
            </a:r>
            <a:r>
              <a:rPr lang="en-GB" sz="33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  </a:t>
            </a: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/>
            </a:r>
            <a:b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</a:b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for (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=0; 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&lt;C-1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r>
              <a:rPr lang="en-GB" sz="33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i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++) </a:t>
            </a:r>
            <a:endParaRPr lang="en-GB" sz="3300" b="1" dirty="0" smtClean="0">
              <a:solidFill>
                <a:srgbClr val="0070C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</a:t>
            </a:r>
            <a:r>
              <a:rPr lang="en-GB" sz="33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 </a:t>
            </a:r>
            <a:r>
              <a:rPr lang="en-GB" sz="33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= 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0070C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Data = X; </a:t>
            </a:r>
            <a:endParaRPr lang="en-GB" sz="3300" b="1" dirty="0" smtClean="0">
              <a:solidFill>
                <a:srgbClr val="FF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</a:t>
            </a:r>
            <a:r>
              <a:rPr lang="en-GB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 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Wingdings"/>
              </a:rPr>
              <a:t>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Next = </a:t>
            </a:r>
            <a:r>
              <a:rPr lang="en-GB" sz="33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TmpCell</a:t>
            </a:r>
            <a:r>
              <a:rPr lang="en-GB" sz="33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; </a:t>
            </a:r>
            <a:endParaRPr lang="en-GB" sz="33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33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} </a:t>
            </a:r>
            <a:endParaRPr lang="en-GB" sz="33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1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latin typeface="Times New Roman"/>
                <a:ea typeface="Cambria"/>
                <a:cs typeface="Times New Roman"/>
              </a:rPr>
              <a:t>Find </a:t>
            </a:r>
            <a:r>
              <a:rPr lang="en-GB" b="1" u="sng" dirty="0">
                <a:latin typeface="Times New Roman"/>
                <a:ea typeface="Cambria"/>
                <a:cs typeface="Times New Roman"/>
              </a:rPr>
              <a:t>Routine  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Times New Roman"/>
                <a:ea typeface="Cambria"/>
                <a:cs typeface="Times New Roman"/>
              </a:rPr>
              <a:t>/* Return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Position of X in L;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 NULL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if not found */ </a:t>
            </a:r>
            <a:endParaRPr lang="en-GB" sz="20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endParaRPr lang="en-GB" dirty="0" smtClean="0">
              <a:latin typeface="Times New Roman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Times New Roman"/>
                <a:ea typeface="Cambria"/>
                <a:cs typeface="Times New Roman"/>
              </a:rPr>
              <a:t>Find (</a:t>
            </a:r>
            <a:r>
              <a:rPr lang="en-GB" dirty="0" err="1" smtClean="0">
                <a:latin typeface="Times New Roman"/>
                <a:ea typeface="Cambria"/>
                <a:cs typeface="Times New Roman"/>
              </a:rPr>
              <a:t>ElementType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dirty="0">
                <a:latin typeface="Times New Roman"/>
                <a:ea typeface="Cambria"/>
                <a:cs typeface="Times New Roman"/>
              </a:rPr>
              <a:t>X, List L) </a:t>
            </a:r>
            <a:endParaRPr lang="en-GB" sz="2000" dirty="0"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>
                <a:latin typeface="Times New Roman"/>
                <a:ea typeface="Cambria"/>
                <a:cs typeface="Times New Roman"/>
              </a:rPr>
              <a:t>{</a:t>
            </a:r>
            <a:br>
              <a:rPr lang="en-GB" dirty="0">
                <a:latin typeface="Times New Roman"/>
                <a:ea typeface="Cambria"/>
                <a:cs typeface="Times New Roman"/>
              </a:rPr>
            </a:br>
            <a:r>
              <a:rPr lang="en-GB" dirty="0" smtClean="0">
                <a:latin typeface="Times New Roman"/>
                <a:ea typeface="Cambria"/>
                <a:cs typeface="Times New Roman"/>
              </a:rPr>
              <a:t>   </a:t>
            </a:r>
            <a:r>
              <a:rPr lang="en-GB" dirty="0" smtClean="0"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 err="1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struct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Node *P;</a:t>
            </a:r>
            <a:b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</a:b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  </a:t>
            </a:r>
            <a:r>
              <a:rPr lang="en-GB" b="1" dirty="0" smtClean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 P </a:t>
            </a:r>
            <a:r>
              <a:rPr lang="en-GB" b="1" dirty="0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err="1">
                <a:solidFill>
                  <a:srgbClr val="00B050"/>
                </a:solidFill>
                <a:latin typeface="Times New Roman"/>
                <a:ea typeface="Cambria"/>
                <a:cs typeface="Times New Roman"/>
              </a:rPr>
              <a:t>L</a:t>
            </a:r>
            <a:r>
              <a:rPr lang="en-GB" b="1" dirty="0" err="1">
                <a:solidFill>
                  <a:srgbClr val="00B05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  <a:t>;</a:t>
            </a:r>
            <a:br>
              <a:rPr lang="en-GB" b="1" dirty="0">
                <a:solidFill>
                  <a:srgbClr val="00B050"/>
                </a:solidFill>
                <a:latin typeface="Lucida Grande"/>
                <a:ea typeface="Cambria"/>
                <a:cs typeface="Times New Roman"/>
              </a:rPr>
            </a:br>
            <a:r>
              <a:rPr lang="en-GB" dirty="0" smtClean="0">
                <a:latin typeface="Lucida Grande"/>
                <a:ea typeface="Cambria"/>
                <a:cs typeface="Times New Roman"/>
              </a:rPr>
              <a:t>   </a:t>
            </a:r>
            <a:r>
              <a:rPr lang="en-GB" dirty="0">
                <a:latin typeface="Lucida Grande"/>
                <a:ea typeface="Cambria"/>
                <a:cs typeface="Times New Roman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while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( P 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!= NULL &amp;&amp; 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Data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 != X 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) </a:t>
            </a:r>
            <a:endParaRPr lang="en-GB" sz="2000" b="1" dirty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    P 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= </a:t>
            </a:r>
            <a:r>
              <a:rPr lang="en-GB" b="1" dirty="0" err="1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P</a:t>
            </a:r>
            <a:r>
              <a:rPr lang="en-GB" b="1" dirty="0" err="1">
                <a:solidFill>
                  <a:srgbClr val="FF0000"/>
                </a:solidFill>
                <a:latin typeface="Times"/>
                <a:ea typeface="Cambria"/>
                <a:cs typeface="Times New Roman"/>
                <a:sym typeface="Wingdings"/>
              </a:rPr>
              <a:t></a:t>
            </a:r>
            <a:r>
              <a:rPr lang="en-GB" b="1" dirty="0" err="1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Next</a:t>
            </a:r>
            <a:r>
              <a:rPr lang="en-GB" b="1" dirty="0">
                <a:solidFill>
                  <a:srgbClr val="FF0000"/>
                </a:solidFill>
                <a:latin typeface="Lucida Grande"/>
                <a:ea typeface="Cambria"/>
                <a:cs typeface="Times New Roman"/>
              </a:rPr>
              <a:t>; </a:t>
            </a:r>
            <a:endParaRPr lang="en-GB" sz="2000" b="1" dirty="0" smtClean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Times"/>
                <a:ea typeface="Cambria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Times"/>
                <a:ea typeface="Cambria"/>
                <a:cs typeface="Times New Roman"/>
              </a:rPr>
              <a:t>    </a:t>
            </a:r>
            <a:r>
              <a:rPr lang="en-GB" sz="2000" b="1" dirty="0" smtClean="0">
                <a:solidFill>
                  <a:srgbClr val="FF0000"/>
                </a:solidFill>
                <a:latin typeface="Times"/>
                <a:ea typeface="Cambria"/>
                <a:cs typeface="Times New Roman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return </a:t>
            </a:r>
            <a:r>
              <a:rPr lang="en-GB" b="1" dirty="0">
                <a:solidFill>
                  <a:srgbClr val="FF0000"/>
                </a:solidFill>
                <a:latin typeface="Times New Roman"/>
                <a:ea typeface="Cambria"/>
                <a:cs typeface="Times New Roman"/>
              </a:rPr>
              <a:t>P; </a:t>
            </a:r>
            <a:endParaRPr lang="en-GB" sz="2000" b="1" dirty="0" smtClean="0">
              <a:solidFill>
                <a:srgbClr val="FF0000"/>
              </a:solidFill>
              <a:latin typeface="Times"/>
              <a:ea typeface="Cambria"/>
              <a:cs typeface="Times New Roman"/>
            </a:endParaRPr>
          </a:p>
          <a:p>
            <a:pPr marL="0" indent="0">
              <a:spcBef>
                <a:spcPts val="10"/>
              </a:spcBef>
              <a:spcAft>
                <a:spcPts val="10"/>
              </a:spcAft>
              <a:buNone/>
            </a:pPr>
            <a:r>
              <a:rPr lang="en-GB" dirty="0" smtClean="0">
                <a:latin typeface="Lucida Grande"/>
                <a:ea typeface="Cambria"/>
                <a:cs typeface="Times New Roman"/>
              </a:rPr>
              <a:t>} </a:t>
            </a:r>
            <a:endParaRPr lang="en-GB" sz="2000" dirty="0" smtClean="0">
              <a:latin typeface="Times"/>
              <a:ea typeface="Cambria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800" dirty="0">
              <a:ea typeface="Calibri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4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426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Linked List</vt:lpstr>
      <vt:lpstr>Node defined as Struct</vt:lpstr>
      <vt:lpstr>Insert in Front</vt:lpstr>
      <vt:lpstr>Insert at  End</vt:lpstr>
      <vt:lpstr>Insertion After a given data Y</vt:lpstr>
      <vt:lpstr>Insertion Before a given data Y</vt:lpstr>
      <vt:lpstr>Insertion After a given location C</vt:lpstr>
      <vt:lpstr>Insertion Before a given location C</vt:lpstr>
      <vt:lpstr>Find Routine    </vt:lpstr>
      <vt:lpstr>FindPrevious</vt:lpstr>
      <vt:lpstr>Delete a given data</vt:lpstr>
      <vt:lpstr>Delete first Node</vt:lpstr>
      <vt:lpstr>Single Linked List</vt:lpstr>
      <vt:lpstr>Doubly Linked List</vt:lpstr>
      <vt:lpstr>Node defined as Struct</vt:lpstr>
      <vt:lpstr>Insert a new node at the Front of the Doubly linked list  </vt:lpstr>
      <vt:lpstr>Insert a new node at the end of the Doubly linked list  </vt:lpstr>
      <vt:lpstr>Insert a new node after a given data  in a double linked list  </vt:lpstr>
      <vt:lpstr>Insert a new node before a given data  in a double linked list  </vt:lpstr>
      <vt:lpstr>Delete First Node in DLL</vt:lpstr>
      <vt:lpstr>Delete Last Node in DLL </vt:lpstr>
      <vt:lpstr>Doubly Linked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Susan Elias</dc:creator>
  <cp:lastModifiedBy>vitcc</cp:lastModifiedBy>
  <cp:revision>37</cp:revision>
  <dcterms:created xsi:type="dcterms:W3CDTF">2006-08-16T00:00:00Z</dcterms:created>
  <dcterms:modified xsi:type="dcterms:W3CDTF">2019-07-16T07:28:28Z</dcterms:modified>
</cp:coreProperties>
</file>