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7" r:id="rId2"/>
    <p:sldId id="313" r:id="rId3"/>
    <p:sldId id="314" r:id="rId4"/>
    <p:sldId id="315" r:id="rId5"/>
    <p:sldId id="338" r:id="rId6"/>
    <p:sldId id="343" r:id="rId7"/>
    <p:sldId id="344" r:id="rId8"/>
    <p:sldId id="345" r:id="rId9"/>
    <p:sldId id="340" r:id="rId10"/>
    <p:sldId id="346" r:id="rId11"/>
    <p:sldId id="348" r:id="rId12"/>
    <p:sldId id="347" r:id="rId13"/>
    <p:sldId id="353" r:id="rId14"/>
    <p:sldId id="352" r:id="rId15"/>
    <p:sldId id="350" r:id="rId16"/>
    <p:sldId id="351" r:id="rId17"/>
    <p:sldId id="339" r:id="rId18"/>
    <p:sldId id="316" r:id="rId19"/>
    <p:sldId id="317" r:id="rId20"/>
    <p:sldId id="318" r:id="rId21"/>
    <p:sldId id="342" r:id="rId22"/>
    <p:sldId id="332" r:id="rId23"/>
    <p:sldId id="349" r:id="rId24"/>
    <p:sldId id="333" r:id="rId25"/>
    <p:sldId id="336" r:id="rId26"/>
    <p:sldId id="337" r:id="rId27"/>
  </p:sldIdLst>
  <p:sldSz cx="9144000" cy="6858000" type="screen4x3"/>
  <p:notesSz cx="6854825" cy="9750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" d="100"/>
        <a:sy n="2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CB17B85-15A0-4166-9752-CC319C9614F2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2325"/>
            <a:ext cx="54832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49C810D-1FF8-4CCD-8EC2-DFD5AA19F632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r>
              <a:rPr lang="ar-SA"/>
              <a:t>5/25/2004 Lecture 4</a:t>
            </a: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r>
              <a:rPr lang="ar-SA"/>
              <a:t>COSC3101A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2B502A-5207-4ACE-8CA2-E9CA1EF0AC3D}" type="slidenum">
              <a:rPr lang="ar-SA"/>
              <a:pPr/>
              <a:t>‹#›</a:t>
            </a:fld>
            <a:endParaRPr lang="en-US"/>
          </a:p>
        </p:txBody>
      </p:sp>
      <p:pic>
        <p:nvPicPr>
          <p:cNvPr id="7176" name="Picture 8" descr="color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741738"/>
            <a:ext cx="8359775" cy="142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34D22-7421-4A7C-9F7C-A52C3DF5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6" name="Picture 12" descr="color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25438" y="1006475"/>
            <a:ext cx="8353425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Divide-and-conquer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Divide-and-conquer </a:t>
            </a:r>
            <a:r>
              <a:rPr lang="en-US" sz="2400" dirty="0">
                <a:solidFill>
                  <a:schemeClr val="tx1"/>
                </a:solidFill>
              </a:rPr>
              <a:t>method for algorithm design:</a:t>
            </a: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Divide:</a:t>
            </a:r>
            <a:r>
              <a:rPr lang="en-US" sz="2400" dirty="0">
                <a:solidFill>
                  <a:schemeClr val="tx1"/>
                </a:solidFill>
              </a:rPr>
              <a:t> If the input size is too large to deal with in a straightforward manner, divide the problem into two or more </a:t>
            </a:r>
            <a:r>
              <a:rPr lang="en-US" sz="2400" u="sng" dirty="0">
                <a:solidFill>
                  <a:schemeClr val="tx1"/>
                </a:solidFill>
              </a:rPr>
              <a:t>disjoint </a:t>
            </a:r>
            <a:r>
              <a:rPr lang="en-US" sz="2400" u="sng" dirty="0" smtClean="0">
                <a:solidFill>
                  <a:schemeClr val="tx1"/>
                </a:solidFill>
              </a:rPr>
              <a:t>sub problems</a:t>
            </a:r>
            <a:endParaRPr lang="en-US" sz="2400" u="sng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Conquer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recursively to solve the </a:t>
            </a:r>
            <a:r>
              <a:rPr lang="en-US" sz="2400" dirty="0" smtClean="0">
                <a:solidFill>
                  <a:schemeClr val="tx1"/>
                </a:solidFill>
              </a:rPr>
              <a:t>sub problems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Combine</a:t>
            </a:r>
            <a:r>
              <a:rPr lang="en-US" sz="2400" dirty="0">
                <a:solidFill>
                  <a:schemeClr val="tx1"/>
                </a:solidFill>
              </a:rPr>
              <a:t>: Take the solutions to the </a:t>
            </a:r>
            <a:r>
              <a:rPr lang="en-US" sz="2400" dirty="0" smtClean="0">
                <a:solidFill>
                  <a:schemeClr val="tx1"/>
                </a:solidFill>
              </a:rPr>
              <a:t>sub problems </a:t>
            </a:r>
            <a:r>
              <a:rPr lang="en-US" sz="2400" dirty="0">
                <a:solidFill>
                  <a:schemeClr val="tx1"/>
                </a:solidFill>
              </a:rPr>
              <a:t>and “merge” these solutions into a solution for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624382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recurrence relation is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We want to show that running time is at least exponential , so that T(n)=     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65662" y="2090057"/>
          <a:ext cx="5949538" cy="1681843"/>
        </p:xfrm>
        <a:graphic>
          <a:graphicData uri="http://schemas.openxmlformats.org/presentationml/2006/ole">
            <p:oleObj spid="_x0000_s1026" name="Equation" r:id="rId3" imgW="2654280" imgH="6858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59363" y="4144963"/>
          <a:ext cx="1403350" cy="890587"/>
        </p:xfrm>
        <a:graphic>
          <a:graphicData uri="http://schemas.openxmlformats.org/presentationml/2006/ole">
            <p:oleObj spid="_x0000_s1027" name="Equation" r:id="rId4" imgW="4316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Methods of Solutions of RR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Iteration Method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Substitution Method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Master Methods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Generating functions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Characteristic roots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Undetermined Coefficients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624382"/>
          </a:xfrm>
        </p:spPr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Guess the form of the solution</a:t>
            </a:r>
          </a:p>
          <a:p>
            <a:r>
              <a:rPr lang="en-US" dirty="0" smtClean="0"/>
              <a:t>Use Mathematical Induction to find the constants and show that the solution works.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807523" y="1650669"/>
            <a:ext cx="7600208" cy="331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6123" y="166255"/>
            <a:ext cx="5429250" cy="7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783771" y="831273"/>
            <a:ext cx="7291450" cy="533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 smtClean="0"/>
              <a:t>  </a:t>
            </a:r>
            <a:r>
              <a:rPr lang="en-US" sz="1800" b="1" dirty="0" smtClean="0"/>
              <a:t>Def : </a:t>
            </a:r>
            <a:r>
              <a:rPr lang="en-US" sz="2000" dirty="0" smtClean="0">
                <a:solidFill>
                  <a:schemeClr val="tx1"/>
                </a:solidFill>
              </a:rPr>
              <a:t>A Linear Non homogeneous Recurrence Relation of degree k with constant Coefficients is a recurrence relation of the form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6" y="356260"/>
            <a:ext cx="8455231" cy="6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2375066"/>
            <a:ext cx="4962525" cy="13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 smtClean="0"/>
              <a:t> 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2375066"/>
            <a:ext cx="4962525" cy="7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18" y="463138"/>
            <a:ext cx="7683337" cy="4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Dynamic programming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Dynamic programming </a:t>
            </a:r>
            <a:r>
              <a:rPr lang="en-US" sz="2000" dirty="0">
                <a:solidFill>
                  <a:schemeClr val="tx1"/>
                </a:solidFill>
              </a:rPr>
              <a:t>is a way of </a:t>
            </a:r>
            <a:r>
              <a:rPr lang="en-US" sz="2000" u="sng" dirty="0">
                <a:solidFill>
                  <a:schemeClr val="tx1"/>
                </a:solidFill>
              </a:rPr>
              <a:t>improving</a:t>
            </a:r>
            <a:r>
              <a:rPr lang="en-US" sz="2000" dirty="0">
                <a:solidFill>
                  <a:schemeClr val="tx1"/>
                </a:solidFill>
              </a:rPr>
              <a:t> on </a:t>
            </a:r>
            <a:r>
              <a:rPr lang="en-US" sz="2000" b="1" u="sng" dirty="0">
                <a:solidFill>
                  <a:srgbClr val="CC0000"/>
                </a:solidFill>
              </a:rPr>
              <a:t>inefficient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en-US" sz="2000" i="1" u="sng" dirty="0">
                <a:solidFill>
                  <a:schemeClr val="tx1"/>
                </a:solidFill>
              </a:rPr>
              <a:t>divide-and-conquer </a:t>
            </a:r>
            <a:r>
              <a:rPr lang="en-US" sz="2000" u="sng" dirty="0">
                <a:solidFill>
                  <a:schemeClr val="tx1"/>
                </a:solidFill>
              </a:rPr>
              <a:t>algorithms</a:t>
            </a:r>
            <a:r>
              <a:rPr lang="en-US" sz="2000" u="sng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u="sng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“Programming” </a:t>
            </a:r>
            <a:r>
              <a:rPr lang="en-US" sz="2000" dirty="0" smtClean="0">
                <a:solidFill>
                  <a:schemeClr val="tx1"/>
                </a:solidFill>
              </a:rPr>
              <a:t>refers to a </a:t>
            </a:r>
            <a:r>
              <a:rPr lang="en-US" sz="2000" u="sng" dirty="0" smtClean="0">
                <a:solidFill>
                  <a:srgbClr val="CC0000"/>
                </a:solidFill>
              </a:rPr>
              <a:t>planning </a:t>
            </a:r>
            <a:r>
              <a:rPr lang="en-US" sz="2000" dirty="0" smtClean="0">
                <a:solidFill>
                  <a:schemeClr val="tx1"/>
                </a:solidFill>
              </a:rPr>
              <a:t>and does not refer to computer programming.</a:t>
            </a:r>
            <a:endParaRPr lang="en-US" sz="2000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By “</a:t>
            </a:r>
            <a:r>
              <a:rPr lang="en-US" sz="2000" i="1" dirty="0">
                <a:solidFill>
                  <a:schemeClr val="tx1"/>
                </a:solidFill>
              </a:rPr>
              <a:t>inefficient</a:t>
            </a:r>
            <a:r>
              <a:rPr lang="en-US" sz="2000" dirty="0">
                <a:solidFill>
                  <a:schemeClr val="tx1"/>
                </a:solidFill>
              </a:rPr>
              <a:t>”, we mean that </a:t>
            </a:r>
            <a:r>
              <a:rPr lang="en-US" sz="2000" b="1" i="1" u="sng" dirty="0">
                <a:solidFill>
                  <a:srgbClr val="CC0000"/>
                </a:solidFill>
              </a:rPr>
              <a:t>the same recursive call is made over and over</a:t>
            </a:r>
            <a:r>
              <a:rPr lang="en-US" sz="2000" u="sng" dirty="0">
                <a:solidFill>
                  <a:srgbClr val="CC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u="sng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If </a:t>
            </a:r>
            <a:r>
              <a:rPr lang="en-US" sz="2000" b="1" u="sng" dirty="0">
                <a:solidFill>
                  <a:srgbClr val="CC0000"/>
                </a:solidFill>
              </a:rPr>
              <a:t>same </a:t>
            </a:r>
            <a:r>
              <a:rPr lang="en-US" sz="2000" i="1" u="sng" dirty="0" err="1">
                <a:solidFill>
                  <a:srgbClr val="CC0000"/>
                </a:solidFill>
              </a:rPr>
              <a:t>subproblem</a:t>
            </a:r>
            <a:r>
              <a:rPr lang="en-US" sz="2000" i="1" u="sng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is solved several times</a:t>
            </a:r>
            <a:r>
              <a:rPr lang="en-US" sz="2000" dirty="0">
                <a:solidFill>
                  <a:schemeClr val="tx1"/>
                </a:solidFill>
              </a:rPr>
              <a:t>, we can </a:t>
            </a:r>
            <a:r>
              <a:rPr lang="en-US" sz="2000" u="sng" dirty="0">
                <a:solidFill>
                  <a:schemeClr val="tx1"/>
                </a:solidFill>
              </a:rPr>
              <a:t>use </a:t>
            </a:r>
            <a:r>
              <a:rPr lang="en-US" sz="2000" b="1" u="sng" dirty="0">
                <a:solidFill>
                  <a:schemeClr val="tx1"/>
                </a:solidFill>
              </a:rPr>
              <a:t>table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store result of a </a:t>
            </a:r>
            <a:r>
              <a:rPr lang="en-US" sz="2000" dirty="0" smtClean="0">
                <a:solidFill>
                  <a:schemeClr val="tx1"/>
                </a:solidFill>
              </a:rPr>
              <a:t>sub problem </a:t>
            </a:r>
            <a:r>
              <a:rPr lang="en-US" sz="2000" dirty="0">
                <a:solidFill>
                  <a:schemeClr val="tx1"/>
                </a:solidFill>
              </a:rPr>
              <a:t>the first time it is computed and thus never have to </a:t>
            </a:r>
            <a:r>
              <a:rPr lang="en-US" sz="2000" dirty="0" smtClean="0">
                <a:solidFill>
                  <a:schemeClr val="tx1"/>
                </a:solidFill>
              </a:rPr>
              <a:t>recomputed </a:t>
            </a:r>
            <a:r>
              <a:rPr lang="en-US" sz="2000" dirty="0">
                <a:solidFill>
                  <a:schemeClr val="tx1"/>
                </a:solidFill>
              </a:rPr>
              <a:t>it again.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Dynamic programming is </a:t>
            </a:r>
            <a:r>
              <a:rPr lang="en-US" sz="2000" dirty="0">
                <a:solidFill>
                  <a:srgbClr val="CC0000"/>
                </a:solidFill>
              </a:rPr>
              <a:t>applicable</a:t>
            </a:r>
            <a:r>
              <a:rPr lang="en-US" sz="2000" dirty="0">
                <a:solidFill>
                  <a:schemeClr val="tx1"/>
                </a:solidFill>
              </a:rPr>
              <a:t> when the </a:t>
            </a:r>
            <a:r>
              <a:rPr lang="en-US" sz="2000" dirty="0" smtClean="0">
                <a:solidFill>
                  <a:schemeClr val="tx1"/>
                </a:solidFill>
              </a:rPr>
              <a:t>sub problems </a:t>
            </a:r>
            <a:r>
              <a:rPr lang="en-US" sz="2000" dirty="0">
                <a:solidFill>
                  <a:schemeClr val="tx1"/>
                </a:solidFill>
              </a:rPr>
              <a:t>are </a:t>
            </a:r>
            <a:r>
              <a:rPr lang="en-US" sz="2000" u="sng" dirty="0">
                <a:solidFill>
                  <a:srgbClr val="CC0000"/>
                </a:solidFill>
              </a:rPr>
              <a:t>dependent</a:t>
            </a:r>
            <a:r>
              <a:rPr lang="en-US" sz="2000" dirty="0">
                <a:solidFill>
                  <a:schemeClr val="tx1"/>
                </a:solidFill>
              </a:rPr>
              <a:t>, that is, when </a:t>
            </a:r>
            <a:r>
              <a:rPr lang="en-US" sz="2000" dirty="0" smtClean="0">
                <a:solidFill>
                  <a:schemeClr val="tx1"/>
                </a:solidFill>
              </a:rPr>
              <a:t>sub problems </a:t>
            </a:r>
            <a:r>
              <a:rPr lang="en-US" sz="2000" u="sng" dirty="0">
                <a:solidFill>
                  <a:schemeClr val="tx1"/>
                </a:solidFill>
              </a:rPr>
              <a:t>share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sub problems.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u="sng" dirty="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000" u="sng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3987800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/>
              <a:t>calculate </a:t>
            </a:r>
            <a:r>
              <a:rPr lang="en-US" i="1" smtClean="0"/>
              <a:t>F(n) </a:t>
            </a:r>
            <a:r>
              <a:rPr lang="en-US" dirty="0"/>
              <a:t>in </a:t>
            </a:r>
            <a:r>
              <a:rPr lang="en-US" b="1" i="1" dirty="0">
                <a:solidFill>
                  <a:srgbClr val="CC0000"/>
                </a:solidFill>
              </a:rPr>
              <a:t>linear </a:t>
            </a:r>
            <a:r>
              <a:rPr lang="en-US" b="1" dirty="0">
                <a:solidFill>
                  <a:srgbClr val="CC0000"/>
                </a:solidFill>
              </a:rPr>
              <a:t>time</a:t>
            </a:r>
            <a:r>
              <a:rPr lang="en-US" b="1" dirty="0"/>
              <a:t> </a:t>
            </a:r>
            <a:r>
              <a:rPr lang="en-US" u="sng" dirty="0"/>
              <a:t>by remembering solutions to the solved </a:t>
            </a:r>
            <a:r>
              <a:rPr lang="en-US" u="sng" dirty="0" smtClean="0"/>
              <a:t>sub problems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>
                <a:solidFill>
                  <a:srgbClr val="CC0000"/>
                </a:solidFill>
              </a:rPr>
              <a:t>dynamic programming</a:t>
            </a:r>
          </a:p>
          <a:p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 Compute solution in a </a:t>
            </a:r>
            <a:r>
              <a:rPr lang="en-US" u="sng" dirty="0">
                <a:solidFill>
                  <a:srgbClr val="CC0000"/>
                </a:solidFill>
              </a:rPr>
              <a:t>bottom-up</a:t>
            </a:r>
            <a:r>
              <a:rPr lang="en-US" u="sng" dirty="0"/>
              <a:t> fashion</a:t>
            </a:r>
          </a:p>
          <a:p>
            <a:endParaRPr lang="en-US" u="sng" dirty="0"/>
          </a:p>
          <a:p>
            <a:r>
              <a:rPr lang="en-US" dirty="0"/>
              <a:t> In this case, </a:t>
            </a:r>
            <a:r>
              <a:rPr lang="en-US" dirty="0">
                <a:solidFill>
                  <a:srgbClr val="CC0000"/>
                </a:solidFill>
              </a:rPr>
              <a:t>only two values</a:t>
            </a:r>
            <a:r>
              <a:rPr lang="en-US" dirty="0"/>
              <a:t> need to be remembered </a:t>
            </a:r>
            <a:r>
              <a:rPr lang="en-US" dirty="0">
                <a:solidFill>
                  <a:srgbClr val="CC0000"/>
                </a:solidFill>
              </a:rPr>
              <a:t>at any time</a:t>
            </a:r>
            <a:endParaRPr lang="en-US" dirty="0"/>
          </a:p>
        </p:txBody>
      </p:sp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5002213"/>
            <a:ext cx="4624388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Fibonacci </a:t>
            </a:r>
            <a:r>
              <a:rPr lang="en-US" b="1" dirty="0" smtClean="0"/>
              <a:t>Numbers (Top-Down)  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    // Note: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 should be a global array initialized all zeros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Fibonacci(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     {</a:t>
            </a:r>
          </a:p>
          <a:p>
            <a:pPr>
              <a:buNone/>
            </a:pPr>
            <a:r>
              <a:rPr lang="en-US" sz="2000" b="1" dirty="0" smtClean="0"/>
              <a:t>        // Simple cases first</a:t>
            </a:r>
          </a:p>
          <a:p>
            <a:pPr>
              <a:buNone/>
            </a:pPr>
            <a:r>
              <a:rPr lang="en-US" sz="2000" b="1" dirty="0" smtClean="0"/>
              <a:t>               if (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&gt; 0)</a:t>
            </a:r>
          </a:p>
          <a:p>
            <a:pPr>
              <a:buNone/>
            </a:pPr>
            <a:r>
              <a:rPr lang="en-US" sz="2000" b="1" dirty="0" smtClean="0"/>
              <a:t>                     return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];</a:t>
            </a:r>
          </a:p>
          <a:p>
            <a:pPr>
              <a:buNone/>
            </a:pPr>
            <a:r>
              <a:rPr lang="en-US" sz="2000" b="1" dirty="0" smtClean="0"/>
              <a:t>             if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&lt;= 1)</a:t>
            </a:r>
          </a:p>
          <a:p>
            <a:pPr>
              <a:buNone/>
            </a:pPr>
            <a:r>
              <a:rPr lang="en-US" sz="2000" b="1" dirty="0" smtClean="0"/>
              <a:t>              return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                              // Recursion</a:t>
            </a:r>
          </a:p>
          <a:p>
            <a:pPr>
              <a:buNone/>
            </a:pPr>
            <a:r>
              <a:rPr lang="it-IT" sz="2000" dirty="0" smtClean="0"/>
              <a:t>     </a:t>
            </a:r>
            <a:r>
              <a:rPr lang="it-IT" sz="2000" b="1" dirty="0" smtClean="0"/>
              <a:t>saveF[i] = Fibonacci(i – 1) + Fibonacci(i – 2);</a:t>
            </a:r>
          </a:p>
          <a:p>
            <a:pPr>
              <a:buNone/>
            </a:pPr>
            <a:r>
              <a:rPr lang="it-IT" sz="2000" b="1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];</a:t>
            </a:r>
          </a:p>
          <a:p>
            <a:pPr>
              <a:buNone/>
            </a:pPr>
            <a:r>
              <a:rPr lang="en-US" sz="2000" b="1" i="1" dirty="0" smtClean="0"/>
              <a:t>    }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43025"/>
            <a:ext cx="8229600" cy="5076825"/>
          </a:xfrm>
        </p:spPr>
        <p:txBody>
          <a:bodyPr/>
          <a:lstStyle/>
          <a:p>
            <a:r>
              <a:rPr lang="en-US" i="1">
                <a:solidFill>
                  <a:schemeClr val="tx1"/>
                </a:solidFill>
              </a:rPr>
              <a:t>Fn= Fn-1+ Fn-2                    n </a:t>
            </a:r>
            <a:r>
              <a:rPr lang="en-US">
                <a:solidFill>
                  <a:schemeClr val="tx1"/>
                </a:solidFill>
              </a:rPr>
              <a:t>≥ 2</a:t>
            </a:r>
          </a:p>
          <a:p>
            <a:r>
              <a:rPr lang="en-US" i="1">
                <a:solidFill>
                  <a:schemeClr val="tx1"/>
                </a:solidFill>
              </a:rPr>
              <a:t>F0 =0, F1 =1</a:t>
            </a:r>
          </a:p>
          <a:p>
            <a:r>
              <a:rPr lang="en-US">
                <a:solidFill>
                  <a:schemeClr val="tx1"/>
                </a:solidFill>
              </a:rPr>
              <a:t>0, 1, 1, 2, 3, 5, 8, 13, 21, 34, 55, 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Straightforward </a:t>
            </a:r>
            <a:r>
              <a:rPr lang="en-US" u="sng">
                <a:solidFill>
                  <a:schemeClr val="tx1"/>
                </a:solidFill>
              </a:rPr>
              <a:t>recursive procedure is slow</a:t>
            </a:r>
            <a:r>
              <a:rPr lang="en-US">
                <a:solidFill>
                  <a:schemeClr val="tx1"/>
                </a:solidFill>
              </a:rPr>
              <a:t>!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Let’s draw the recursion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Much less  recursion now …  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    </a:t>
            </a:r>
            <a:endParaRPr lang="en-US" sz="2000" i="1" dirty="0"/>
          </a:p>
        </p:txBody>
      </p:sp>
      <p:pic>
        <p:nvPicPr>
          <p:cNvPr id="4" name="Picture 3" descr="C:\Users\VIT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591"/>
            <a:ext cx="9144000" cy="541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57188"/>
            <a:ext cx="8229600" cy="906462"/>
          </a:xfrm>
        </p:spPr>
        <p:txBody>
          <a:bodyPr/>
          <a:lstStyle/>
          <a:p>
            <a:r>
              <a:rPr lang="en-US" sz="3600"/>
              <a:t>Difference between DP and Divide-and-Conquer</a:t>
            </a:r>
            <a:br>
              <a:rPr lang="en-US" sz="3600"/>
            </a:br>
            <a:endParaRPr lang="en-US" sz="36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00188"/>
            <a:ext cx="8229600" cy="50768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Using Divide-and-Conquer to solve these problems is </a:t>
            </a:r>
            <a:r>
              <a:rPr lang="en-US" b="1">
                <a:solidFill>
                  <a:srgbClr val="CC0000"/>
                </a:solidFill>
              </a:rPr>
              <a:t>inefficient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u="sng">
                <a:solidFill>
                  <a:schemeClr val="tx1"/>
                </a:solidFill>
              </a:rPr>
              <a:t>because the </a:t>
            </a:r>
            <a:r>
              <a:rPr lang="en-US" b="1" u="sng">
                <a:solidFill>
                  <a:schemeClr val="tx1"/>
                </a:solidFill>
              </a:rPr>
              <a:t>same </a:t>
            </a:r>
            <a:r>
              <a:rPr lang="en-US" u="sng">
                <a:solidFill>
                  <a:schemeClr val="tx1"/>
                </a:solidFill>
              </a:rPr>
              <a:t>common </a:t>
            </a:r>
            <a:r>
              <a:rPr lang="en-US" b="1" u="sng">
                <a:solidFill>
                  <a:schemeClr val="tx1"/>
                </a:solidFill>
              </a:rPr>
              <a:t>subproblems </a:t>
            </a:r>
            <a:r>
              <a:rPr lang="en-US" u="sng">
                <a:solidFill>
                  <a:schemeClr val="tx1"/>
                </a:solidFill>
              </a:rPr>
              <a:t>have to be solved </a:t>
            </a:r>
            <a:r>
              <a:rPr lang="en-US" b="1" u="sng">
                <a:solidFill>
                  <a:schemeClr val="tx1"/>
                </a:solidFill>
              </a:rPr>
              <a:t>many times</a:t>
            </a:r>
            <a:r>
              <a:rPr lang="en-US" u="sng">
                <a:solidFill>
                  <a:schemeClr val="tx1"/>
                </a:solidFill>
              </a:rPr>
              <a:t>.</a:t>
            </a:r>
          </a:p>
          <a:p>
            <a:endParaRPr lang="en-US" u="sng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DP will solve each of them </a:t>
            </a:r>
            <a:r>
              <a:rPr lang="en-US" b="1">
                <a:solidFill>
                  <a:srgbClr val="CC0000"/>
                </a:solidFill>
              </a:rPr>
              <a:t>once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b="1">
                <a:solidFill>
                  <a:schemeClr val="tx1"/>
                </a:solidFill>
              </a:rPr>
              <a:t>their answers are stored in a </a:t>
            </a:r>
            <a:r>
              <a:rPr lang="en-US" b="1">
                <a:solidFill>
                  <a:srgbClr val="CC0000"/>
                </a:solidFill>
              </a:rPr>
              <a:t>table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future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0BF69E-F0B7-4B3F-B023-C04E303AD9DB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MCM DP using Bottom-Up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2540"/>
            <a:ext cx="8153400" cy="463533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array </a:t>
            </a:r>
            <a:r>
              <a:rPr lang="en-US" i="1" dirty="0" smtClean="0"/>
              <a:t>m</a:t>
            </a:r>
            <a:r>
              <a:rPr lang="en-US" dirty="0" smtClean="0"/>
              <a:t>[1..</a:t>
            </a:r>
            <a:r>
              <a:rPr lang="en-US" i="1" dirty="0" smtClean="0"/>
              <a:t>n</a:t>
            </a:r>
            <a:r>
              <a:rPr lang="en-US" dirty="0" smtClean="0"/>
              <a:t>,1..</a:t>
            </a:r>
            <a:r>
              <a:rPr lang="en-US" i="1" dirty="0" smtClean="0"/>
              <a:t>n</a:t>
            </a:r>
            <a:r>
              <a:rPr lang="en-US" dirty="0" smtClean="0"/>
              <a:t>], with </a:t>
            </a:r>
            <a:r>
              <a:rPr lang="en-US" i="1" dirty="0" smtClean="0"/>
              <a:t>m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] records the optimal cost for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A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+1</a:t>
            </a:r>
            <a:r>
              <a:rPr lang="en-US" dirty="0" smtClean="0">
                <a:sym typeface="Symbol" pitchFamily="18" charset="2"/>
              </a:rPr>
              <a:t>…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r>
              <a:rPr lang="en-US" i="1" baseline="-25000" dirty="0" smtClean="0">
                <a:sym typeface="Symbol" pitchFamily="18" charset="2"/>
              </a:rPr>
              <a:t> .</a:t>
            </a:r>
            <a:endParaRPr lang="en-US" dirty="0" smtClean="0"/>
          </a:p>
          <a:p>
            <a:pPr lvl="1" eaLnBrk="1" hangingPunct="1"/>
            <a:r>
              <a:rPr lang="en-US" dirty="0" smtClean="0"/>
              <a:t>Suppose the input to the algorithm is </a:t>
            </a:r>
            <a:r>
              <a:rPr lang="en-US" i="1" dirty="0" smtClean="0"/>
              <a:t>p</a:t>
            </a:r>
            <a:r>
              <a:rPr lang="en-US" dirty="0" smtClean="0"/>
              <a:t>=&lt;</a:t>
            </a:r>
            <a:r>
              <a:rPr lang="en-US" baseline="-25000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i="1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dirty="0" smtClean="0"/>
              <a:t>,…,</a:t>
            </a:r>
            <a:r>
              <a:rPr lang="en-US" baseline="-25000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</a:t>
            </a:r>
            <a:r>
              <a:rPr lang="en-US" dirty="0" smtClean="0"/>
              <a:t>&gt;.</a:t>
            </a:r>
            <a:endParaRPr lang="en-US" baseline="-25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7EBF2D2-9084-44CC-B450-87290871C9CD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MCM DP—order of matrix computations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  <a:ln w="38100" cap="flat">
            <a:solidFill>
              <a:schemeClr val="tx1"/>
            </a:solidFill>
            <a:prstDash val="dash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dirty="0" smtClean="0"/>
              <a:t> m</a:t>
            </a:r>
            <a:r>
              <a:rPr lang="en-US" sz="2400" dirty="0" smtClean="0"/>
              <a:t>(1,1)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(1,2)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(1,6)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m</a:t>
            </a:r>
            <a:r>
              <a:rPr lang="en-US" sz="2400" dirty="0" smtClean="0"/>
              <a:t>(2,2)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m</a:t>
            </a:r>
            <a:r>
              <a:rPr lang="en-US" sz="2400" dirty="0" smtClean="0"/>
              <a:t>(3,3)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        </a:t>
            </a:r>
            <a:r>
              <a:rPr lang="en-US" dirty="0" smtClean="0"/>
              <a:t>   </a:t>
            </a:r>
            <a:r>
              <a:rPr lang="en-US" i="1" dirty="0" smtClean="0"/>
              <a:t>m</a:t>
            </a:r>
            <a:r>
              <a:rPr lang="en-US" sz="2400" dirty="0" smtClean="0"/>
              <a:t>(4,4)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(4,5)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(4,6)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                      m</a:t>
            </a:r>
            <a:r>
              <a:rPr lang="en-US" sz="2400" dirty="0" smtClean="0"/>
              <a:t>(5,5)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(5,6)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                                      </a:t>
            </a:r>
            <a:r>
              <a:rPr lang="en-US" i="1" dirty="0" smtClean="0"/>
              <a:t>m</a:t>
            </a:r>
            <a:r>
              <a:rPr lang="en-US" sz="2400" dirty="0" smtClean="0"/>
              <a:t>(6,6)</a:t>
            </a:r>
            <a:endParaRPr lang="en-US" dirty="0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143000" y="1752600"/>
            <a:ext cx="624840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133600" y="1676400"/>
            <a:ext cx="525780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352800" y="1752600"/>
            <a:ext cx="4114800" cy="2057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267200" y="1676400"/>
            <a:ext cx="320040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486400" y="1676400"/>
            <a:ext cx="17526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477000" y="16764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383B7-6C18-4DA6-AD94-D75F6C4E52A5}" type="slidenum">
              <a:rPr lang="en-US"/>
              <a:pPr/>
              <a:t>24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MCM DP using Bottom-Up</a:t>
            </a:r>
          </a:p>
        </p:txBody>
      </p:sp>
      <p:pic>
        <p:nvPicPr>
          <p:cNvPr id="22532" name="Picture 3" descr="matrix_chain_or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54875"/>
            <a:ext cx="8001000" cy="4933950"/>
          </a:xfrm>
          <a:noFill/>
        </p:spPr>
      </p:pic>
      <p:pic>
        <p:nvPicPr>
          <p:cNvPr id="5" name="Picture 3" descr="matrix_chain_or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07275"/>
            <a:ext cx="8001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VIT\Desktop\Untitle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4" y="1175658"/>
            <a:ext cx="8332643" cy="508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E090A9F-CBC8-410B-9180-483CFA015B74}" type="slidenum">
              <a:rPr lang="en-US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Memoization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Memoization</a:t>
            </a:r>
            <a:r>
              <a:rPr lang="en-US" dirty="0" smtClean="0"/>
              <a:t> is a top-down recursive method that stores intermediate results.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Idea: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sub problem is first encountered, its solution needs to be solved and then is stored in the corresponding entry of the table.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the sub problem is encountered again in the future, just look up the table to take the value.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ED5E943-9150-4486-9E83-8BD682DBD0A8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Memoized Matrix Chain</a:t>
            </a:r>
          </a:p>
        </p:txBody>
      </p:sp>
      <p:pic>
        <p:nvPicPr>
          <p:cNvPr id="37892" name="Picture 3" descr="memoized_matrix_chain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4918363" y="2356263"/>
            <a:ext cx="375062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00644" y="2895600"/>
            <a:ext cx="8003969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/>
              <a:t>LOOKUP-CHAIN(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b="1" dirty="0"/>
              <a:t>if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</a:t>
            </a:r>
            <a:r>
              <a:rPr lang="en-US" sz="2000" dirty="0">
                <a:sym typeface="Symbol" pitchFamily="18" charset="2"/>
              </a:rPr>
              <a:t>&lt; </a:t>
            </a:r>
            <a:r>
              <a:rPr lang="en-US" sz="2000" b="1" dirty="0">
                <a:sym typeface="Symbol" pitchFamily="18" charset="2"/>
              </a:rPr>
              <a:t>then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</a:t>
            </a:r>
            <a:endParaRPr lang="en-US" sz="2000" b="1" dirty="0"/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=</a:t>
            </a:r>
            <a:r>
              <a:rPr lang="en-US" sz="2000" i="1" dirty="0"/>
              <a:t>j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0</a:t>
            </a:r>
            <a:endParaRPr lang="en-US" sz="2000" dirty="0"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          else </a:t>
            </a:r>
            <a:r>
              <a:rPr lang="en-US" sz="2000" b="1" dirty="0">
                <a:sym typeface="Symbol" pitchFamily="18" charset="2"/>
              </a:rPr>
              <a:t>for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 err="1">
                <a:sym typeface="Symbol" pitchFamily="18" charset="2"/>
              </a:rPr>
              <a:t>k</a:t>
            </a:r>
            <a:r>
              <a:rPr lang="en-US" sz="2000" dirty="0" err="1">
                <a:sym typeface="Symbol" pitchFamily="18" charset="2"/>
              </a:rPr>
              <a:t></a:t>
            </a:r>
            <a:r>
              <a:rPr lang="en-US" sz="2000" i="1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to </a:t>
            </a:r>
            <a:r>
              <a:rPr lang="en-US" sz="2000" i="1" dirty="0">
                <a:sym typeface="Symbol" pitchFamily="18" charset="2"/>
              </a:rPr>
              <a:t>j</a:t>
            </a:r>
            <a:r>
              <a:rPr lang="en-US" sz="2000" dirty="0">
                <a:sym typeface="Symbol" pitchFamily="18" charset="2"/>
              </a:rPr>
              <a:t>-1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             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do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 LOOKUP</a:t>
            </a:r>
            <a:r>
              <a:rPr lang="en-US" sz="2000" dirty="0"/>
              <a:t>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/>
              <a:t>)+ 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/>
              <a:t>                                  LOOKUP-CHAIN(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+1 ,</a:t>
            </a:r>
            <a:r>
              <a:rPr lang="en-US" sz="2000" i="1" dirty="0" smtClean="0"/>
              <a:t>j</a:t>
            </a:r>
            <a:r>
              <a:rPr lang="en-US" sz="2000" dirty="0"/>
              <a:t>)+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-1</a:t>
            </a:r>
            <a:r>
              <a:rPr lang="en-US" sz="2000" i="1" dirty="0"/>
              <a:t>p</a:t>
            </a:r>
            <a:r>
              <a:rPr lang="en-US" sz="2000" i="1" baseline="-25000" dirty="0"/>
              <a:t>k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i="1" baseline="-25000" dirty="0" smtClean="0"/>
              <a:t> </a:t>
            </a:r>
            <a:r>
              <a:rPr lang="en-US" sz="2000" i="1" dirty="0" smtClean="0"/>
              <a:t> 5.</a:t>
            </a:r>
            <a:r>
              <a:rPr lang="en-US" sz="2000" i="1" baseline="-25000" dirty="0" smtClean="0"/>
              <a:t>                        </a:t>
            </a:r>
            <a:r>
              <a:rPr lang="en-US" sz="2000" b="1" dirty="0"/>
              <a:t>if </a:t>
            </a:r>
            <a:r>
              <a:rPr lang="en-US" sz="2000" i="1" dirty="0"/>
              <a:t>q</a:t>
            </a:r>
            <a:r>
              <a:rPr lang="en-US" sz="2000" dirty="0"/>
              <a:t>&lt;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i="1" dirty="0">
                <a:sym typeface="Symbol" pitchFamily="18" charset="2"/>
              </a:rPr>
              <a:t>q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b="1" dirty="0" smtClean="0">
                <a:sym typeface="Symbol" pitchFamily="18" charset="2"/>
              </a:rPr>
              <a:t>6 .                       return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err="1"/>
              <a:t>,</a:t>
            </a:r>
            <a:r>
              <a:rPr lang="en-US" sz="2000" i="1" dirty="0" err="1"/>
              <a:t>j</a:t>
            </a:r>
            <a:r>
              <a:rPr lang="en-US" sz="2000" dirty="0"/>
              <a:t>]</a:t>
            </a:r>
          </a:p>
          <a:p>
            <a:pPr marL="457200" indent="-4572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64" y="1069975"/>
            <a:ext cx="7908966" cy="463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How many summations are there? 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endParaRPr lang="en-US" sz="2000" i="1" dirty="0"/>
          </a:p>
          <a:p>
            <a:pPr>
              <a:lnSpc>
                <a:spcPct val="80000"/>
              </a:lnSpc>
            </a:pPr>
            <a:r>
              <a:rPr lang="en-US" sz="2000" dirty="0"/>
              <a:t>Our recursion tree has only 0s and 1s as leaves, thus we have 1.6</a:t>
            </a:r>
            <a:r>
              <a:rPr lang="en-US" sz="2000" i="1" baseline="30000" dirty="0"/>
              <a:t>n</a:t>
            </a:r>
            <a:r>
              <a:rPr lang="en-US" sz="2000" i="1" dirty="0"/>
              <a:t> </a:t>
            </a:r>
            <a:r>
              <a:rPr lang="en-US" sz="2000" dirty="0"/>
              <a:t>summations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Running time is </a:t>
            </a:r>
            <a:r>
              <a:rPr lang="en-US" sz="2000" i="1" dirty="0">
                <a:solidFill>
                  <a:srgbClr val="CC0000"/>
                </a:solidFill>
              </a:rPr>
              <a:t>exponential</a:t>
            </a:r>
            <a:r>
              <a:rPr lang="en-US" sz="2000" i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Matrix-chain multiplication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9296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Denote A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A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…,A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 by &lt;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i="1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i.e</a:t>
            </a:r>
            <a:r>
              <a:rPr lang="en-US" dirty="0" smtClean="0">
                <a:sym typeface="Symbol" pitchFamily="18" charset="2"/>
              </a:rPr>
              <a:t>, A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), A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), …, 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),… A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baseline="-25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</a:t>
            </a:r>
            <a:r>
              <a:rPr lang="en-US" dirty="0" err="1" smtClean="0"/>
              <a:t>parenthesizations</a:t>
            </a:r>
            <a:r>
              <a:rPr lang="en-US" dirty="0" smtClean="0"/>
              <a:t> will have different number of multiplications for product of multiple matrices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A(10,100), B(100,5), C(5,50)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((A </a:t>
            </a:r>
            <a:r>
              <a:rPr lang="en-US" dirty="0" smtClean="0">
                <a:sym typeface="Symbol" pitchFamily="18" charset="2"/>
              </a:rPr>
              <a:t>B) C), 10 100 5 +10 5 50 =7500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If (A (B C)), 10 100 50+100 5 50=75000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first way is ten times faster than the second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8288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2..3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3..4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98764" y="2819400"/>
            <a:ext cx="75218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2..2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3622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3581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3048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724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4191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9906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2240478" y="2256312"/>
            <a:ext cx="122712" cy="57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3622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flipH="1">
            <a:off x="32766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5814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 flipH="1">
            <a:off x="4419600" y="2209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>
            <a:off x="4572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5562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77" name="Text Box 36"/>
          <p:cNvSpPr txBox="1">
            <a:spLocks noChangeArrowheads="1"/>
          </p:cNvSpPr>
          <p:nvPr/>
        </p:nvSpPr>
        <p:spPr bwMode="auto">
          <a:xfrm>
            <a:off x="6096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2..3</a:t>
            </a:r>
          </a:p>
        </p:txBody>
      </p: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6705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1..2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7239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80" name="Line 39"/>
          <p:cNvSpPr>
            <a:spLocks noChangeShapeType="1"/>
          </p:cNvSpPr>
          <p:nvPr/>
        </p:nvSpPr>
        <p:spPr bwMode="auto">
          <a:xfrm flipH="1">
            <a:off x="57912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40"/>
          <p:cNvSpPr>
            <a:spLocks noChangeShapeType="1"/>
          </p:cNvSpPr>
          <p:nvPr/>
        </p:nvSpPr>
        <p:spPr bwMode="auto">
          <a:xfrm>
            <a:off x="60960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41"/>
          <p:cNvSpPr>
            <a:spLocks noChangeShapeType="1"/>
          </p:cNvSpPr>
          <p:nvPr/>
        </p:nvSpPr>
        <p:spPr bwMode="auto">
          <a:xfrm>
            <a:off x="6172200" y="2209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>
            <a:off x="6248400" y="2209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555668" y="2207821"/>
            <a:ext cx="310737" cy="677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38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8288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2..3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3..4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98764" y="2819400"/>
            <a:ext cx="75218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2..2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3622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3581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3048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724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4191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9906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 flipH="1">
            <a:off x="1524000" y="2220686"/>
            <a:ext cx="352301" cy="674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2145474" y="2303812"/>
            <a:ext cx="170213" cy="62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3622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flipH="1">
            <a:off x="32766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5814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 flipH="1">
            <a:off x="4419600" y="2209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>
            <a:off x="4572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5562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77" name="Text Box 36"/>
          <p:cNvSpPr txBox="1">
            <a:spLocks noChangeArrowheads="1"/>
          </p:cNvSpPr>
          <p:nvPr/>
        </p:nvSpPr>
        <p:spPr bwMode="auto">
          <a:xfrm>
            <a:off x="6096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2..3</a:t>
            </a:r>
          </a:p>
        </p:txBody>
      </p: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6705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1..2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7239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80" name="Line 39"/>
          <p:cNvSpPr>
            <a:spLocks noChangeShapeType="1"/>
          </p:cNvSpPr>
          <p:nvPr/>
        </p:nvSpPr>
        <p:spPr bwMode="auto">
          <a:xfrm flipH="1">
            <a:off x="57912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40"/>
          <p:cNvSpPr>
            <a:spLocks noChangeShapeType="1"/>
          </p:cNvSpPr>
          <p:nvPr/>
        </p:nvSpPr>
        <p:spPr bwMode="auto">
          <a:xfrm>
            <a:off x="60960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41"/>
          <p:cNvSpPr>
            <a:spLocks noChangeShapeType="1"/>
          </p:cNvSpPr>
          <p:nvPr/>
        </p:nvSpPr>
        <p:spPr bwMode="auto">
          <a:xfrm>
            <a:off x="6172200" y="2209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>
            <a:off x="6248400" y="2209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785" name="Text Box 44"/>
          <p:cNvSpPr txBox="1">
            <a:spLocks noChangeArrowheads="1"/>
          </p:cNvSpPr>
          <p:nvPr/>
        </p:nvSpPr>
        <p:spPr bwMode="auto">
          <a:xfrm>
            <a:off x="19050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86" name="Text Box 45"/>
          <p:cNvSpPr txBox="1">
            <a:spLocks noChangeArrowheads="1"/>
          </p:cNvSpPr>
          <p:nvPr/>
        </p:nvSpPr>
        <p:spPr bwMode="auto">
          <a:xfrm>
            <a:off x="1143000" y="3810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4..4</a:t>
            </a:r>
          </a:p>
        </p:txBody>
      </p:sp>
      <p:sp>
        <p:nvSpPr>
          <p:cNvPr id="31787" name="Text Box 46"/>
          <p:cNvSpPr txBox="1">
            <a:spLocks noChangeArrowheads="1"/>
          </p:cNvSpPr>
          <p:nvPr/>
        </p:nvSpPr>
        <p:spPr bwMode="auto">
          <a:xfrm>
            <a:off x="609600" y="3810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3..3</a:t>
            </a:r>
          </a:p>
        </p:txBody>
      </p:sp>
      <p:sp>
        <p:nvSpPr>
          <p:cNvPr id="31788" name="Line 47"/>
          <p:cNvSpPr>
            <a:spLocks noChangeShapeType="1"/>
          </p:cNvSpPr>
          <p:nvPr/>
        </p:nvSpPr>
        <p:spPr bwMode="auto">
          <a:xfrm flipH="1">
            <a:off x="9144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49"/>
          <p:cNvSpPr>
            <a:spLocks noChangeShapeType="1"/>
          </p:cNvSpPr>
          <p:nvPr/>
        </p:nvSpPr>
        <p:spPr bwMode="auto">
          <a:xfrm>
            <a:off x="15240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50"/>
          <p:cNvSpPr>
            <a:spLocks noChangeShapeType="1"/>
          </p:cNvSpPr>
          <p:nvPr/>
        </p:nvSpPr>
        <p:spPr bwMode="auto">
          <a:xfrm>
            <a:off x="2057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51"/>
          <p:cNvSpPr>
            <a:spLocks noChangeShapeType="1"/>
          </p:cNvSpPr>
          <p:nvPr/>
        </p:nvSpPr>
        <p:spPr bwMode="auto">
          <a:xfrm>
            <a:off x="21336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52"/>
          <p:cNvSpPr>
            <a:spLocks noChangeShapeType="1"/>
          </p:cNvSpPr>
          <p:nvPr/>
        </p:nvSpPr>
        <p:spPr bwMode="auto">
          <a:xfrm>
            <a:off x="15240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Text Box 55"/>
          <p:cNvSpPr txBox="1">
            <a:spLocks noChangeArrowheads="1"/>
          </p:cNvSpPr>
          <p:nvPr/>
        </p:nvSpPr>
        <p:spPr bwMode="auto">
          <a:xfrm>
            <a:off x="5486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94" name="Text Box 56"/>
          <p:cNvSpPr txBox="1">
            <a:spLocks noChangeArrowheads="1"/>
          </p:cNvSpPr>
          <p:nvPr/>
        </p:nvSpPr>
        <p:spPr bwMode="auto">
          <a:xfrm>
            <a:off x="60198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95" name="Text Box 57"/>
          <p:cNvSpPr txBox="1">
            <a:spLocks noChangeArrowheads="1"/>
          </p:cNvSpPr>
          <p:nvPr/>
        </p:nvSpPr>
        <p:spPr bwMode="auto">
          <a:xfrm>
            <a:off x="68580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96" name="Text Box 58"/>
          <p:cNvSpPr txBox="1">
            <a:spLocks noChangeArrowheads="1"/>
          </p:cNvSpPr>
          <p:nvPr/>
        </p:nvSpPr>
        <p:spPr bwMode="auto">
          <a:xfrm>
            <a:off x="7391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97" name="Line 59"/>
          <p:cNvSpPr>
            <a:spLocks noChangeShapeType="1"/>
          </p:cNvSpPr>
          <p:nvPr/>
        </p:nvSpPr>
        <p:spPr bwMode="auto">
          <a:xfrm flipH="1">
            <a:off x="5791200" y="3124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Line 60"/>
          <p:cNvSpPr>
            <a:spLocks noChangeShapeType="1"/>
          </p:cNvSpPr>
          <p:nvPr/>
        </p:nvSpPr>
        <p:spPr bwMode="auto">
          <a:xfrm>
            <a:off x="6248400" y="313805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Line 61"/>
          <p:cNvSpPr>
            <a:spLocks noChangeShapeType="1"/>
          </p:cNvSpPr>
          <p:nvPr/>
        </p:nvSpPr>
        <p:spPr bwMode="auto">
          <a:xfrm>
            <a:off x="7010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Line 62"/>
          <p:cNvSpPr>
            <a:spLocks noChangeShapeType="1"/>
          </p:cNvSpPr>
          <p:nvPr/>
        </p:nvSpPr>
        <p:spPr bwMode="auto">
          <a:xfrm>
            <a:off x="7010400" y="3124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Divide- and -conquer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Function </a:t>
            </a:r>
            <a:r>
              <a:rPr lang="en-US" sz="2800" dirty="0" smtClean="0"/>
              <a:t>M(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</a:t>
            </a:r>
            <a:r>
              <a:rPr lang="en-US" sz="2800" i="1" dirty="0" smtClean="0"/>
              <a:t>j </a:t>
            </a:r>
            <a:r>
              <a:rPr lang="en-US" sz="2800" dirty="0" smtClean="0"/>
              <a:t>)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=</a:t>
            </a:r>
            <a:r>
              <a:rPr lang="en-US" sz="2800" i="1" dirty="0" smtClean="0"/>
              <a:t>j</a:t>
            </a:r>
            <a:r>
              <a:rPr lang="en-US" sz="2800" dirty="0" smtClean="0"/>
              <a:t> </a:t>
            </a:r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r>
              <a:rPr lang="en-US" sz="2800" b="1" dirty="0" smtClean="0"/>
              <a:t>return</a:t>
            </a:r>
            <a:r>
              <a:rPr lang="en-US" sz="2800" dirty="0" smtClean="0"/>
              <a:t> 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i="1" dirty="0" smtClean="0">
                <a:sym typeface="Symbol" pitchFamily="18" charset="2"/>
              </a:rPr>
              <a:t>Min </a:t>
            </a:r>
            <a:r>
              <a:rPr lang="en-US" sz="2800" dirty="0" smtClean="0">
                <a:sym typeface="Symbol" pitchFamily="18" charset="2"/>
              </a:rPr>
              <a:t>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>
                <a:sym typeface="Symbol" pitchFamily="18" charset="2"/>
              </a:rPr>
              <a:t>for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k </a:t>
            </a:r>
            <a:r>
              <a:rPr lang="en-US" sz="2800" dirty="0" smtClean="0">
                <a:sym typeface="Symbol" pitchFamily="18" charset="2"/>
              </a:rPr>
              <a:t></a:t>
            </a:r>
            <a:r>
              <a:rPr lang="en-US" sz="2800" i="1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to </a:t>
            </a:r>
            <a:r>
              <a:rPr lang="en-US" sz="2800" i="1" dirty="0" smtClean="0">
                <a:sym typeface="Symbol" pitchFamily="18" charset="2"/>
              </a:rPr>
              <a:t>j</a:t>
            </a:r>
            <a:r>
              <a:rPr lang="en-US" sz="2800" dirty="0" smtClean="0">
                <a:sym typeface="Symbol" pitchFamily="18" charset="2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ym typeface="Symbol" pitchFamily="18" charset="2"/>
              </a:rPr>
              <a:t>do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mul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 </a:t>
            </a:r>
            <a:r>
              <a:rPr lang="en-US" sz="2000" dirty="0" smtClean="0">
                <a:sym typeface="Symbol" pitchFamily="18" charset="2"/>
              </a:rPr>
              <a:t>M(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)+M(</a:t>
            </a:r>
            <a:r>
              <a:rPr lang="en-US" sz="2000" i="1" dirty="0" smtClean="0"/>
              <a:t>k</a:t>
            </a:r>
            <a:r>
              <a:rPr lang="en-US" sz="2000" dirty="0" smtClean="0"/>
              <a:t>+1,</a:t>
            </a:r>
            <a:r>
              <a:rPr lang="en-US" sz="2000" i="1" dirty="0" smtClean="0"/>
              <a:t>j</a:t>
            </a:r>
            <a:r>
              <a:rPr lang="en-US" sz="2000" dirty="0" smtClean="0"/>
              <a:t>)+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baseline="-25000" dirty="0" smtClean="0"/>
              <a:t>-1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j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i="1" baseline="-25000" dirty="0" smtClean="0"/>
              <a:t>           </a:t>
            </a:r>
            <a:r>
              <a:rPr lang="en-US" sz="2800" b="1" dirty="0" smtClean="0"/>
              <a:t>if </a:t>
            </a:r>
            <a:r>
              <a:rPr lang="en-US" sz="2800" b="1" dirty="0" err="1" smtClean="0"/>
              <a:t>mul</a:t>
            </a:r>
            <a:r>
              <a:rPr lang="en-US" i="1" dirty="0" smtClean="0"/>
              <a:t> </a:t>
            </a:r>
            <a:r>
              <a:rPr lang="en-US" sz="2800" dirty="0" smtClean="0"/>
              <a:t>&lt; </a:t>
            </a:r>
            <a:r>
              <a:rPr lang="en-US" i="1" dirty="0" smtClean="0"/>
              <a:t>Min</a:t>
            </a:r>
            <a:r>
              <a:rPr lang="en-US" sz="2800" dirty="0" smtClean="0"/>
              <a:t> </a:t>
            </a:r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r>
              <a:rPr lang="en-US" i="1" dirty="0" smtClean="0"/>
              <a:t>Min=</a:t>
            </a:r>
            <a:r>
              <a:rPr lang="en-US" i="1" dirty="0" err="1" smtClean="0"/>
              <a:t>mul</a:t>
            </a:r>
            <a:endParaRPr lang="en-US" i="1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i="1" dirty="0" smtClean="0">
                <a:sym typeface="Symbol" pitchFamily="18" charset="2"/>
              </a:rPr>
              <a:t>End for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>
                <a:sym typeface="Symbol" pitchFamily="18" charset="2"/>
              </a:rPr>
              <a:t>return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 Min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1078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Divide-and-conquer</vt:lpstr>
      <vt:lpstr>Fibonacci Numbers</vt:lpstr>
      <vt:lpstr>Fibonacci Numbers</vt:lpstr>
      <vt:lpstr>Fibonacci Numbers</vt:lpstr>
      <vt:lpstr>Matrix-chain multiplication</vt:lpstr>
      <vt:lpstr>Recursion tree for the computation of M(1,4)</vt:lpstr>
      <vt:lpstr>Recursion tree for the computation of M(1,4)</vt:lpstr>
      <vt:lpstr>Recursion tree for the computation of M(1,4)</vt:lpstr>
      <vt:lpstr>Divide- and -conquer </vt:lpstr>
      <vt:lpstr>Analysis</vt:lpstr>
      <vt:lpstr>Methods of Solutions of RR</vt:lpstr>
      <vt:lpstr>Substitution Method</vt:lpstr>
      <vt:lpstr>Slide 13</vt:lpstr>
      <vt:lpstr>Slide 14</vt:lpstr>
      <vt:lpstr>Slide 15</vt:lpstr>
      <vt:lpstr>Slide 16</vt:lpstr>
      <vt:lpstr>Dynamic programming</vt:lpstr>
      <vt:lpstr>Fibonacci Numbers</vt:lpstr>
      <vt:lpstr>Fibonacci Numbers (Top-Down)  </vt:lpstr>
      <vt:lpstr>Much less  recursion now …  </vt:lpstr>
      <vt:lpstr>Difference between DP and Divide-and-Conquer </vt:lpstr>
      <vt:lpstr>MCM DP using Bottom-Up</vt:lpstr>
      <vt:lpstr>MCM DP—order of matrix computations</vt:lpstr>
      <vt:lpstr>MCM DP using Bottom-Up</vt:lpstr>
      <vt:lpstr>Memoization </vt:lpstr>
      <vt:lpstr>Memoized Matrix Chain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COSC3101A: Design and Analysis of Algorithms</dc:title>
  <dc:creator>Tianying Ji</dc:creator>
  <cp:lastModifiedBy>VIT</cp:lastModifiedBy>
  <cp:revision>707</cp:revision>
  <dcterms:created xsi:type="dcterms:W3CDTF">2003-07-26T00:47:08Z</dcterms:created>
  <dcterms:modified xsi:type="dcterms:W3CDTF">2016-03-15T02:44:40Z</dcterms:modified>
</cp:coreProperties>
</file>