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686" r:id="rId2"/>
    <p:sldId id="687" r:id="rId3"/>
    <p:sldId id="671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72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9" r:id="rId31"/>
    <p:sldId id="670" r:id="rId32"/>
    <p:sldId id="673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-125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AD952799-DE35-49BB-8143-2352A2403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73AA2DB7-9502-4AB9-8621-CE35218BA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0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4A0CF-9C4E-4D3D-ACE5-4FEA93DACDC4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F94B4-BF3D-4DA0-A516-87D3770AC88F}" type="slidenum">
              <a:rPr lang="en-CA"/>
              <a:pPr/>
              <a:t>12</a:t>
            </a:fld>
            <a:endParaRPr lang="en-CA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AD4AA-7667-4DD6-A28E-ED36F74A5FC8}" type="slidenum">
              <a:rPr lang="en-CA"/>
              <a:pPr/>
              <a:t>13</a:t>
            </a:fld>
            <a:endParaRPr lang="en-CA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4A0CF-9C4E-4D3D-ACE5-4FEA93DACDC4}" type="slidenum">
              <a:rPr lang="en-US"/>
              <a:pPr/>
              <a:t>14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550BF-5CC7-4C50-903B-15794AC88761}" type="slidenum">
              <a:rPr lang="en-CA"/>
              <a:pPr/>
              <a:t>15</a:t>
            </a:fld>
            <a:endParaRPr lang="en-CA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B8756-9588-4453-8836-137CEB49176C}" type="slidenum">
              <a:rPr lang="en-CA"/>
              <a:pPr/>
              <a:t>16</a:t>
            </a:fld>
            <a:endParaRPr lang="en-CA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5484-0175-4672-9285-BA52CB226D0A}" type="slidenum">
              <a:rPr lang="en-CA"/>
              <a:pPr/>
              <a:t>17</a:t>
            </a:fld>
            <a:endParaRPr lang="en-CA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DF1F1-31A9-414C-8ADF-F915211B6A00}" type="slidenum">
              <a:rPr lang="en-CA"/>
              <a:pPr/>
              <a:t>18</a:t>
            </a:fld>
            <a:endParaRPr lang="en-CA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4D110-6B4B-4772-B422-ABD296506905}" type="slidenum">
              <a:rPr lang="en-CA"/>
              <a:pPr/>
              <a:t>19</a:t>
            </a:fld>
            <a:endParaRPr lang="en-CA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3D99D-0E38-4D6F-8856-AC1929A17C1D}" type="slidenum">
              <a:rPr lang="en-CA"/>
              <a:pPr/>
              <a:t>20</a:t>
            </a:fld>
            <a:endParaRPr lang="en-CA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B695E-D3D0-4CD1-9384-2E0367664C36}" type="slidenum">
              <a:rPr lang="en-CA"/>
              <a:pPr/>
              <a:t>21</a:t>
            </a:fld>
            <a:endParaRPr lang="en-CA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EE856-8B09-4B96-B43F-BC3C78C1706D}" type="slidenum">
              <a:rPr lang="en-CA"/>
              <a:pPr/>
              <a:t>4</a:t>
            </a:fld>
            <a:endParaRPr lang="en-CA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0" y="787400"/>
            <a:ext cx="5068888" cy="380206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536B1-7BA3-4CE9-A966-21EE3AF742DB}" type="slidenum">
              <a:rPr lang="en-CA"/>
              <a:pPr/>
              <a:t>22</a:t>
            </a:fld>
            <a:endParaRPr lang="en-CA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0ED75-40C9-4BEE-BDB1-285700193D44}" type="slidenum">
              <a:rPr lang="en-CA"/>
              <a:pPr/>
              <a:t>23</a:t>
            </a:fld>
            <a:endParaRPr lang="en-CA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710BC-6591-4891-9AC1-1196CCC7643C}" type="slidenum">
              <a:rPr lang="en-CA"/>
              <a:pPr/>
              <a:t>24</a:t>
            </a:fld>
            <a:endParaRPr lang="en-CA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2DDE-3B9C-42FB-B233-178D2FD53460}" type="slidenum">
              <a:rPr lang="en-CA"/>
              <a:pPr/>
              <a:t>25</a:t>
            </a:fld>
            <a:endParaRPr lang="en-CA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31865-FBA2-471C-8FF3-CE448A24C673}" type="slidenum">
              <a:rPr lang="en-CA"/>
              <a:pPr/>
              <a:t>26</a:t>
            </a:fld>
            <a:endParaRPr lang="en-CA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C964E-2700-4899-A73A-FD2FCB8804B8}" type="slidenum">
              <a:rPr lang="en-CA"/>
              <a:pPr/>
              <a:t>27</a:t>
            </a:fld>
            <a:endParaRPr lang="en-C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C6341-E42B-46E9-A37C-A6496C7854FD}" type="slidenum">
              <a:rPr lang="en-CA"/>
              <a:pPr/>
              <a:t>28</a:t>
            </a:fld>
            <a:endParaRPr lang="en-CA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E44AE-9E8A-471C-81C5-3978D0FC87AE}" type="slidenum">
              <a:rPr lang="en-CA"/>
              <a:pPr/>
              <a:t>29</a:t>
            </a:fld>
            <a:endParaRPr lang="en-CA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23FB8-5BB9-46CD-9F31-3C0C3F27FE4C}" type="slidenum">
              <a:rPr lang="en-CA"/>
              <a:pPr/>
              <a:t>30</a:t>
            </a:fld>
            <a:endParaRPr lang="en-CA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A59CA-FC88-4D62-B9AC-9A0AC14EF834}" type="slidenum">
              <a:rPr lang="en-CA"/>
              <a:pPr/>
              <a:t>31</a:t>
            </a:fld>
            <a:endParaRPr lang="en-CA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34E58-8748-4023-BC42-32EFC1607E21}" type="slidenum">
              <a:rPr lang="en-CA"/>
              <a:pPr/>
              <a:t>5</a:t>
            </a:fld>
            <a:endParaRPr lang="en-CA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" charset="0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Times" charset="0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Times" charset="0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Times" charset="0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Times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679A8DF-FB97-480E-BD71-F34F7A9B3BA1}" type="slidenum">
              <a:rPr lang="en-US" sz="1300">
                <a:latin typeface="Times New Roman" pitchFamily="18" charset="0"/>
              </a:rPr>
              <a:pPr/>
              <a:t>36</a:t>
            </a:fld>
            <a:endParaRPr lang="en-US" sz="130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" charset="0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Times" charset="0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Times" charset="0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Times" charset="0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Times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073F6DD-E39C-4625-BA79-0A36B3153445}" type="slidenum">
              <a:rPr lang="en-US" sz="1300">
                <a:latin typeface="Times New Roman" pitchFamily="18" charset="0"/>
              </a:rPr>
              <a:pPr/>
              <a:t>38</a:t>
            </a:fld>
            <a:endParaRPr lang="en-US" sz="130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" charset="0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Times" charset="0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Times" charset="0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Times" charset="0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Times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7A7B038-583E-4810-8BEB-638C3DFD0429}" type="slidenum">
              <a:rPr lang="en-US" sz="1300">
                <a:latin typeface="Times New Roman" pitchFamily="18" charset="0"/>
              </a:rPr>
              <a:pPr/>
              <a:t>40</a:t>
            </a:fld>
            <a:endParaRPr lang="en-US" sz="130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BFE61-6657-4818-AFA8-03C1ADBCDFDF}" type="slidenum">
              <a:rPr lang="en-CA"/>
              <a:pPr/>
              <a:t>6</a:t>
            </a:fld>
            <a:endParaRPr lang="en-CA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62C71-38BF-42D1-9A16-D613EACA6DBA}" type="slidenum">
              <a:rPr lang="en-CA"/>
              <a:pPr/>
              <a:t>7</a:t>
            </a:fld>
            <a:endParaRPr lang="en-CA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3646B-CA11-415E-BFE6-DD2E4A72C3C0}" type="slidenum">
              <a:rPr lang="en-CA"/>
              <a:pPr/>
              <a:t>8</a:t>
            </a:fld>
            <a:endParaRPr lang="en-CA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C3B65-8E33-462F-89EC-94B44B4432B8}" type="slidenum">
              <a:rPr lang="en-CA"/>
              <a:pPr/>
              <a:t>9</a:t>
            </a:fld>
            <a:endParaRPr lang="en-CA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23A31-CF76-4944-A532-6A64788F4D5B}" type="slidenum">
              <a:rPr lang="en-CA"/>
              <a:pPr/>
              <a:t>10</a:t>
            </a:fld>
            <a:endParaRPr lang="en-CA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469ED-CB60-464A-960A-8CD25CEE7D1B}" type="slidenum">
              <a:rPr lang="en-CA"/>
              <a:pPr/>
              <a:t>11</a:t>
            </a:fld>
            <a:endParaRPr lang="en-CA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223" y="787142"/>
            <a:ext cx="4688497" cy="380244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57888"/>
            <a:ext cx="5206153" cy="45966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98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6297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Engineering 2420 Structured Programming --- Expressions and </a:t>
            </a:r>
            <a:r>
              <a:rPr lang="en-US" altLang="zh-CN">
                <a:ea typeface="宋体" charset="-122"/>
              </a:rPr>
              <a:t>Introduction to C++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5590"/>
            <a:ext cx="7772400" cy="88135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Three Sons and a Bundle of Sticks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2699"/>
            <a:ext cx="7772400" cy="4737253"/>
          </a:xfrm>
        </p:spPr>
        <p:txBody>
          <a:bodyPr/>
          <a:lstStyle/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2000" b="1" dirty="0" smtClean="0"/>
              <a:t>You could easily break the single sticks into pieces, but you were not able to break the bundle </a:t>
            </a:r>
            <a:r>
              <a:rPr lang="en-US" sz="1600" b="1" dirty="0" smtClean="0"/>
              <a:t>: </a:t>
            </a:r>
            <a:r>
              <a:rPr lang="en-US" sz="1800" b="1" dirty="0" smtClean="0">
                <a:solidFill>
                  <a:srgbClr val="FF0000"/>
                </a:solidFill>
              </a:rPr>
              <a:t>Moral: Unity is Strength</a:t>
            </a:r>
          </a:p>
        </p:txBody>
      </p:sp>
      <p:pic>
        <p:nvPicPr>
          <p:cNvPr id="4" name="Picture 3" descr="Old man and three son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834" y="1454227"/>
            <a:ext cx="4891489" cy="219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reaking bundle of stick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070" y="3580482"/>
            <a:ext cx="5188944" cy="20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8193"/>
            <a:ext cx="8301446" cy="6374675"/>
          </a:xfrm>
        </p:spPr>
        <p:txBody>
          <a:bodyPr/>
          <a:lstStyle/>
          <a:p>
            <a:pPr algn="l"/>
            <a:r>
              <a:rPr lang="en-US" sz="2800" dirty="0" smtClean="0"/>
              <a:t>  </a:t>
            </a:r>
            <a:r>
              <a:rPr lang="en-US" sz="2400" b="1" dirty="0" smtClean="0"/>
              <a:t>void</a:t>
            </a:r>
            <a:r>
              <a:rPr lang="en-US" sz="2400" dirty="0" smtClean="0"/>
              <a:t> merge(</a:t>
            </a:r>
            <a:r>
              <a:rPr lang="en-US" sz="2400" dirty="0" err="1" smtClean="0"/>
              <a:t>int</a:t>
            </a:r>
            <a:r>
              <a:rPr lang="en-US" sz="2400" dirty="0" smtClean="0"/>
              <a:t> a[],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lo,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m,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hi) </a:t>
            </a:r>
            <a:br>
              <a:rPr lang="en-US" sz="2400" dirty="0" smtClean="0"/>
            </a:br>
            <a:r>
              <a:rPr lang="en-US" sz="2400" dirty="0" smtClean="0"/>
              <a:t>{   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, j, k;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/>
              <a:t>for</a:t>
            </a:r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=lo; </a:t>
            </a:r>
            <a:r>
              <a:rPr lang="en-US" sz="2400" dirty="0" err="1" smtClean="0"/>
              <a:t>i</a:t>
            </a:r>
            <a:r>
              <a:rPr lang="en-US" sz="2400" dirty="0" smtClean="0"/>
              <a:t>&lt;=hi;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  <a:br>
              <a:rPr lang="en-US" sz="2400" dirty="0" smtClean="0"/>
            </a:br>
            <a:r>
              <a:rPr lang="en-US" sz="2400" dirty="0" smtClean="0"/>
              <a:t>         b[</a:t>
            </a:r>
            <a:r>
              <a:rPr lang="en-US" sz="2400" dirty="0" err="1" smtClean="0"/>
              <a:t>i</a:t>
            </a:r>
            <a:r>
              <a:rPr lang="en-US" sz="2400" dirty="0" smtClean="0"/>
              <a:t>]=a[</a:t>
            </a:r>
            <a:r>
              <a:rPr lang="en-US" sz="2400" dirty="0" err="1" smtClean="0"/>
              <a:t>i</a:t>
            </a:r>
            <a:r>
              <a:rPr lang="en-US" sz="2400" dirty="0" smtClean="0"/>
              <a:t>];    // copy both halves of a to auxiliary array b </a:t>
            </a:r>
            <a:br>
              <a:rPr lang="en-US" sz="2400" dirty="0" smtClean="0"/>
            </a:br>
            <a:r>
              <a:rPr lang="en-US" sz="2400" b="1" dirty="0" smtClean="0"/>
              <a:t>    end for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=lo;      j=m+1;  k=lo;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b="1" dirty="0" smtClean="0"/>
              <a:t>while</a:t>
            </a:r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&lt;=m &amp;&amp; j&lt;=hi) 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b="1" dirty="0" smtClean="0"/>
              <a:t>if</a:t>
            </a:r>
            <a:r>
              <a:rPr lang="en-US" sz="2400" dirty="0" smtClean="0"/>
              <a:t> (b[</a:t>
            </a:r>
            <a:r>
              <a:rPr lang="en-US" sz="2400" dirty="0" err="1" smtClean="0"/>
              <a:t>i</a:t>
            </a:r>
            <a:r>
              <a:rPr lang="en-US" sz="2400" dirty="0" smtClean="0"/>
              <a:t>]&lt;=b[j]) </a:t>
            </a:r>
            <a:br>
              <a:rPr lang="en-US" sz="2400" dirty="0" smtClean="0"/>
            </a:br>
            <a:r>
              <a:rPr lang="en-US" sz="2400" dirty="0" smtClean="0"/>
              <a:t>           a[k++]=b[</a:t>
            </a:r>
            <a:r>
              <a:rPr lang="en-US" sz="2400" dirty="0" err="1" smtClean="0"/>
              <a:t>i</a:t>
            </a:r>
            <a:r>
              <a:rPr lang="en-US" sz="2400" dirty="0" smtClean="0"/>
              <a:t>++];  // merge the two arrays 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b="1" dirty="0" smtClean="0"/>
              <a:t>else</a:t>
            </a:r>
            <a:br>
              <a:rPr lang="en-US" sz="2400" b="1" dirty="0" smtClean="0"/>
            </a:br>
            <a:r>
              <a:rPr lang="en-US" sz="2400" dirty="0" smtClean="0"/>
              <a:t>         a[k++]=b[j++]; 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/>
              <a:t>End while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while</a:t>
            </a:r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&lt;=m) a[k++]=b[</a:t>
            </a:r>
            <a:r>
              <a:rPr lang="en-US" sz="2400" dirty="0" err="1" smtClean="0"/>
              <a:t>i</a:t>
            </a:r>
            <a:r>
              <a:rPr lang="en-US" sz="2400" dirty="0" smtClean="0"/>
              <a:t>++]; //  remaining elements of first half </a:t>
            </a:r>
            <a:br>
              <a:rPr lang="en-US" sz="2400" dirty="0" smtClean="0"/>
            </a:br>
            <a:r>
              <a:rPr lang="en-US" sz="2400" b="1" dirty="0" smtClean="0"/>
              <a:t> while</a:t>
            </a:r>
            <a:r>
              <a:rPr lang="en-US" sz="2400" dirty="0" smtClean="0"/>
              <a:t> (j&lt;=hi) a[k++]=b[j++]; //remaining elements of second half 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800" dirty="0" smtClean="0"/>
              <a:t>}</a:t>
            </a: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28775" y="1965325"/>
          <a:ext cx="6175375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Photo" r:id="rId4" imgW="4723810" imgH="2752381" progId="">
                  <p:embed/>
                </p:oleObj>
              </mc:Choice>
              <mc:Fallback>
                <p:oleObj name="Photo Editor Photo" r:id="rId4" imgW="4723810" imgH="275238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965325"/>
                        <a:ext cx="6175375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43063" y="19716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hoto Editor Photo" r:id="rId4" imgW="4723810" imgH="2742857" progId="">
                  <p:embed/>
                </p:oleObj>
              </mc:Choice>
              <mc:Fallback>
                <p:oleObj name="Photo Editor Photo" r:id="rId4" imgW="4723810" imgH="27428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716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643063" y="19843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hoto Editor Photo" r:id="rId4" imgW="4723810" imgH="2742857" progId="">
                  <p:embed/>
                </p:oleObj>
              </mc:Choice>
              <mc:Fallback>
                <p:oleObj name="Photo Editor Photo" r:id="rId4" imgW="4723810" imgH="27428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843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33538" y="1970088"/>
          <a:ext cx="6186487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hoto Editor Photo" r:id="rId4" imgW="4715533" imgH="2742857" progId="">
                  <p:embed/>
                </p:oleObj>
              </mc:Choice>
              <mc:Fallback>
                <p:oleObj name="Photo Editor Photo" r:id="rId4" imgW="4715533" imgH="27428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970088"/>
                        <a:ext cx="6186487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643063" y="1970088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hoto Editor Photo" r:id="rId4" imgW="4723810" imgH="2742857" progId="">
                  <p:embed/>
                </p:oleObj>
              </mc:Choice>
              <mc:Fallback>
                <p:oleObj name="Photo Editor Photo" r:id="rId4" imgW="4723810" imgH="27428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70088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Divide-and-Conquer</a:t>
            </a:r>
            <a:endParaRPr lang="en-US" b="1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Divide-and-conquer </a:t>
            </a:r>
            <a:r>
              <a:rPr lang="en-US" sz="2400" dirty="0">
                <a:solidFill>
                  <a:schemeClr val="tx1"/>
                </a:solidFill>
              </a:rPr>
              <a:t>method for algorithm design:</a:t>
            </a:r>
          </a:p>
          <a:p>
            <a:pPr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Divide</a:t>
            </a:r>
            <a:r>
              <a:rPr lang="en-US" sz="2400" dirty="0">
                <a:solidFill>
                  <a:schemeClr val="tx1"/>
                </a:solidFill>
              </a:rPr>
              <a:t>: If the input size is too large to deal with in a straightforward manner, divide the problem into two or more </a:t>
            </a:r>
            <a:r>
              <a:rPr lang="en-US" sz="2400" u="sng" dirty="0">
                <a:solidFill>
                  <a:schemeClr val="tx1"/>
                </a:solidFill>
              </a:rPr>
              <a:t>disjoint </a:t>
            </a:r>
            <a:r>
              <a:rPr lang="en-US" sz="2400" u="sng" dirty="0" smtClean="0">
                <a:solidFill>
                  <a:schemeClr val="tx1"/>
                </a:solidFill>
              </a:rPr>
              <a:t>sub problems</a:t>
            </a:r>
            <a:endParaRPr lang="en-US" sz="2400" u="sng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Conquer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recursively to solve the </a:t>
            </a:r>
            <a:r>
              <a:rPr lang="en-US" sz="2400" dirty="0" smtClean="0">
                <a:solidFill>
                  <a:schemeClr val="tx1"/>
                </a:solidFill>
              </a:rPr>
              <a:t>sub problems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Combine</a:t>
            </a:r>
            <a:r>
              <a:rPr lang="en-US" sz="2400" dirty="0">
                <a:solidFill>
                  <a:schemeClr val="tx1"/>
                </a:solidFill>
              </a:rPr>
              <a:t>: Take the solutions to the </a:t>
            </a:r>
            <a:r>
              <a:rPr lang="en-US" sz="2400" dirty="0" smtClean="0">
                <a:solidFill>
                  <a:schemeClr val="tx1"/>
                </a:solidFill>
              </a:rPr>
              <a:t>sub problems </a:t>
            </a:r>
            <a:r>
              <a:rPr lang="en-US" sz="2400" dirty="0">
                <a:solidFill>
                  <a:schemeClr val="tx1"/>
                </a:solidFill>
              </a:rPr>
              <a:t>and “merge” these solutions into a solution for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633538" y="1989138"/>
          <a:ext cx="620395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hoto Editor Photo" r:id="rId4" imgW="4715533" imgH="2734057" progId="">
                  <p:embed/>
                </p:oleObj>
              </mc:Choice>
              <mc:Fallback>
                <p:oleObj name="Photo Editor Photo" r:id="rId4" imgW="4715533" imgH="27340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989138"/>
                        <a:ext cx="620395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644650" y="19843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Photo Editor Photo" r:id="rId4" imgW="4723810" imgH="2742857" progId="">
                  <p:embed/>
                </p:oleObj>
              </mc:Choice>
              <mc:Fallback>
                <p:oleObj name="Photo Editor Photo" r:id="rId4" imgW="4723810" imgH="27428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9843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19250" y="1979613"/>
          <a:ext cx="6229350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Photo Editor Photo" r:id="rId4" imgW="4715533" imgH="2723810" progId="">
                  <p:embed/>
                </p:oleObj>
              </mc:Choice>
              <mc:Fallback>
                <p:oleObj name="Photo Editor Photo" r:id="rId4" imgW="4715533" imgH="27238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79613"/>
                        <a:ext cx="6229350" cy="359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657350" y="1970088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Photo Editor Photo" r:id="rId4" imgW="4723810" imgH="2742857" progId="">
                  <p:embed/>
                </p:oleObj>
              </mc:Choice>
              <mc:Fallback>
                <p:oleObj name="Photo Editor Photo" r:id="rId4" imgW="4723810" imgH="27428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970088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643063" y="1990725"/>
          <a:ext cx="6218237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Photo Editor Photo" r:id="rId4" imgW="4723810" imgH="2734057" progId="">
                  <p:embed/>
                </p:oleObj>
              </mc:Choice>
              <mc:Fallback>
                <p:oleObj name="Photo Editor Photo" r:id="rId4" imgW="4723810" imgH="27340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90725"/>
                        <a:ext cx="6218237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660525" y="1971675"/>
          <a:ext cx="6186488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Photo Editor Photo" r:id="rId4" imgW="5009524" imgH="2914286" progId="">
                  <p:embed/>
                </p:oleObj>
              </mc:Choice>
              <mc:Fallback>
                <p:oleObj name="Photo Editor Photo" r:id="rId4" imgW="5009524" imgH="291428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971675"/>
                        <a:ext cx="6186488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641475" y="1992313"/>
          <a:ext cx="62230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Photo Editor Photo" r:id="rId4" imgW="5020376" imgH="2905531" progId="">
                  <p:embed/>
                </p:oleObj>
              </mc:Choice>
              <mc:Fallback>
                <p:oleObj name="Photo Editor Photo" r:id="rId4" imgW="5020376" imgH="290553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992313"/>
                        <a:ext cx="62230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616075" y="1966913"/>
          <a:ext cx="6223000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Photo Editor Photo" r:id="rId4" imgW="5009524" imgH="2895238" progId="">
                  <p:embed/>
                </p:oleObj>
              </mc:Choice>
              <mc:Fallback>
                <p:oleObj name="Photo Editor Photo" r:id="rId4" imgW="5009524" imgH="289523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966913"/>
                        <a:ext cx="6223000" cy="359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631950" y="2000250"/>
          <a:ext cx="6208713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Photo Editor Photo" r:id="rId4" imgW="5009524" imgH="2857899" progId="">
                  <p:embed/>
                </p:oleObj>
              </mc:Choice>
              <mc:Fallback>
                <p:oleObj name="Photo Editor Photo" r:id="rId4" imgW="5009524" imgH="285789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000250"/>
                        <a:ext cx="6208713" cy="354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616075" y="1976438"/>
          <a:ext cx="620871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Photo Editor Photo" r:id="rId4" imgW="5009524" imgH="2905531" progId="">
                  <p:embed/>
                </p:oleObj>
              </mc:Choice>
              <mc:Fallback>
                <p:oleObj name="Photo Editor Photo" r:id="rId4" imgW="5009524" imgH="290553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976438"/>
                        <a:ext cx="6208713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38350"/>
            <a:ext cx="8458200" cy="12430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Merge sort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641475" y="1995488"/>
          <a:ext cx="6186488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Photo Editor Photo" r:id="rId4" imgW="5020376" imgH="2895238" progId="">
                  <p:embed/>
                </p:oleObj>
              </mc:Choice>
              <mc:Fallback>
                <p:oleObj name="Photo Editor Photo" r:id="rId4" imgW="5020376" imgH="289523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995488"/>
                        <a:ext cx="6186488" cy="356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620838" y="1992313"/>
          <a:ext cx="6154737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Photo Editor Photo" r:id="rId4" imgW="5001323" imgH="2905531" progId="">
                  <p:embed/>
                </p:oleObj>
              </mc:Choice>
              <mc:Fallback>
                <p:oleObj name="Photo Editor Photo" r:id="rId4" imgW="5001323" imgH="290553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992313"/>
                        <a:ext cx="6154737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7772400" cy="1143000"/>
          </a:xfrm>
        </p:spPr>
        <p:txBody>
          <a:bodyPr/>
          <a:lstStyle/>
          <a:p>
            <a:pPr eaLnBrk="1" hangingPunct="1"/>
            <a:r>
              <a:rPr lang="en-CA" dirty="0" smtClean="0">
                <a:solidFill>
                  <a:schemeClr val="accent2"/>
                </a:solidFill>
              </a:rPr>
              <a:t>Merge Sort Algorithm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7100"/>
            <a:ext cx="8953500" cy="5473700"/>
          </a:xfrm>
          <a:noFill/>
        </p:spPr>
        <p:txBody>
          <a:bodyPr/>
          <a:lstStyle/>
          <a:p>
            <a:pPr eaLnBrk="1" hangingPunct="1">
              <a:buNone/>
            </a:pPr>
            <a:r>
              <a:rPr lang="en-US" sz="2800" b="1" dirty="0" smtClean="0"/>
              <a:t>          void</a:t>
            </a:r>
            <a:r>
              <a:rPr lang="en-US" sz="2800" dirty="0" smtClean="0"/>
              <a:t> merge sort(</a:t>
            </a:r>
            <a:r>
              <a:rPr lang="en-US" sz="2800" dirty="0" err="1" smtClean="0"/>
              <a:t>int</a:t>
            </a:r>
            <a:r>
              <a:rPr lang="en-US" sz="2800" dirty="0" smtClean="0"/>
              <a:t> a[],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lo,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hi)</a:t>
            </a:r>
          </a:p>
          <a:p>
            <a:pPr eaLnBrk="1" hangingPunct="1">
              <a:buNone/>
            </a:pPr>
            <a:r>
              <a:rPr lang="en-US" sz="2800" dirty="0" smtClean="0"/>
              <a:t>     { </a:t>
            </a:r>
            <a:r>
              <a:rPr lang="en-US" sz="2800" b="1" dirty="0" smtClean="0"/>
              <a:t>   if</a:t>
            </a:r>
            <a:r>
              <a:rPr lang="en-US" sz="2800" dirty="0" smtClean="0"/>
              <a:t> (lo&lt;hi) </a:t>
            </a:r>
          </a:p>
          <a:p>
            <a:pPr eaLnBrk="1" hangingPunct="1">
              <a:buNone/>
            </a:pPr>
            <a:r>
              <a:rPr lang="en-US" sz="2800" dirty="0" smtClean="0"/>
              <a:t>            {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m=(</a:t>
            </a:r>
            <a:r>
              <a:rPr lang="en-US" sz="2800" dirty="0" err="1" smtClean="0"/>
              <a:t>lo+hi</a:t>
            </a:r>
            <a:r>
              <a:rPr lang="en-US" sz="2800" dirty="0" smtClean="0"/>
              <a:t>)/2;</a:t>
            </a:r>
          </a:p>
          <a:p>
            <a:pPr eaLnBrk="1" hangingPunct="1">
              <a:buNone/>
            </a:pPr>
            <a:r>
              <a:rPr lang="en-US" sz="2800" dirty="0" smtClean="0"/>
              <a:t>             merge sort(a[],lo, m);</a:t>
            </a:r>
          </a:p>
          <a:p>
            <a:pPr eaLnBrk="1" hangingPunct="1">
              <a:buNone/>
            </a:pPr>
            <a:r>
              <a:rPr lang="en-US" sz="2800" dirty="0" smtClean="0"/>
              <a:t>             merge sort(a[],m+1, hi); </a:t>
            </a:r>
          </a:p>
          <a:p>
            <a:pPr eaLnBrk="1" hangingPunct="1">
              <a:buNone/>
            </a:pPr>
            <a:r>
              <a:rPr lang="en-US" sz="2800" dirty="0" smtClean="0"/>
              <a:t>             merge(a[], lo, m, hi); </a:t>
            </a:r>
          </a:p>
          <a:p>
            <a:pPr eaLnBrk="1" hangingPunct="1">
              <a:buNone/>
            </a:pPr>
            <a:r>
              <a:rPr lang="en-US" sz="2800" dirty="0" smtClean="0"/>
              <a:t>              } </a:t>
            </a:r>
          </a:p>
          <a:p>
            <a:pPr eaLnBrk="1" hangingPunct="1">
              <a:buNone/>
            </a:pPr>
            <a:r>
              <a:rPr lang="en-US" sz="2800" dirty="0" smtClean="0"/>
              <a:t>   }</a:t>
            </a:r>
          </a:p>
          <a:p>
            <a:pPr eaLnBrk="1" hangingPunct="1"/>
            <a:r>
              <a:rPr lang="en-US" sz="2800" dirty="0" smtClean="0"/>
              <a:t> Time complexity of merge sort is O(</a:t>
            </a:r>
            <a:r>
              <a:rPr lang="en-US" sz="2800" dirty="0" err="1" smtClean="0"/>
              <a:t>logn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smtClean="0"/>
              <a:t>Time complexity of merge is  O(n) 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 Quick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The Pseudo-Code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8F5-536D-4686-825D-1014A32DAB9D}" type="slidenum">
              <a:rPr lang="en-US"/>
              <a:pPr/>
              <a:t>33</a:t>
            </a:fld>
            <a:endParaRPr lang="en-US"/>
          </a:p>
        </p:txBody>
      </p:sp>
      <p:pic>
        <p:nvPicPr>
          <p:cNvPr id="18439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88" y="2428875"/>
            <a:ext cx="3370262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2792413"/>
            <a:ext cx="41275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341523"/>
            <a:ext cx="7772400" cy="1035585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 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008B-DE34-41A8-B446-4DEEE312481B}" type="slidenum">
              <a:rPr lang="en-US"/>
              <a:pPr/>
              <a:t>34</a:t>
            </a:fld>
            <a:endParaRPr lang="en-US"/>
          </a:p>
        </p:txBody>
      </p:sp>
      <p:pic>
        <p:nvPicPr>
          <p:cNvPr id="19462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863" y="1766888"/>
            <a:ext cx="234632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6930" r="-16930"/>
          <a:stretch>
            <a:fillRect/>
          </a:stretch>
        </p:blipFill>
        <p:spPr>
          <a:xfrm>
            <a:off x="3405188" y="1444625"/>
            <a:ext cx="5227637" cy="2876550"/>
          </a:xfrm>
        </p:spPr>
      </p:pic>
      <p:pic>
        <p:nvPicPr>
          <p:cNvPr id="19464" name="Picture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6163" y="4984750"/>
            <a:ext cx="51006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en-IN" dirty="0" smtClean="0"/>
              <a:t>Analysis of Quick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pPr algn="just"/>
            <a:r>
              <a:rPr lang="en-IN" sz="2800" dirty="0"/>
              <a:t>The running time of quicksort depends on whether the partitioning is balanced </a:t>
            </a:r>
            <a:r>
              <a:rPr lang="en-IN" sz="2800" dirty="0" smtClean="0"/>
              <a:t>or unbalanced</a:t>
            </a:r>
            <a:r>
              <a:rPr lang="en-IN" sz="2800" dirty="0"/>
              <a:t>, and this in turn depends on which elements are used for partitioning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If the partitioning is balanced, the algorithm runs asymptotically as fast as </a:t>
            </a:r>
            <a:r>
              <a:rPr lang="en-IN" sz="2800" dirty="0" err="1" smtClean="0"/>
              <a:t>mergesort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the partitioning is unbalanced, however, it can run asymptotically as </a:t>
            </a:r>
            <a:r>
              <a:rPr lang="en-IN" sz="2800" dirty="0" smtClean="0"/>
              <a:t>slowly as </a:t>
            </a:r>
            <a:r>
              <a:rPr lang="en-IN" sz="2800" dirty="0"/>
              <a:t>insertion sort.</a:t>
            </a:r>
          </a:p>
        </p:txBody>
      </p:sp>
    </p:spTree>
    <p:extLst>
      <p:ext uri="{BB962C8B-B14F-4D97-AF65-F5344CB8AC3E}">
        <p14:creationId xmlns:p14="http://schemas.microsoft.com/office/powerpoint/2010/main" val="37395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/>
          <a:lstStyle/>
          <a:p>
            <a:pPr eaLnBrk="1" hangingPunct="1"/>
            <a:r>
              <a:rPr lang="en-US" dirty="0" smtClean="0"/>
              <a:t>Worst case partitioning</a:t>
            </a:r>
          </a:p>
        </p:txBody>
      </p:sp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990600" y="1828800"/>
            <a:ext cx="7315200" cy="304800"/>
            <a:chOff x="624" y="1296"/>
            <a:chExt cx="4608" cy="192"/>
          </a:xfrm>
        </p:grpSpPr>
        <p:sp>
          <p:nvSpPr>
            <p:cNvPr id="15515" name="Rectangle 6"/>
            <p:cNvSpPr>
              <a:spLocks noChangeArrowheads="1"/>
            </p:cNvSpPr>
            <p:nvPr/>
          </p:nvSpPr>
          <p:spPr bwMode="auto">
            <a:xfrm>
              <a:off x="62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6" name="Rectangle 7"/>
            <p:cNvSpPr>
              <a:spLocks noChangeArrowheads="1"/>
            </p:cNvSpPr>
            <p:nvPr/>
          </p:nvSpPr>
          <p:spPr bwMode="auto">
            <a:xfrm>
              <a:off x="81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7" name="Rectangle 8"/>
            <p:cNvSpPr>
              <a:spLocks noChangeArrowheads="1"/>
            </p:cNvSpPr>
            <p:nvPr/>
          </p:nvSpPr>
          <p:spPr bwMode="auto">
            <a:xfrm>
              <a:off x="100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8" name="Rectangle 9"/>
            <p:cNvSpPr>
              <a:spLocks noChangeArrowheads="1"/>
            </p:cNvSpPr>
            <p:nvPr/>
          </p:nvSpPr>
          <p:spPr bwMode="auto">
            <a:xfrm>
              <a:off x="120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9" name="Rectangle 10"/>
            <p:cNvSpPr>
              <a:spLocks noChangeArrowheads="1"/>
            </p:cNvSpPr>
            <p:nvPr/>
          </p:nvSpPr>
          <p:spPr bwMode="auto">
            <a:xfrm>
              <a:off x="139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0" name="Rectangle 11"/>
            <p:cNvSpPr>
              <a:spLocks noChangeArrowheads="1"/>
            </p:cNvSpPr>
            <p:nvPr/>
          </p:nvSpPr>
          <p:spPr bwMode="auto">
            <a:xfrm>
              <a:off x="158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1" name="Rectangle 12"/>
            <p:cNvSpPr>
              <a:spLocks noChangeArrowheads="1"/>
            </p:cNvSpPr>
            <p:nvPr/>
          </p:nvSpPr>
          <p:spPr bwMode="auto">
            <a:xfrm>
              <a:off x="177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2" name="Rectangle 13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" name="Rectangle 14"/>
            <p:cNvSpPr>
              <a:spLocks noChangeArrowheads="1"/>
            </p:cNvSpPr>
            <p:nvPr/>
          </p:nvSpPr>
          <p:spPr bwMode="auto">
            <a:xfrm>
              <a:off x="216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524" name="Rectangle 15"/>
            <p:cNvSpPr>
              <a:spLocks noChangeArrowheads="1"/>
            </p:cNvSpPr>
            <p:nvPr/>
          </p:nvSpPr>
          <p:spPr bwMode="auto">
            <a:xfrm>
              <a:off x="235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5" name="Rectangle 16"/>
            <p:cNvSpPr>
              <a:spLocks noChangeArrowheads="1"/>
            </p:cNvSpPr>
            <p:nvPr/>
          </p:nvSpPr>
          <p:spPr bwMode="auto">
            <a:xfrm>
              <a:off x="254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6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7" name="Rectangle 18"/>
            <p:cNvSpPr>
              <a:spLocks noChangeArrowheads="1"/>
            </p:cNvSpPr>
            <p:nvPr/>
          </p:nvSpPr>
          <p:spPr bwMode="auto">
            <a:xfrm>
              <a:off x="292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8" name="Rectangle 19"/>
            <p:cNvSpPr>
              <a:spLocks noChangeArrowheads="1"/>
            </p:cNvSpPr>
            <p:nvPr/>
          </p:nvSpPr>
          <p:spPr bwMode="auto">
            <a:xfrm>
              <a:off x="312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9" name="Rectangle 20"/>
            <p:cNvSpPr>
              <a:spLocks noChangeArrowheads="1"/>
            </p:cNvSpPr>
            <p:nvPr/>
          </p:nvSpPr>
          <p:spPr bwMode="auto">
            <a:xfrm>
              <a:off x="331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0" name="Rectangle 21"/>
            <p:cNvSpPr>
              <a:spLocks noChangeArrowheads="1"/>
            </p:cNvSpPr>
            <p:nvPr/>
          </p:nvSpPr>
          <p:spPr bwMode="auto">
            <a:xfrm>
              <a:off x="350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1" name="Rectangle 22"/>
            <p:cNvSpPr>
              <a:spLocks noChangeArrowheads="1"/>
            </p:cNvSpPr>
            <p:nvPr/>
          </p:nvSpPr>
          <p:spPr bwMode="auto">
            <a:xfrm>
              <a:off x="369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2" name="Rectangle 23"/>
            <p:cNvSpPr>
              <a:spLocks noChangeArrowheads="1"/>
            </p:cNvSpPr>
            <p:nvPr/>
          </p:nvSpPr>
          <p:spPr bwMode="auto">
            <a:xfrm>
              <a:off x="388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3" name="Rectangle 24"/>
            <p:cNvSpPr>
              <a:spLocks noChangeArrowheads="1"/>
            </p:cNvSpPr>
            <p:nvPr/>
          </p:nvSpPr>
          <p:spPr bwMode="auto">
            <a:xfrm>
              <a:off x="408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4" name="Rectangle 25"/>
            <p:cNvSpPr>
              <a:spLocks noChangeArrowheads="1"/>
            </p:cNvSpPr>
            <p:nvPr/>
          </p:nvSpPr>
          <p:spPr bwMode="auto">
            <a:xfrm>
              <a:off x="427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5" name="Rectangle 26"/>
            <p:cNvSpPr>
              <a:spLocks noChangeArrowheads="1"/>
            </p:cNvSpPr>
            <p:nvPr/>
          </p:nvSpPr>
          <p:spPr bwMode="auto">
            <a:xfrm>
              <a:off x="446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6" name="Rectangle 27"/>
            <p:cNvSpPr>
              <a:spLocks noChangeArrowheads="1"/>
            </p:cNvSpPr>
            <p:nvPr/>
          </p:nvSpPr>
          <p:spPr bwMode="auto">
            <a:xfrm>
              <a:off x="465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7" name="Rectangle 28"/>
            <p:cNvSpPr>
              <a:spLocks noChangeArrowheads="1"/>
            </p:cNvSpPr>
            <p:nvPr/>
          </p:nvSpPr>
          <p:spPr bwMode="auto">
            <a:xfrm>
              <a:off x="484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8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914400" y="2514600"/>
            <a:ext cx="7391400" cy="304800"/>
            <a:chOff x="576" y="1776"/>
            <a:chExt cx="4656" cy="192"/>
          </a:xfrm>
        </p:grpSpPr>
        <p:sp>
          <p:nvSpPr>
            <p:cNvPr id="15491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2" name="Rectangle 31"/>
            <p:cNvSpPr>
              <a:spLocks noChangeArrowheads="1"/>
            </p:cNvSpPr>
            <p:nvPr/>
          </p:nvSpPr>
          <p:spPr bwMode="auto">
            <a:xfrm>
              <a:off x="81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3" name="Rectangle 32"/>
            <p:cNvSpPr>
              <a:spLocks noChangeArrowheads="1"/>
            </p:cNvSpPr>
            <p:nvPr/>
          </p:nvSpPr>
          <p:spPr bwMode="auto">
            <a:xfrm>
              <a:off x="100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4" name="Rectangle 33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5" name="Rectangle 34"/>
            <p:cNvSpPr>
              <a:spLocks noChangeArrowheads="1"/>
            </p:cNvSpPr>
            <p:nvPr/>
          </p:nvSpPr>
          <p:spPr bwMode="auto">
            <a:xfrm>
              <a:off x="139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6" name="Rectangle 35"/>
            <p:cNvSpPr>
              <a:spLocks noChangeArrowheads="1"/>
            </p:cNvSpPr>
            <p:nvPr/>
          </p:nvSpPr>
          <p:spPr bwMode="auto">
            <a:xfrm>
              <a:off x="158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7" name="Rectangle 36"/>
            <p:cNvSpPr>
              <a:spLocks noChangeArrowheads="1"/>
            </p:cNvSpPr>
            <p:nvPr/>
          </p:nvSpPr>
          <p:spPr bwMode="auto">
            <a:xfrm>
              <a:off x="177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8" name="Rectangle 37"/>
            <p:cNvSpPr>
              <a:spLocks noChangeArrowheads="1"/>
            </p:cNvSpPr>
            <p:nvPr/>
          </p:nvSpPr>
          <p:spPr bwMode="auto">
            <a:xfrm>
              <a:off x="196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9" name="Rectangle 38"/>
            <p:cNvSpPr>
              <a:spLocks noChangeArrowheads="1"/>
            </p:cNvSpPr>
            <p:nvPr/>
          </p:nvSpPr>
          <p:spPr bwMode="auto">
            <a:xfrm>
              <a:off x="216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500" name="Rectangle 39"/>
            <p:cNvSpPr>
              <a:spLocks noChangeArrowheads="1"/>
            </p:cNvSpPr>
            <p:nvPr/>
          </p:nvSpPr>
          <p:spPr bwMode="auto">
            <a:xfrm>
              <a:off x="235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Rectangle 40"/>
            <p:cNvSpPr>
              <a:spLocks noChangeArrowheads="1"/>
            </p:cNvSpPr>
            <p:nvPr/>
          </p:nvSpPr>
          <p:spPr bwMode="auto">
            <a:xfrm>
              <a:off x="254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Rectangle 41"/>
            <p:cNvSpPr>
              <a:spLocks noChangeArrowheads="1"/>
            </p:cNvSpPr>
            <p:nvPr/>
          </p:nvSpPr>
          <p:spPr bwMode="auto">
            <a:xfrm>
              <a:off x="273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" name="Rectangle 42"/>
            <p:cNvSpPr>
              <a:spLocks noChangeArrowheads="1"/>
            </p:cNvSpPr>
            <p:nvPr/>
          </p:nvSpPr>
          <p:spPr bwMode="auto">
            <a:xfrm>
              <a:off x="292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4" name="Rectangle 43"/>
            <p:cNvSpPr>
              <a:spLocks noChangeArrowheads="1"/>
            </p:cNvSpPr>
            <p:nvPr/>
          </p:nvSpPr>
          <p:spPr bwMode="auto">
            <a:xfrm>
              <a:off x="312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5" name="Rectangle 44"/>
            <p:cNvSpPr>
              <a:spLocks noChangeArrowheads="1"/>
            </p:cNvSpPr>
            <p:nvPr/>
          </p:nvSpPr>
          <p:spPr bwMode="auto">
            <a:xfrm>
              <a:off x="331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6" name="Rectangle 45"/>
            <p:cNvSpPr>
              <a:spLocks noChangeArrowheads="1"/>
            </p:cNvSpPr>
            <p:nvPr/>
          </p:nvSpPr>
          <p:spPr bwMode="auto">
            <a:xfrm>
              <a:off x="350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7" name="Rectangle 46"/>
            <p:cNvSpPr>
              <a:spLocks noChangeArrowheads="1"/>
            </p:cNvSpPr>
            <p:nvPr/>
          </p:nvSpPr>
          <p:spPr bwMode="auto">
            <a:xfrm>
              <a:off x="369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8" name="Rectangle 47"/>
            <p:cNvSpPr>
              <a:spLocks noChangeArrowheads="1"/>
            </p:cNvSpPr>
            <p:nvPr/>
          </p:nvSpPr>
          <p:spPr bwMode="auto">
            <a:xfrm>
              <a:off x="388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9" name="Rectangle 48"/>
            <p:cNvSpPr>
              <a:spLocks noChangeArrowheads="1"/>
            </p:cNvSpPr>
            <p:nvPr/>
          </p:nvSpPr>
          <p:spPr bwMode="auto">
            <a:xfrm>
              <a:off x="408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0" name="Rectangle 49"/>
            <p:cNvSpPr>
              <a:spLocks noChangeArrowheads="1"/>
            </p:cNvSpPr>
            <p:nvPr/>
          </p:nvSpPr>
          <p:spPr bwMode="auto">
            <a:xfrm>
              <a:off x="427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1" name="Rectangle 50"/>
            <p:cNvSpPr>
              <a:spLocks noChangeArrowheads="1"/>
            </p:cNvSpPr>
            <p:nvPr/>
          </p:nvSpPr>
          <p:spPr bwMode="auto">
            <a:xfrm>
              <a:off x="446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2" name="Rectangle 51"/>
            <p:cNvSpPr>
              <a:spLocks noChangeArrowheads="1"/>
            </p:cNvSpPr>
            <p:nvPr/>
          </p:nvSpPr>
          <p:spPr bwMode="auto">
            <a:xfrm>
              <a:off x="465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3" name="Rectangle 52"/>
            <p:cNvSpPr>
              <a:spLocks noChangeArrowheads="1"/>
            </p:cNvSpPr>
            <p:nvPr/>
          </p:nvSpPr>
          <p:spPr bwMode="auto">
            <a:xfrm>
              <a:off x="484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4" name="Rectangle 53"/>
            <p:cNvSpPr>
              <a:spLocks noChangeArrowheads="1"/>
            </p:cNvSpPr>
            <p:nvPr/>
          </p:nvSpPr>
          <p:spPr bwMode="auto">
            <a:xfrm>
              <a:off x="504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5"/>
          <p:cNvGrpSpPr>
            <a:grpSpLocks/>
          </p:cNvGrpSpPr>
          <p:nvPr/>
        </p:nvGrpSpPr>
        <p:grpSpPr bwMode="auto">
          <a:xfrm>
            <a:off x="838200" y="3200400"/>
            <a:ext cx="7467600" cy="304800"/>
            <a:chOff x="528" y="2256"/>
            <a:chExt cx="4704" cy="192"/>
          </a:xfrm>
        </p:grpSpPr>
        <p:sp>
          <p:nvSpPr>
            <p:cNvPr id="15467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Rectangle 55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Rectangle 56"/>
            <p:cNvSpPr>
              <a:spLocks noChangeArrowheads="1"/>
            </p:cNvSpPr>
            <p:nvPr/>
          </p:nvSpPr>
          <p:spPr bwMode="auto">
            <a:xfrm>
              <a:off x="100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Rectangle 57"/>
            <p:cNvSpPr>
              <a:spLocks noChangeArrowheads="1"/>
            </p:cNvSpPr>
            <p:nvPr/>
          </p:nvSpPr>
          <p:spPr bwMode="auto">
            <a:xfrm>
              <a:off x="120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Rectangle 58"/>
            <p:cNvSpPr>
              <a:spLocks noChangeArrowheads="1"/>
            </p:cNvSpPr>
            <p:nvPr/>
          </p:nvSpPr>
          <p:spPr bwMode="auto">
            <a:xfrm>
              <a:off x="139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Rectangle 59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Rectangle 60"/>
            <p:cNvSpPr>
              <a:spLocks noChangeArrowheads="1"/>
            </p:cNvSpPr>
            <p:nvPr/>
          </p:nvSpPr>
          <p:spPr bwMode="auto">
            <a:xfrm>
              <a:off x="177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Rectangle 61"/>
            <p:cNvSpPr>
              <a:spLocks noChangeArrowheads="1"/>
            </p:cNvSpPr>
            <p:nvPr/>
          </p:nvSpPr>
          <p:spPr bwMode="auto">
            <a:xfrm>
              <a:off x="196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Rectangle 62"/>
            <p:cNvSpPr>
              <a:spLocks noChangeArrowheads="1"/>
            </p:cNvSpPr>
            <p:nvPr/>
          </p:nvSpPr>
          <p:spPr bwMode="auto">
            <a:xfrm>
              <a:off x="216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476" name="Rectangle 63"/>
            <p:cNvSpPr>
              <a:spLocks noChangeArrowheads="1"/>
            </p:cNvSpPr>
            <p:nvPr/>
          </p:nvSpPr>
          <p:spPr bwMode="auto">
            <a:xfrm>
              <a:off x="235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Rectangle 64"/>
            <p:cNvSpPr>
              <a:spLocks noChangeArrowheads="1"/>
            </p:cNvSpPr>
            <p:nvPr/>
          </p:nvSpPr>
          <p:spPr bwMode="auto">
            <a:xfrm>
              <a:off x="254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Rectangle 65"/>
            <p:cNvSpPr>
              <a:spLocks noChangeArrowheads="1"/>
            </p:cNvSpPr>
            <p:nvPr/>
          </p:nvSpPr>
          <p:spPr bwMode="auto">
            <a:xfrm>
              <a:off x="273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Rectangle 66"/>
            <p:cNvSpPr>
              <a:spLocks noChangeArrowheads="1"/>
            </p:cNvSpPr>
            <p:nvPr/>
          </p:nvSpPr>
          <p:spPr bwMode="auto">
            <a:xfrm>
              <a:off x="292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Rectangle 67"/>
            <p:cNvSpPr>
              <a:spLocks noChangeArrowheads="1"/>
            </p:cNvSpPr>
            <p:nvPr/>
          </p:nvSpPr>
          <p:spPr bwMode="auto">
            <a:xfrm>
              <a:off x="312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Rectangle 68"/>
            <p:cNvSpPr>
              <a:spLocks noChangeArrowheads="1"/>
            </p:cNvSpPr>
            <p:nvPr/>
          </p:nvSpPr>
          <p:spPr bwMode="auto">
            <a:xfrm>
              <a:off x="331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Rectangle 69"/>
            <p:cNvSpPr>
              <a:spLocks noChangeArrowheads="1"/>
            </p:cNvSpPr>
            <p:nvPr/>
          </p:nvSpPr>
          <p:spPr bwMode="auto">
            <a:xfrm>
              <a:off x="350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Rectangle 70"/>
            <p:cNvSpPr>
              <a:spLocks noChangeArrowheads="1"/>
            </p:cNvSpPr>
            <p:nvPr/>
          </p:nvSpPr>
          <p:spPr bwMode="auto">
            <a:xfrm>
              <a:off x="369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4" name="Rectangle 71"/>
            <p:cNvSpPr>
              <a:spLocks noChangeArrowheads="1"/>
            </p:cNvSpPr>
            <p:nvPr/>
          </p:nvSpPr>
          <p:spPr bwMode="auto">
            <a:xfrm>
              <a:off x="388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5" name="Rectangle 72"/>
            <p:cNvSpPr>
              <a:spLocks noChangeArrowheads="1"/>
            </p:cNvSpPr>
            <p:nvPr/>
          </p:nvSpPr>
          <p:spPr bwMode="auto">
            <a:xfrm>
              <a:off x="408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Rectangle 73"/>
            <p:cNvSpPr>
              <a:spLocks noChangeArrowheads="1"/>
            </p:cNvSpPr>
            <p:nvPr/>
          </p:nvSpPr>
          <p:spPr bwMode="auto">
            <a:xfrm>
              <a:off x="427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7" name="Rectangle 74"/>
            <p:cNvSpPr>
              <a:spLocks noChangeArrowheads="1"/>
            </p:cNvSpPr>
            <p:nvPr/>
          </p:nvSpPr>
          <p:spPr bwMode="auto">
            <a:xfrm>
              <a:off x="446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8" name="Rectangle 75"/>
            <p:cNvSpPr>
              <a:spLocks noChangeArrowheads="1"/>
            </p:cNvSpPr>
            <p:nvPr/>
          </p:nvSpPr>
          <p:spPr bwMode="auto">
            <a:xfrm>
              <a:off x="465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9" name="Rectangle 76"/>
            <p:cNvSpPr>
              <a:spLocks noChangeArrowheads="1"/>
            </p:cNvSpPr>
            <p:nvPr/>
          </p:nvSpPr>
          <p:spPr bwMode="auto">
            <a:xfrm>
              <a:off x="484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0" name="Rectangle 77"/>
            <p:cNvSpPr>
              <a:spLocks noChangeArrowheads="1"/>
            </p:cNvSpPr>
            <p:nvPr/>
          </p:nvSpPr>
          <p:spPr bwMode="auto">
            <a:xfrm>
              <a:off x="504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6"/>
          <p:cNvGrpSpPr>
            <a:grpSpLocks/>
          </p:cNvGrpSpPr>
          <p:nvPr/>
        </p:nvGrpSpPr>
        <p:grpSpPr bwMode="auto">
          <a:xfrm>
            <a:off x="762000" y="3886200"/>
            <a:ext cx="7543800" cy="304800"/>
            <a:chOff x="480" y="2736"/>
            <a:chExt cx="4752" cy="192"/>
          </a:xfrm>
        </p:grpSpPr>
        <p:sp>
          <p:nvSpPr>
            <p:cNvPr id="15443" name="Rectangle 101"/>
            <p:cNvSpPr>
              <a:spLocks noChangeArrowheads="1"/>
            </p:cNvSpPr>
            <p:nvPr/>
          </p:nvSpPr>
          <p:spPr bwMode="auto">
            <a:xfrm>
              <a:off x="48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Rectangle 102"/>
            <p:cNvSpPr>
              <a:spLocks noChangeArrowheads="1"/>
            </p:cNvSpPr>
            <p:nvPr/>
          </p:nvSpPr>
          <p:spPr bwMode="auto">
            <a:xfrm>
              <a:off x="72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Rectangle 103"/>
            <p:cNvSpPr>
              <a:spLocks noChangeArrowheads="1"/>
            </p:cNvSpPr>
            <p:nvPr/>
          </p:nvSpPr>
          <p:spPr bwMode="auto">
            <a:xfrm>
              <a:off x="96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Rectangle 104"/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Rectangle 105"/>
            <p:cNvSpPr>
              <a:spLocks noChangeArrowheads="1"/>
            </p:cNvSpPr>
            <p:nvPr/>
          </p:nvSpPr>
          <p:spPr bwMode="auto">
            <a:xfrm>
              <a:off x="139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Rectangle 106"/>
            <p:cNvSpPr>
              <a:spLocks noChangeArrowheads="1"/>
            </p:cNvSpPr>
            <p:nvPr/>
          </p:nvSpPr>
          <p:spPr bwMode="auto">
            <a:xfrm>
              <a:off x="158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9" name="Rectangle 107"/>
            <p:cNvSpPr>
              <a:spLocks noChangeArrowheads="1"/>
            </p:cNvSpPr>
            <p:nvPr/>
          </p:nvSpPr>
          <p:spPr bwMode="auto">
            <a:xfrm>
              <a:off x="177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0" name="Rectangle 108"/>
            <p:cNvSpPr>
              <a:spLocks noChangeArrowheads="1"/>
            </p:cNvSpPr>
            <p:nvPr/>
          </p:nvSpPr>
          <p:spPr bwMode="auto">
            <a:xfrm>
              <a:off x="196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Rectangle 109"/>
            <p:cNvSpPr>
              <a:spLocks noChangeArrowheads="1"/>
            </p:cNvSpPr>
            <p:nvPr/>
          </p:nvSpPr>
          <p:spPr bwMode="auto">
            <a:xfrm>
              <a:off x="216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452" name="Rectangle 110"/>
            <p:cNvSpPr>
              <a:spLocks noChangeArrowheads="1"/>
            </p:cNvSpPr>
            <p:nvPr/>
          </p:nvSpPr>
          <p:spPr bwMode="auto">
            <a:xfrm>
              <a:off x="235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Rectangle 111"/>
            <p:cNvSpPr>
              <a:spLocks noChangeArrowheads="1"/>
            </p:cNvSpPr>
            <p:nvPr/>
          </p:nvSpPr>
          <p:spPr bwMode="auto">
            <a:xfrm>
              <a:off x="254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4" name="Rectangle 112"/>
            <p:cNvSpPr>
              <a:spLocks noChangeArrowheads="1"/>
            </p:cNvSpPr>
            <p:nvPr/>
          </p:nvSpPr>
          <p:spPr bwMode="auto">
            <a:xfrm>
              <a:off x="273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5" name="Rectangle 113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Rectangle 114"/>
            <p:cNvSpPr>
              <a:spLocks noChangeArrowheads="1"/>
            </p:cNvSpPr>
            <p:nvPr/>
          </p:nvSpPr>
          <p:spPr bwMode="auto">
            <a:xfrm>
              <a:off x="312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Rectangle 115"/>
            <p:cNvSpPr>
              <a:spLocks noChangeArrowheads="1"/>
            </p:cNvSpPr>
            <p:nvPr/>
          </p:nvSpPr>
          <p:spPr bwMode="auto">
            <a:xfrm>
              <a:off x="331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Rectangle 116"/>
            <p:cNvSpPr>
              <a:spLocks noChangeArrowheads="1"/>
            </p:cNvSpPr>
            <p:nvPr/>
          </p:nvSpPr>
          <p:spPr bwMode="auto">
            <a:xfrm>
              <a:off x="350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Rectangle 117"/>
            <p:cNvSpPr>
              <a:spLocks noChangeArrowheads="1"/>
            </p:cNvSpPr>
            <p:nvPr/>
          </p:nvSpPr>
          <p:spPr bwMode="auto">
            <a:xfrm>
              <a:off x="369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Rectangle 118"/>
            <p:cNvSpPr>
              <a:spLocks noChangeArrowheads="1"/>
            </p:cNvSpPr>
            <p:nvPr/>
          </p:nvSpPr>
          <p:spPr bwMode="auto">
            <a:xfrm>
              <a:off x="388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Rectangle 119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Rectangle 120"/>
            <p:cNvSpPr>
              <a:spLocks noChangeArrowheads="1"/>
            </p:cNvSpPr>
            <p:nvPr/>
          </p:nvSpPr>
          <p:spPr bwMode="auto">
            <a:xfrm>
              <a:off x="427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Rectangle 121"/>
            <p:cNvSpPr>
              <a:spLocks noChangeArrowheads="1"/>
            </p:cNvSpPr>
            <p:nvPr/>
          </p:nvSpPr>
          <p:spPr bwMode="auto">
            <a:xfrm>
              <a:off x="446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Rectangle 122"/>
            <p:cNvSpPr>
              <a:spLocks noChangeArrowheads="1"/>
            </p:cNvSpPr>
            <p:nvPr/>
          </p:nvSpPr>
          <p:spPr bwMode="auto">
            <a:xfrm>
              <a:off x="465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" name="Rectangle 123"/>
            <p:cNvSpPr>
              <a:spLocks noChangeArrowheads="1"/>
            </p:cNvSpPr>
            <p:nvPr/>
          </p:nvSpPr>
          <p:spPr bwMode="auto">
            <a:xfrm>
              <a:off x="484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" name="Rectangle 124"/>
            <p:cNvSpPr>
              <a:spLocks noChangeArrowheads="1"/>
            </p:cNvSpPr>
            <p:nvPr/>
          </p:nvSpPr>
          <p:spPr bwMode="auto">
            <a:xfrm>
              <a:off x="504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52"/>
          <p:cNvGrpSpPr>
            <a:grpSpLocks/>
          </p:cNvGrpSpPr>
          <p:nvPr/>
        </p:nvGrpSpPr>
        <p:grpSpPr bwMode="auto">
          <a:xfrm>
            <a:off x="762000" y="4572000"/>
            <a:ext cx="7620000" cy="304800"/>
            <a:chOff x="480" y="3216"/>
            <a:chExt cx="4800" cy="192"/>
          </a:xfrm>
        </p:grpSpPr>
        <p:sp>
          <p:nvSpPr>
            <p:cNvPr id="15419" name="Rectangle 180"/>
            <p:cNvSpPr>
              <a:spLocks noChangeArrowheads="1"/>
            </p:cNvSpPr>
            <p:nvPr/>
          </p:nvSpPr>
          <p:spPr bwMode="auto">
            <a:xfrm>
              <a:off x="48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Rectangle 181"/>
            <p:cNvSpPr>
              <a:spLocks noChangeArrowheads="1"/>
            </p:cNvSpPr>
            <p:nvPr/>
          </p:nvSpPr>
          <p:spPr bwMode="auto">
            <a:xfrm>
              <a:off x="72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Rectangle 182"/>
            <p:cNvSpPr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Rectangle 183"/>
            <p:cNvSpPr>
              <a:spLocks noChangeArrowheads="1"/>
            </p:cNvSpPr>
            <p:nvPr/>
          </p:nvSpPr>
          <p:spPr bwMode="auto">
            <a:xfrm>
              <a:off x="120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Rectangle 184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Rectangle 185"/>
            <p:cNvSpPr>
              <a:spLocks noChangeArrowheads="1"/>
            </p:cNvSpPr>
            <p:nvPr/>
          </p:nvSpPr>
          <p:spPr bwMode="auto">
            <a:xfrm>
              <a:off x="158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Rectangle 186"/>
            <p:cNvSpPr>
              <a:spLocks noChangeArrowheads="1"/>
            </p:cNvSpPr>
            <p:nvPr/>
          </p:nvSpPr>
          <p:spPr bwMode="auto">
            <a:xfrm>
              <a:off x="177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Rectangle 187"/>
            <p:cNvSpPr>
              <a:spLocks noChangeArrowheads="1"/>
            </p:cNvSpPr>
            <p:nvPr/>
          </p:nvSpPr>
          <p:spPr bwMode="auto">
            <a:xfrm>
              <a:off x="196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Rectangle 188"/>
            <p:cNvSpPr>
              <a:spLocks noChangeArrowheads="1"/>
            </p:cNvSpPr>
            <p:nvPr/>
          </p:nvSpPr>
          <p:spPr bwMode="auto">
            <a:xfrm>
              <a:off x="216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428" name="Rectangle 189"/>
            <p:cNvSpPr>
              <a:spLocks noChangeArrowheads="1"/>
            </p:cNvSpPr>
            <p:nvPr/>
          </p:nvSpPr>
          <p:spPr bwMode="auto">
            <a:xfrm>
              <a:off x="235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Rectangle 190"/>
            <p:cNvSpPr>
              <a:spLocks noChangeArrowheads="1"/>
            </p:cNvSpPr>
            <p:nvPr/>
          </p:nvSpPr>
          <p:spPr bwMode="auto">
            <a:xfrm>
              <a:off x="254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Rectangle 191"/>
            <p:cNvSpPr>
              <a:spLocks noChangeArrowheads="1"/>
            </p:cNvSpPr>
            <p:nvPr/>
          </p:nvSpPr>
          <p:spPr bwMode="auto">
            <a:xfrm>
              <a:off x="273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1" name="Rectangle 192"/>
            <p:cNvSpPr>
              <a:spLocks noChangeArrowheads="1"/>
            </p:cNvSpPr>
            <p:nvPr/>
          </p:nvSpPr>
          <p:spPr bwMode="auto">
            <a:xfrm>
              <a:off x="292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" name="Rectangle 193"/>
            <p:cNvSpPr>
              <a:spLocks noChangeArrowheads="1"/>
            </p:cNvSpPr>
            <p:nvPr/>
          </p:nvSpPr>
          <p:spPr bwMode="auto">
            <a:xfrm>
              <a:off x="312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3" name="Rectangle 194"/>
            <p:cNvSpPr>
              <a:spLocks noChangeArrowheads="1"/>
            </p:cNvSpPr>
            <p:nvPr/>
          </p:nvSpPr>
          <p:spPr bwMode="auto">
            <a:xfrm>
              <a:off x="331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Rectangle 195"/>
            <p:cNvSpPr>
              <a:spLocks noChangeArrowheads="1"/>
            </p:cNvSpPr>
            <p:nvPr/>
          </p:nvSpPr>
          <p:spPr bwMode="auto">
            <a:xfrm>
              <a:off x="350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Rectangle 196"/>
            <p:cNvSpPr>
              <a:spLocks noChangeArrowheads="1"/>
            </p:cNvSpPr>
            <p:nvPr/>
          </p:nvSpPr>
          <p:spPr bwMode="auto">
            <a:xfrm>
              <a:off x="369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Rectangle 197"/>
            <p:cNvSpPr>
              <a:spLocks noChangeArrowheads="1"/>
            </p:cNvSpPr>
            <p:nvPr/>
          </p:nvSpPr>
          <p:spPr bwMode="auto">
            <a:xfrm>
              <a:off x="388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Rectangle 198"/>
            <p:cNvSpPr>
              <a:spLocks noChangeArrowheads="1"/>
            </p:cNvSpPr>
            <p:nvPr/>
          </p:nvSpPr>
          <p:spPr bwMode="auto">
            <a:xfrm>
              <a:off x="408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Rectangle 199"/>
            <p:cNvSpPr>
              <a:spLocks noChangeArrowheads="1"/>
            </p:cNvSpPr>
            <p:nvPr/>
          </p:nvSpPr>
          <p:spPr bwMode="auto">
            <a:xfrm>
              <a:off x="427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Rectangle 200"/>
            <p:cNvSpPr>
              <a:spLocks noChangeArrowheads="1"/>
            </p:cNvSpPr>
            <p:nvPr/>
          </p:nvSpPr>
          <p:spPr bwMode="auto">
            <a:xfrm>
              <a:off x="446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Rectangle 201"/>
            <p:cNvSpPr>
              <a:spLocks noChangeArrowheads="1"/>
            </p:cNvSpPr>
            <p:nvPr/>
          </p:nvSpPr>
          <p:spPr bwMode="auto">
            <a:xfrm>
              <a:off x="465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Rectangle 202"/>
            <p:cNvSpPr>
              <a:spLocks noChangeArrowheads="1"/>
            </p:cNvSpPr>
            <p:nvPr/>
          </p:nvSpPr>
          <p:spPr bwMode="auto">
            <a:xfrm>
              <a:off x="484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Rectangle 203"/>
            <p:cNvSpPr>
              <a:spLocks noChangeArrowheads="1"/>
            </p:cNvSpPr>
            <p:nvPr/>
          </p:nvSpPr>
          <p:spPr bwMode="auto">
            <a:xfrm>
              <a:off x="508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3"/>
          <p:cNvGrpSpPr>
            <a:grpSpLocks/>
          </p:cNvGrpSpPr>
          <p:nvPr/>
        </p:nvGrpSpPr>
        <p:grpSpPr bwMode="auto">
          <a:xfrm>
            <a:off x="762000" y="5257800"/>
            <a:ext cx="7696200" cy="304800"/>
            <a:chOff x="480" y="3648"/>
            <a:chExt cx="4848" cy="192"/>
          </a:xfrm>
        </p:grpSpPr>
        <p:sp>
          <p:nvSpPr>
            <p:cNvPr id="15395" name="Rectangle 204"/>
            <p:cNvSpPr>
              <a:spLocks noChangeArrowheads="1"/>
            </p:cNvSpPr>
            <p:nvPr/>
          </p:nvSpPr>
          <p:spPr bwMode="auto">
            <a:xfrm>
              <a:off x="48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Rectangle 205"/>
            <p:cNvSpPr>
              <a:spLocks noChangeArrowheads="1"/>
            </p:cNvSpPr>
            <p:nvPr/>
          </p:nvSpPr>
          <p:spPr bwMode="auto">
            <a:xfrm>
              <a:off x="72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Rectangle 206"/>
            <p:cNvSpPr>
              <a:spLocks noChangeArrowheads="1"/>
            </p:cNvSpPr>
            <p:nvPr/>
          </p:nvSpPr>
          <p:spPr bwMode="auto">
            <a:xfrm>
              <a:off x="96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8" name="Rectangle 207"/>
            <p:cNvSpPr>
              <a:spLocks noChangeArrowheads="1"/>
            </p:cNvSpPr>
            <p:nvPr/>
          </p:nvSpPr>
          <p:spPr bwMode="auto">
            <a:xfrm>
              <a:off x="120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Rectangle 208"/>
            <p:cNvSpPr>
              <a:spLocks noChangeArrowheads="1"/>
            </p:cNvSpPr>
            <p:nvPr/>
          </p:nvSpPr>
          <p:spPr bwMode="auto">
            <a:xfrm>
              <a:off x="139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Rectangle 209"/>
            <p:cNvSpPr>
              <a:spLocks noChangeArrowheads="1"/>
            </p:cNvSpPr>
            <p:nvPr/>
          </p:nvSpPr>
          <p:spPr bwMode="auto">
            <a:xfrm>
              <a:off x="158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Rectangle 210"/>
            <p:cNvSpPr>
              <a:spLocks noChangeArrowheads="1"/>
            </p:cNvSpPr>
            <p:nvPr/>
          </p:nvSpPr>
          <p:spPr bwMode="auto">
            <a:xfrm>
              <a:off x="177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Rectangle 211"/>
            <p:cNvSpPr>
              <a:spLocks noChangeArrowheads="1"/>
            </p:cNvSpPr>
            <p:nvPr/>
          </p:nvSpPr>
          <p:spPr bwMode="auto">
            <a:xfrm>
              <a:off x="196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Rectangle 212"/>
            <p:cNvSpPr>
              <a:spLocks noChangeArrowheads="1"/>
            </p:cNvSpPr>
            <p:nvPr/>
          </p:nvSpPr>
          <p:spPr bwMode="auto">
            <a:xfrm>
              <a:off x="216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404" name="Rectangle 213"/>
            <p:cNvSpPr>
              <a:spLocks noChangeArrowheads="1"/>
            </p:cNvSpPr>
            <p:nvPr/>
          </p:nvSpPr>
          <p:spPr bwMode="auto">
            <a:xfrm>
              <a:off x="235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Rectangle 214"/>
            <p:cNvSpPr>
              <a:spLocks noChangeArrowheads="1"/>
            </p:cNvSpPr>
            <p:nvPr/>
          </p:nvSpPr>
          <p:spPr bwMode="auto">
            <a:xfrm>
              <a:off x="254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Rectangle 215"/>
            <p:cNvSpPr>
              <a:spLocks noChangeArrowheads="1"/>
            </p:cNvSpPr>
            <p:nvPr/>
          </p:nvSpPr>
          <p:spPr bwMode="auto">
            <a:xfrm>
              <a:off x="273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Rectangle 216"/>
            <p:cNvSpPr>
              <a:spLocks noChangeArrowheads="1"/>
            </p:cNvSpPr>
            <p:nvPr/>
          </p:nvSpPr>
          <p:spPr bwMode="auto">
            <a:xfrm>
              <a:off x="292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Rectangle 217"/>
            <p:cNvSpPr>
              <a:spLocks noChangeArrowheads="1"/>
            </p:cNvSpPr>
            <p:nvPr/>
          </p:nvSpPr>
          <p:spPr bwMode="auto">
            <a:xfrm>
              <a:off x="312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Rectangle 218"/>
            <p:cNvSpPr>
              <a:spLocks noChangeArrowheads="1"/>
            </p:cNvSpPr>
            <p:nvPr/>
          </p:nvSpPr>
          <p:spPr bwMode="auto">
            <a:xfrm>
              <a:off x="331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Rectangle 219"/>
            <p:cNvSpPr>
              <a:spLocks noChangeArrowheads="1"/>
            </p:cNvSpPr>
            <p:nvPr/>
          </p:nvSpPr>
          <p:spPr bwMode="auto">
            <a:xfrm>
              <a:off x="350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Rectangle 220"/>
            <p:cNvSpPr>
              <a:spLocks noChangeArrowheads="1"/>
            </p:cNvSpPr>
            <p:nvPr/>
          </p:nvSpPr>
          <p:spPr bwMode="auto">
            <a:xfrm>
              <a:off x="369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Rectangle 221"/>
            <p:cNvSpPr>
              <a:spLocks noChangeArrowheads="1"/>
            </p:cNvSpPr>
            <p:nvPr/>
          </p:nvSpPr>
          <p:spPr bwMode="auto">
            <a:xfrm>
              <a:off x="388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Rectangle 222"/>
            <p:cNvSpPr>
              <a:spLocks noChangeArrowheads="1"/>
            </p:cNvSpPr>
            <p:nvPr/>
          </p:nvSpPr>
          <p:spPr bwMode="auto">
            <a:xfrm>
              <a:off x="408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Rectangle 223"/>
            <p:cNvSpPr>
              <a:spLocks noChangeArrowheads="1"/>
            </p:cNvSpPr>
            <p:nvPr/>
          </p:nvSpPr>
          <p:spPr bwMode="auto">
            <a:xfrm>
              <a:off x="427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Rectangle 224"/>
            <p:cNvSpPr>
              <a:spLocks noChangeArrowheads="1"/>
            </p:cNvSpPr>
            <p:nvPr/>
          </p:nvSpPr>
          <p:spPr bwMode="auto">
            <a:xfrm>
              <a:off x="446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Rectangle 225"/>
            <p:cNvSpPr>
              <a:spLocks noChangeArrowheads="1"/>
            </p:cNvSpPr>
            <p:nvPr/>
          </p:nvSpPr>
          <p:spPr bwMode="auto">
            <a:xfrm>
              <a:off x="465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Rectangle 226"/>
            <p:cNvSpPr>
              <a:spLocks noChangeArrowheads="1"/>
            </p:cNvSpPr>
            <p:nvPr/>
          </p:nvSpPr>
          <p:spPr bwMode="auto">
            <a:xfrm>
              <a:off x="489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Rectangle 227"/>
            <p:cNvSpPr>
              <a:spLocks noChangeArrowheads="1"/>
            </p:cNvSpPr>
            <p:nvPr/>
          </p:nvSpPr>
          <p:spPr bwMode="auto">
            <a:xfrm>
              <a:off x="513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54"/>
          <p:cNvGrpSpPr>
            <a:grpSpLocks/>
          </p:cNvGrpSpPr>
          <p:nvPr/>
        </p:nvGrpSpPr>
        <p:grpSpPr bwMode="auto">
          <a:xfrm>
            <a:off x="609600" y="5943600"/>
            <a:ext cx="7772400" cy="304800"/>
            <a:chOff x="384" y="4032"/>
            <a:chExt cx="4896" cy="192"/>
          </a:xfrm>
        </p:grpSpPr>
        <p:sp>
          <p:nvSpPr>
            <p:cNvPr id="15371" name="Rectangle 228"/>
            <p:cNvSpPr>
              <a:spLocks noChangeArrowheads="1"/>
            </p:cNvSpPr>
            <p:nvPr/>
          </p:nvSpPr>
          <p:spPr bwMode="auto">
            <a:xfrm>
              <a:off x="38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Rectangle 229"/>
            <p:cNvSpPr>
              <a:spLocks noChangeArrowheads="1"/>
            </p:cNvSpPr>
            <p:nvPr/>
          </p:nvSpPr>
          <p:spPr bwMode="auto">
            <a:xfrm>
              <a:off x="62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Rectangle 230"/>
            <p:cNvSpPr>
              <a:spLocks noChangeArrowheads="1"/>
            </p:cNvSpPr>
            <p:nvPr/>
          </p:nvSpPr>
          <p:spPr bwMode="auto">
            <a:xfrm>
              <a:off x="86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Rectangle 231"/>
            <p:cNvSpPr>
              <a:spLocks noChangeArrowheads="1"/>
            </p:cNvSpPr>
            <p:nvPr/>
          </p:nvSpPr>
          <p:spPr bwMode="auto">
            <a:xfrm>
              <a:off x="110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Rectangle 232"/>
            <p:cNvSpPr>
              <a:spLocks noChangeArrowheads="1"/>
            </p:cNvSpPr>
            <p:nvPr/>
          </p:nvSpPr>
          <p:spPr bwMode="auto">
            <a:xfrm>
              <a:off x="134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Rectangle 233"/>
            <p:cNvSpPr>
              <a:spLocks noChangeArrowheads="1"/>
            </p:cNvSpPr>
            <p:nvPr/>
          </p:nvSpPr>
          <p:spPr bwMode="auto">
            <a:xfrm>
              <a:off x="153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Rectangle 234"/>
            <p:cNvSpPr>
              <a:spLocks noChangeArrowheads="1"/>
            </p:cNvSpPr>
            <p:nvPr/>
          </p:nvSpPr>
          <p:spPr bwMode="auto">
            <a:xfrm>
              <a:off x="172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Rectangle 235"/>
            <p:cNvSpPr>
              <a:spLocks noChangeArrowheads="1"/>
            </p:cNvSpPr>
            <p:nvPr/>
          </p:nvSpPr>
          <p:spPr bwMode="auto">
            <a:xfrm>
              <a:off x="192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236"/>
            <p:cNvSpPr>
              <a:spLocks noChangeArrowheads="1"/>
            </p:cNvSpPr>
            <p:nvPr/>
          </p:nvSpPr>
          <p:spPr bwMode="auto">
            <a:xfrm>
              <a:off x="211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380" name="Rectangle 237"/>
            <p:cNvSpPr>
              <a:spLocks noChangeArrowheads="1"/>
            </p:cNvSpPr>
            <p:nvPr/>
          </p:nvSpPr>
          <p:spPr bwMode="auto">
            <a:xfrm>
              <a:off x="230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238"/>
            <p:cNvSpPr>
              <a:spLocks noChangeArrowheads="1"/>
            </p:cNvSpPr>
            <p:nvPr/>
          </p:nvSpPr>
          <p:spPr bwMode="auto">
            <a:xfrm>
              <a:off x="249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Rectangle 239"/>
            <p:cNvSpPr>
              <a:spLocks noChangeArrowheads="1"/>
            </p:cNvSpPr>
            <p:nvPr/>
          </p:nvSpPr>
          <p:spPr bwMode="auto">
            <a:xfrm>
              <a:off x="268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Rectangle 240"/>
            <p:cNvSpPr>
              <a:spLocks noChangeArrowheads="1"/>
            </p:cNvSpPr>
            <p:nvPr/>
          </p:nvSpPr>
          <p:spPr bwMode="auto">
            <a:xfrm>
              <a:off x="288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Rectangle 241"/>
            <p:cNvSpPr>
              <a:spLocks noChangeArrowheads="1"/>
            </p:cNvSpPr>
            <p:nvPr/>
          </p:nvSpPr>
          <p:spPr bwMode="auto">
            <a:xfrm>
              <a:off x="307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Rectangle 242"/>
            <p:cNvSpPr>
              <a:spLocks noChangeArrowheads="1"/>
            </p:cNvSpPr>
            <p:nvPr/>
          </p:nvSpPr>
          <p:spPr bwMode="auto">
            <a:xfrm>
              <a:off x="326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Rectangle 243"/>
            <p:cNvSpPr>
              <a:spLocks noChangeArrowheads="1"/>
            </p:cNvSpPr>
            <p:nvPr/>
          </p:nvSpPr>
          <p:spPr bwMode="auto">
            <a:xfrm>
              <a:off x="345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Rectangle 244"/>
            <p:cNvSpPr>
              <a:spLocks noChangeArrowheads="1"/>
            </p:cNvSpPr>
            <p:nvPr/>
          </p:nvSpPr>
          <p:spPr bwMode="auto">
            <a:xfrm>
              <a:off x="364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Rectangle 245"/>
            <p:cNvSpPr>
              <a:spLocks noChangeArrowheads="1"/>
            </p:cNvSpPr>
            <p:nvPr/>
          </p:nvSpPr>
          <p:spPr bwMode="auto">
            <a:xfrm>
              <a:off x="384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Rectangle 246"/>
            <p:cNvSpPr>
              <a:spLocks noChangeArrowheads="1"/>
            </p:cNvSpPr>
            <p:nvPr/>
          </p:nvSpPr>
          <p:spPr bwMode="auto">
            <a:xfrm>
              <a:off x="403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Rectangle 247"/>
            <p:cNvSpPr>
              <a:spLocks noChangeArrowheads="1"/>
            </p:cNvSpPr>
            <p:nvPr/>
          </p:nvSpPr>
          <p:spPr bwMode="auto">
            <a:xfrm>
              <a:off x="422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Rectangle 248"/>
            <p:cNvSpPr>
              <a:spLocks noChangeArrowheads="1"/>
            </p:cNvSpPr>
            <p:nvPr/>
          </p:nvSpPr>
          <p:spPr bwMode="auto">
            <a:xfrm>
              <a:off x="441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Rectangle 249"/>
            <p:cNvSpPr>
              <a:spLocks noChangeArrowheads="1"/>
            </p:cNvSpPr>
            <p:nvPr/>
          </p:nvSpPr>
          <p:spPr bwMode="auto">
            <a:xfrm>
              <a:off x="460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Rectangle 250"/>
            <p:cNvSpPr>
              <a:spLocks noChangeArrowheads="1"/>
            </p:cNvSpPr>
            <p:nvPr/>
          </p:nvSpPr>
          <p:spPr bwMode="auto">
            <a:xfrm>
              <a:off x="484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Rectangle 251"/>
            <p:cNvSpPr>
              <a:spLocks noChangeArrowheads="1"/>
            </p:cNvSpPr>
            <p:nvPr/>
          </p:nvSpPr>
          <p:spPr bwMode="auto">
            <a:xfrm>
              <a:off x="508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40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Worst case partitioning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5089752"/>
              </a:xfrm>
            </p:spPr>
            <p:txBody>
              <a:bodyPr/>
              <a:lstStyle/>
              <a:p>
                <a:r>
                  <a:rPr lang="en-IN" dirty="0" smtClean="0"/>
                  <a:t>Occurs </a:t>
                </a:r>
                <a:r>
                  <a:rPr lang="en-IN" dirty="0"/>
                  <a:t>when the partitioning routine </a:t>
                </a:r>
                <a:r>
                  <a:rPr lang="en-IN" dirty="0" smtClean="0"/>
                  <a:t>produces one </a:t>
                </a:r>
                <a:r>
                  <a:rPr lang="en-IN" dirty="0" smtClean="0"/>
                  <a:t>sub-problem </a:t>
                </a:r>
                <a:r>
                  <a:rPr lang="en-IN" dirty="0"/>
                  <a:t>with </a:t>
                </a:r>
                <a:r>
                  <a:rPr lang="en-IN" i="1" dirty="0"/>
                  <a:t>n </a:t>
                </a:r>
                <a:r>
                  <a:rPr lang="en-IN" dirty="0"/>
                  <a:t>− 1 elements and </a:t>
                </a:r>
                <a:r>
                  <a:rPr lang="en-IN" dirty="0" smtClean="0"/>
                  <a:t>the other with 1 element.</a:t>
                </a:r>
              </a:p>
              <a:p>
                <a:pPr lvl="1"/>
                <a:r>
                  <a:rPr lang="en-IN" dirty="0" smtClean="0"/>
                  <a:t>Partitioning cost: </a:t>
                </a:r>
                <a:r>
                  <a:rPr lang="en-US" b="1" dirty="0">
                    <a:sym typeface="Symbol" pitchFamily="18" charset="2"/>
                  </a:rPr>
                  <a:t></a:t>
                </a:r>
                <a:r>
                  <a:rPr lang="en-IN" i="1" dirty="0"/>
                  <a:t>(n</a:t>
                </a:r>
                <a:r>
                  <a:rPr lang="en-IN" i="1" dirty="0" smtClean="0"/>
                  <a:t>)</a:t>
                </a:r>
              </a:p>
              <a:p>
                <a:pPr lvl="1"/>
                <a:r>
                  <a:rPr lang="en-IN" dirty="0"/>
                  <a:t>Recursive call </a:t>
                </a:r>
                <a:r>
                  <a:rPr lang="en-IN" dirty="0" smtClean="0"/>
                  <a:t>on array of size 1 :T(1)= </a:t>
                </a:r>
                <a:r>
                  <a:rPr lang="en-US" b="1" dirty="0">
                    <a:sym typeface="Symbol" pitchFamily="18" charset="2"/>
                  </a:rPr>
                  <a:t></a:t>
                </a:r>
                <a:r>
                  <a:rPr lang="en-IN" i="1" dirty="0" smtClean="0"/>
                  <a:t>(1)</a:t>
                </a:r>
              </a:p>
              <a:p>
                <a:r>
                  <a:rPr lang="en-IN" i="1" dirty="0" smtClean="0"/>
                  <a:t>The recurrence relation for running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ym typeface="Symbol" pitchFamily="18" charset="2"/>
                      </a:rPr>
                      <m:t></m:t>
                    </m:r>
                    <m:r>
                      <m:rPr>
                        <m:nor/>
                      </m:rPr>
                      <a:rPr lang="en-IN" i="1" dirty="0"/>
                      <m:t>(</m:t>
                    </m:r>
                    <m:r>
                      <m:rPr>
                        <m:nor/>
                      </m:rPr>
                      <a:rPr lang="en-IN" i="1" dirty="0"/>
                      <m:t>n</m:t>
                    </m:r>
                    <m:r>
                      <m:rPr>
                        <m:nor/>
                      </m:rPr>
                      <a:rPr lang="en-IN" i="1" dirty="0"/>
                      <m:t>)</m:t>
                    </m:r>
                  </m:oMath>
                </a14:m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          =</m:t>
                    </m:r>
                    <m:r>
                      <a:rPr lang="en-I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n</m:t>
                        </m:r>
                        <m:r>
                          <a:rPr lang="en-IN" b="0" i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IN" b="0" i="0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ym typeface="Symbol" pitchFamily="18" charset="2"/>
                      </a:rPr>
                      <m:t></m:t>
                    </m:r>
                    <m:r>
                      <m:rPr>
                        <m:nor/>
                      </m:rPr>
                      <a:rPr lang="en-IN" i="1" dirty="0"/>
                      <m:t>(</m:t>
                    </m:r>
                    <m:r>
                      <m:rPr>
                        <m:nor/>
                      </m:rPr>
                      <a:rPr lang="en-IN" i="1" dirty="0"/>
                      <m:t>n</m:t>
                    </m:r>
                    <m:r>
                      <m:rPr>
                        <m:nor/>
                      </m:rPr>
                      <a:rPr lang="en-IN" i="1" dirty="0"/>
                      <m:t>)</m:t>
                    </m:r>
                  </m:oMath>
                </a14:m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i="0" dirty="0" smtClean="0">
                        <a:sym typeface="Symbol" pitchFamily="18" charset="2"/>
                      </a:rPr>
                      <m:t>         </m:t>
                    </m:r>
                    <m:r>
                      <m:rPr>
                        <m:nor/>
                      </m:rPr>
                      <a:rPr lang="en-IN" i="0" dirty="0" smtClean="0">
                        <a:sym typeface="Symbol" pitchFamily="18" charset="2"/>
                      </a:rPr>
                      <m:t>=2+3+4+</m:t>
                    </m:r>
                    <m:r>
                      <a:rPr lang="en-IN" b="0" i="1" dirty="0" smtClean="0">
                        <a:latin typeface="Cambria Math"/>
                        <a:sym typeface="Symbol" pitchFamily="18" charset="2"/>
                      </a:rPr>
                      <m:t>…+</m:t>
                    </m:r>
                    <m:r>
                      <a:rPr lang="en-IN" b="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IN" b="0" i="1" dirty="0" smtClean="0">
                        <a:latin typeface="Cambria Math"/>
                        <a:sym typeface="Symbol" pitchFamily="18" charset="2"/>
                      </a:rPr>
                      <m:t>−1+</m:t>
                    </m:r>
                    <m:r>
                      <a:rPr lang="en-IN" b="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endParaRPr lang="en-IN" i="0" dirty="0" smtClean="0"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i="0" dirty="0" smtClean="0">
                        <a:sym typeface="Symbol" pitchFamily="18" charset="2"/>
                      </a:rPr>
                      <m:t>          </m:t>
                    </m:r>
                    <m:r>
                      <m:rPr>
                        <m:nor/>
                      </m:rPr>
                      <a:rPr lang="en-IN" i="0" dirty="0" smtClean="0">
                        <a:sym typeface="Symbol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ym typeface="Symbol" pitchFamily="18" charset="2"/>
                      </a:rPr>
                      <m:t></m:t>
                    </m:r>
                    <m:r>
                      <m:rPr>
                        <m:nor/>
                      </m:rPr>
                      <a:rPr lang="en-IN" i="1" dirty="0"/>
                      <m:t>(</m:t>
                    </m:r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IN" i="1" dirty="0"/>
                      <m:t>)</m:t>
                    </m:r>
                  </m:oMath>
                </a14:m>
                <a:endParaRPr lang="en-IN" dirty="0" smtClean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5089752"/>
              </a:xfrm>
              <a:blipFill rotWithShape="1">
                <a:blip r:embed="rId2"/>
                <a:stretch>
                  <a:fillRect l="-1630" t="-1677" r="-1259" b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6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0645B0F-4E63-4B92-B451-8714AC587694}" type="slidenum">
              <a:rPr lang="en-US" sz="1400">
                <a:latin typeface="Arial" charset="0"/>
              </a:rPr>
              <a:pPr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06984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Best case partitioning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838200" y="2057400"/>
            <a:ext cx="7315200" cy="304800"/>
            <a:chOff x="528" y="1296"/>
            <a:chExt cx="4608" cy="192"/>
          </a:xfrm>
        </p:grpSpPr>
        <p:sp>
          <p:nvSpPr>
            <p:cNvPr id="12368" name="Rectangle 5"/>
            <p:cNvSpPr>
              <a:spLocks noChangeArrowheads="1"/>
            </p:cNvSpPr>
            <p:nvPr/>
          </p:nvSpPr>
          <p:spPr bwMode="auto">
            <a:xfrm>
              <a:off x="52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9" name="Rectangle 6"/>
            <p:cNvSpPr>
              <a:spLocks noChangeArrowheads="1"/>
            </p:cNvSpPr>
            <p:nvPr/>
          </p:nvSpPr>
          <p:spPr bwMode="auto">
            <a:xfrm>
              <a:off x="72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0" name="Rectangle 7"/>
            <p:cNvSpPr>
              <a:spLocks noChangeArrowheads="1"/>
            </p:cNvSpPr>
            <p:nvPr/>
          </p:nvSpPr>
          <p:spPr bwMode="auto">
            <a:xfrm>
              <a:off x="91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1" name="Rectangle 8"/>
            <p:cNvSpPr>
              <a:spLocks noChangeArrowheads="1"/>
            </p:cNvSpPr>
            <p:nvPr/>
          </p:nvSpPr>
          <p:spPr bwMode="auto">
            <a:xfrm>
              <a:off x="110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9"/>
            <p:cNvSpPr>
              <a:spLocks noChangeArrowheads="1"/>
            </p:cNvSpPr>
            <p:nvPr/>
          </p:nvSpPr>
          <p:spPr bwMode="auto">
            <a:xfrm>
              <a:off x="129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10"/>
            <p:cNvSpPr>
              <a:spLocks noChangeArrowheads="1"/>
            </p:cNvSpPr>
            <p:nvPr/>
          </p:nvSpPr>
          <p:spPr bwMode="auto">
            <a:xfrm>
              <a:off x="148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11"/>
            <p:cNvSpPr>
              <a:spLocks noChangeArrowheads="1"/>
            </p:cNvSpPr>
            <p:nvPr/>
          </p:nvSpPr>
          <p:spPr bwMode="auto">
            <a:xfrm>
              <a:off x="168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12"/>
            <p:cNvSpPr>
              <a:spLocks noChangeArrowheads="1"/>
            </p:cNvSpPr>
            <p:nvPr/>
          </p:nvSpPr>
          <p:spPr bwMode="auto">
            <a:xfrm>
              <a:off x="187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13"/>
            <p:cNvSpPr>
              <a:spLocks noChangeArrowheads="1"/>
            </p:cNvSpPr>
            <p:nvPr/>
          </p:nvSpPr>
          <p:spPr bwMode="auto">
            <a:xfrm>
              <a:off x="206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377" name="Rectangle 14"/>
            <p:cNvSpPr>
              <a:spLocks noChangeArrowheads="1"/>
            </p:cNvSpPr>
            <p:nvPr/>
          </p:nvSpPr>
          <p:spPr bwMode="auto">
            <a:xfrm>
              <a:off x="225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15"/>
            <p:cNvSpPr>
              <a:spLocks noChangeArrowheads="1"/>
            </p:cNvSpPr>
            <p:nvPr/>
          </p:nvSpPr>
          <p:spPr bwMode="auto">
            <a:xfrm>
              <a:off x="244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16"/>
            <p:cNvSpPr>
              <a:spLocks noChangeArrowheads="1"/>
            </p:cNvSpPr>
            <p:nvPr/>
          </p:nvSpPr>
          <p:spPr bwMode="auto">
            <a:xfrm>
              <a:off x="264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17"/>
            <p:cNvSpPr>
              <a:spLocks noChangeArrowheads="1"/>
            </p:cNvSpPr>
            <p:nvPr/>
          </p:nvSpPr>
          <p:spPr bwMode="auto">
            <a:xfrm>
              <a:off x="283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Rectangle 18"/>
            <p:cNvSpPr>
              <a:spLocks noChangeArrowheads="1"/>
            </p:cNvSpPr>
            <p:nvPr/>
          </p:nvSpPr>
          <p:spPr bwMode="auto">
            <a:xfrm>
              <a:off x="302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Rectangle 19"/>
            <p:cNvSpPr>
              <a:spLocks noChangeArrowheads="1"/>
            </p:cNvSpPr>
            <p:nvPr/>
          </p:nvSpPr>
          <p:spPr bwMode="auto">
            <a:xfrm>
              <a:off x="321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Rectangle 20"/>
            <p:cNvSpPr>
              <a:spLocks noChangeArrowheads="1"/>
            </p:cNvSpPr>
            <p:nvPr/>
          </p:nvSpPr>
          <p:spPr bwMode="auto">
            <a:xfrm>
              <a:off x="340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21"/>
            <p:cNvSpPr>
              <a:spLocks noChangeArrowheads="1"/>
            </p:cNvSpPr>
            <p:nvPr/>
          </p:nvSpPr>
          <p:spPr bwMode="auto">
            <a:xfrm>
              <a:off x="360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5" name="Rectangle 22"/>
            <p:cNvSpPr>
              <a:spLocks noChangeArrowheads="1"/>
            </p:cNvSpPr>
            <p:nvPr/>
          </p:nvSpPr>
          <p:spPr bwMode="auto">
            <a:xfrm>
              <a:off x="379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6" name="Rectangle 23"/>
            <p:cNvSpPr>
              <a:spLocks noChangeArrowheads="1"/>
            </p:cNvSpPr>
            <p:nvPr/>
          </p:nvSpPr>
          <p:spPr bwMode="auto">
            <a:xfrm>
              <a:off x="398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7" name="Rectangle 24"/>
            <p:cNvSpPr>
              <a:spLocks noChangeArrowheads="1"/>
            </p:cNvSpPr>
            <p:nvPr/>
          </p:nvSpPr>
          <p:spPr bwMode="auto">
            <a:xfrm>
              <a:off x="417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8" name="Rectangle 25"/>
            <p:cNvSpPr>
              <a:spLocks noChangeArrowheads="1"/>
            </p:cNvSpPr>
            <p:nvPr/>
          </p:nvSpPr>
          <p:spPr bwMode="auto">
            <a:xfrm>
              <a:off x="436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9" name="Rectangle 26"/>
            <p:cNvSpPr>
              <a:spLocks noChangeArrowheads="1"/>
            </p:cNvSpPr>
            <p:nvPr/>
          </p:nvSpPr>
          <p:spPr bwMode="auto">
            <a:xfrm>
              <a:off x="456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0" name="Rectangle 27"/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Rectangle 28"/>
            <p:cNvSpPr>
              <a:spLocks noChangeArrowheads="1"/>
            </p:cNvSpPr>
            <p:nvPr/>
          </p:nvSpPr>
          <p:spPr bwMode="auto">
            <a:xfrm>
              <a:off x="494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762000" y="3276600"/>
            <a:ext cx="7391400" cy="304800"/>
            <a:chOff x="480" y="2064"/>
            <a:chExt cx="4656" cy="192"/>
          </a:xfrm>
        </p:grpSpPr>
        <p:sp>
          <p:nvSpPr>
            <p:cNvPr id="12344" name="Rectangle 29"/>
            <p:cNvSpPr>
              <a:spLocks noChangeArrowheads="1"/>
            </p:cNvSpPr>
            <p:nvPr/>
          </p:nvSpPr>
          <p:spPr bwMode="auto">
            <a:xfrm>
              <a:off x="283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30"/>
            <p:cNvSpPr>
              <a:spLocks noChangeArrowheads="1"/>
            </p:cNvSpPr>
            <p:nvPr/>
          </p:nvSpPr>
          <p:spPr bwMode="auto">
            <a:xfrm>
              <a:off x="302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Rectangle 31"/>
            <p:cNvSpPr>
              <a:spLocks noChangeArrowheads="1"/>
            </p:cNvSpPr>
            <p:nvPr/>
          </p:nvSpPr>
          <p:spPr bwMode="auto">
            <a:xfrm>
              <a:off x="321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Rectangle 32"/>
            <p:cNvSpPr>
              <a:spLocks noChangeArrowheads="1"/>
            </p:cNvSpPr>
            <p:nvPr/>
          </p:nvSpPr>
          <p:spPr bwMode="auto">
            <a:xfrm>
              <a:off x="340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33"/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34"/>
            <p:cNvSpPr>
              <a:spLocks noChangeArrowheads="1"/>
            </p:cNvSpPr>
            <p:nvPr/>
          </p:nvSpPr>
          <p:spPr bwMode="auto">
            <a:xfrm>
              <a:off x="379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35"/>
            <p:cNvSpPr>
              <a:spLocks noChangeArrowheads="1"/>
            </p:cNvSpPr>
            <p:nvPr/>
          </p:nvSpPr>
          <p:spPr bwMode="auto">
            <a:xfrm>
              <a:off x="398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1" name="Rectangle 36"/>
            <p:cNvSpPr>
              <a:spLocks noChangeArrowheads="1"/>
            </p:cNvSpPr>
            <p:nvPr/>
          </p:nvSpPr>
          <p:spPr bwMode="auto">
            <a:xfrm>
              <a:off x="417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2" name="Rectangle 37"/>
            <p:cNvSpPr>
              <a:spLocks noChangeArrowheads="1"/>
            </p:cNvSpPr>
            <p:nvPr/>
          </p:nvSpPr>
          <p:spPr bwMode="auto">
            <a:xfrm>
              <a:off x="436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Rectangle 38"/>
            <p:cNvSpPr>
              <a:spLocks noChangeArrowheads="1"/>
            </p:cNvSpPr>
            <p:nvPr/>
          </p:nvSpPr>
          <p:spPr bwMode="auto">
            <a:xfrm>
              <a:off x="456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Rectangle 39"/>
            <p:cNvSpPr>
              <a:spLocks noChangeArrowheads="1"/>
            </p:cNvSpPr>
            <p:nvPr/>
          </p:nvSpPr>
          <p:spPr bwMode="auto">
            <a:xfrm>
              <a:off x="475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Rectangle 40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6" name="Rectangle 41"/>
            <p:cNvSpPr>
              <a:spLocks noChangeArrowheads="1"/>
            </p:cNvSpPr>
            <p:nvPr/>
          </p:nvSpPr>
          <p:spPr bwMode="auto">
            <a:xfrm>
              <a:off x="48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Rectangle 42"/>
            <p:cNvSpPr>
              <a:spLocks noChangeArrowheads="1"/>
            </p:cNvSpPr>
            <p:nvPr/>
          </p:nvSpPr>
          <p:spPr bwMode="auto">
            <a:xfrm>
              <a:off x="67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8" name="Rectangle 43"/>
            <p:cNvSpPr>
              <a:spLocks noChangeArrowheads="1"/>
            </p:cNvSpPr>
            <p:nvPr/>
          </p:nvSpPr>
          <p:spPr bwMode="auto">
            <a:xfrm>
              <a:off x="86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9" name="Rectangle 44"/>
            <p:cNvSpPr>
              <a:spLocks noChangeArrowheads="1"/>
            </p:cNvSpPr>
            <p:nvPr/>
          </p:nvSpPr>
          <p:spPr bwMode="auto">
            <a:xfrm>
              <a:off x="105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0" name="Rectangle 45"/>
            <p:cNvSpPr>
              <a:spLocks noChangeArrowheads="1"/>
            </p:cNvSpPr>
            <p:nvPr/>
          </p:nvSpPr>
          <p:spPr bwMode="auto">
            <a:xfrm>
              <a:off x="124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1" name="Rectangle 46"/>
            <p:cNvSpPr>
              <a:spLocks noChangeArrowheads="1"/>
            </p:cNvSpPr>
            <p:nvPr/>
          </p:nvSpPr>
          <p:spPr bwMode="auto">
            <a:xfrm>
              <a:off x="144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47"/>
            <p:cNvSpPr>
              <a:spLocks noChangeArrowheads="1"/>
            </p:cNvSpPr>
            <p:nvPr/>
          </p:nvSpPr>
          <p:spPr bwMode="auto">
            <a:xfrm>
              <a:off x="163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48"/>
            <p:cNvSpPr>
              <a:spLocks noChangeArrowheads="1"/>
            </p:cNvSpPr>
            <p:nvPr/>
          </p:nvSpPr>
          <p:spPr bwMode="auto">
            <a:xfrm>
              <a:off x="182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49"/>
            <p:cNvSpPr>
              <a:spLocks noChangeArrowheads="1"/>
            </p:cNvSpPr>
            <p:nvPr/>
          </p:nvSpPr>
          <p:spPr bwMode="auto">
            <a:xfrm>
              <a:off x="201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5" name="Rectangle 50"/>
            <p:cNvSpPr>
              <a:spLocks noChangeArrowheads="1"/>
            </p:cNvSpPr>
            <p:nvPr/>
          </p:nvSpPr>
          <p:spPr bwMode="auto">
            <a:xfrm>
              <a:off x="220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6" name="Rectangle 51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7" name="Rectangle 52"/>
            <p:cNvSpPr>
              <a:spLocks noChangeArrowheads="1"/>
            </p:cNvSpPr>
            <p:nvPr/>
          </p:nvSpPr>
          <p:spPr bwMode="auto">
            <a:xfrm>
              <a:off x="259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85800" y="4419600"/>
            <a:ext cx="7543800" cy="304800"/>
            <a:chOff x="432" y="2784"/>
            <a:chExt cx="4752" cy="192"/>
          </a:xfrm>
        </p:grpSpPr>
        <p:sp>
          <p:nvSpPr>
            <p:cNvPr id="12320" name="Rectangle 53"/>
            <p:cNvSpPr>
              <a:spLocks noChangeArrowheads="1"/>
            </p:cNvSpPr>
            <p:nvPr/>
          </p:nvSpPr>
          <p:spPr bwMode="auto">
            <a:xfrm>
              <a:off x="4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54"/>
            <p:cNvSpPr>
              <a:spLocks noChangeArrowheads="1"/>
            </p:cNvSpPr>
            <p:nvPr/>
          </p:nvSpPr>
          <p:spPr bwMode="auto">
            <a:xfrm>
              <a:off x="6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Rectangle 55"/>
            <p:cNvSpPr>
              <a:spLocks noChangeArrowheads="1"/>
            </p:cNvSpPr>
            <p:nvPr/>
          </p:nvSpPr>
          <p:spPr bwMode="auto">
            <a:xfrm>
              <a:off x="8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56"/>
            <p:cNvSpPr>
              <a:spLocks noChangeArrowheads="1"/>
            </p:cNvSpPr>
            <p:nvPr/>
          </p:nvSpPr>
          <p:spPr bwMode="auto">
            <a:xfrm>
              <a:off x="10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57"/>
            <p:cNvSpPr>
              <a:spLocks noChangeArrowheads="1"/>
            </p:cNvSpPr>
            <p:nvPr/>
          </p:nvSpPr>
          <p:spPr bwMode="auto">
            <a:xfrm>
              <a:off x="12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58"/>
            <p:cNvSpPr>
              <a:spLocks noChangeArrowheads="1"/>
            </p:cNvSpPr>
            <p:nvPr/>
          </p:nvSpPr>
          <p:spPr bwMode="auto">
            <a:xfrm>
              <a:off x="13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59"/>
            <p:cNvSpPr>
              <a:spLocks noChangeArrowheads="1"/>
            </p:cNvSpPr>
            <p:nvPr/>
          </p:nvSpPr>
          <p:spPr bwMode="auto">
            <a:xfrm>
              <a:off x="16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60"/>
            <p:cNvSpPr>
              <a:spLocks noChangeArrowheads="1"/>
            </p:cNvSpPr>
            <p:nvPr/>
          </p:nvSpPr>
          <p:spPr bwMode="auto">
            <a:xfrm>
              <a:off x="18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61"/>
            <p:cNvSpPr>
              <a:spLocks noChangeArrowheads="1"/>
            </p:cNvSpPr>
            <p:nvPr/>
          </p:nvSpPr>
          <p:spPr bwMode="auto">
            <a:xfrm>
              <a:off x="20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62"/>
            <p:cNvSpPr>
              <a:spLocks noChangeArrowheads="1"/>
            </p:cNvSpPr>
            <p:nvPr/>
          </p:nvSpPr>
          <p:spPr bwMode="auto">
            <a:xfrm>
              <a:off x="22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63"/>
            <p:cNvSpPr>
              <a:spLocks noChangeArrowheads="1"/>
            </p:cNvSpPr>
            <p:nvPr/>
          </p:nvSpPr>
          <p:spPr bwMode="auto">
            <a:xfrm>
              <a:off x="24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64"/>
            <p:cNvSpPr>
              <a:spLocks noChangeArrowheads="1"/>
            </p:cNvSpPr>
            <p:nvPr/>
          </p:nvSpPr>
          <p:spPr bwMode="auto">
            <a:xfrm>
              <a:off x="25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65"/>
            <p:cNvSpPr>
              <a:spLocks noChangeArrowheads="1"/>
            </p:cNvSpPr>
            <p:nvPr/>
          </p:nvSpPr>
          <p:spPr bwMode="auto">
            <a:xfrm>
              <a:off x="28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66"/>
            <p:cNvSpPr>
              <a:spLocks noChangeArrowheads="1"/>
            </p:cNvSpPr>
            <p:nvPr/>
          </p:nvSpPr>
          <p:spPr bwMode="auto">
            <a:xfrm>
              <a:off x="30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67"/>
            <p:cNvSpPr>
              <a:spLocks noChangeArrowheads="1"/>
            </p:cNvSpPr>
            <p:nvPr/>
          </p:nvSpPr>
          <p:spPr bwMode="auto">
            <a:xfrm>
              <a:off x="32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68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69"/>
            <p:cNvSpPr>
              <a:spLocks noChangeArrowheads="1"/>
            </p:cNvSpPr>
            <p:nvPr/>
          </p:nvSpPr>
          <p:spPr bwMode="auto">
            <a:xfrm>
              <a:off x="36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70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71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72"/>
            <p:cNvSpPr>
              <a:spLocks noChangeArrowheads="1"/>
            </p:cNvSpPr>
            <p:nvPr/>
          </p:nvSpPr>
          <p:spPr bwMode="auto">
            <a:xfrm>
              <a:off x="42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73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74"/>
            <p:cNvSpPr>
              <a:spLocks noChangeArrowheads="1"/>
            </p:cNvSpPr>
            <p:nvPr/>
          </p:nvSpPr>
          <p:spPr bwMode="auto">
            <a:xfrm>
              <a:off x="46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75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76"/>
            <p:cNvSpPr>
              <a:spLocks noChangeArrowheads="1"/>
            </p:cNvSpPr>
            <p:nvPr/>
          </p:nvSpPr>
          <p:spPr bwMode="auto">
            <a:xfrm>
              <a:off x="49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33400" y="5486400"/>
            <a:ext cx="7848600" cy="304800"/>
            <a:chOff x="336" y="3456"/>
            <a:chExt cx="4944" cy="192"/>
          </a:xfrm>
        </p:grpSpPr>
        <p:sp>
          <p:nvSpPr>
            <p:cNvPr id="12296" name="Rectangle 7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Rectangle 78"/>
            <p:cNvSpPr>
              <a:spLocks noChangeArrowheads="1"/>
            </p:cNvSpPr>
            <p:nvPr/>
          </p:nvSpPr>
          <p:spPr bwMode="auto">
            <a:xfrm>
              <a:off x="52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79"/>
            <p:cNvSpPr>
              <a:spLocks noChangeArrowheads="1"/>
            </p:cNvSpPr>
            <p:nvPr/>
          </p:nvSpPr>
          <p:spPr bwMode="auto">
            <a:xfrm>
              <a:off x="72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80"/>
            <p:cNvSpPr>
              <a:spLocks noChangeArrowheads="1"/>
            </p:cNvSpPr>
            <p:nvPr/>
          </p:nvSpPr>
          <p:spPr bwMode="auto">
            <a:xfrm>
              <a:off x="96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81"/>
            <p:cNvSpPr>
              <a:spLocks noChangeArrowheads="1"/>
            </p:cNvSpPr>
            <p:nvPr/>
          </p:nvSpPr>
          <p:spPr bwMode="auto">
            <a:xfrm>
              <a:off x="115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82"/>
            <p:cNvSpPr>
              <a:spLocks noChangeArrowheads="1"/>
            </p:cNvSpPr>
            <p:nvPr/>
          </p:nvSpPr>
          <p:spPr bwMode="auto">
            <a:xfrm>
              <a:off x="134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83"/>
            <p:cNvSpPr>
              <a:spLocks noChangeArrowheads="1"/>
            </p:cNvSpPr>
            <p:nvPr/>
          </p:nvSpPr>
          <p:spPr bwMode="auto">
            <a:xfrm>
              <a:off x="158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84"/>
            <p:cNvSpPr>
              <a:spLocks noChangeArrowheads="1"/>
            </p:cNvSpPr>
            <p:nvPr/>
          </p:nvSpPr>
          <p:spPr bwMode="auto">
            <a:xfrm>
              <a:off x="177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85"/>
            <p:cNvSpPr>
              <a:spLocks noChangeArrowheads="1"/>
            </p:cNvSpPr>
            <p:nvPr/>
          </p:nvSpPr>
          <p:spPr bwMode="auto">
            <a:xfrm>
              <a:off x="196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86"/>
            <p:cNvSpPr>
              <a:spLocks noChangeArrowheads="1"/>
            </p:cNvSpPr>
            <p:nvPr/>
          </p:nvSpPr>
          <p:spPr bwMode="auto">
            <a:xfrm>
              <a:off x="220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87"/>
            <p:cNvSpPr>
              <a:spLocks noChangeArrowheads="1"/>
            </p:cNvSpPr>
            <p:nvPr/>
          </p:nvSpPr>
          <p:spPr bwMode="auto">
            <a:xfrm>
              <a:off x="240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88"/>
            <p:cNvSpPr>
              <a:spLocks noChangeArrowheads="1"/>
            </p:cNvSpPr>
            <p:nvPr/>
          </p:nvSpPr>
          <p:spPr bwMode="auto">
            <a:xfrm>
              <a:off x="259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89"/>
            <p:cNvSpPr>
              <a:spLocks noChangeArrowheads="1"/>
            </p:cNvSpPr>
            <p:nvPr/>
          </p:nvSpPr>
          <p:spPr bwMode="auto">
            <a:xfrm>
              <a:off x="283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90"/>
            <p:cNvSpPr>
              <a:spLocks noChangeArrowheads="1"/>
            </p:cNvSpPr>
            <p:nvPr/>
          </p:nvSpPr>
          <p:spPr bwMode="auto">
            <a:xfrm>
              <a:off x="302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91"/>
            <p:cNvSpPr>
              <a:spLocks noChangeArrowheads="1"/>
            </p:cNvSpPr>
            <p:nvPr/>
          </p:nvSpPr>
          <p:spPr bwMode="auto">
            <a:xfrm>
              <a:off x="321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92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93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94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95"/>
            <p:cNvSpPr>
              <a:spLocks noChangeArrowheads="1"/>
            </p:cNvSpPr>
            <p:nvPr/>
          </p:nvSpPr>
          <p:spPr bwMode="auto">
            <a:xfrm>
              <a:off x="408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96"/>
            <p:cNvSpPr>
              <a:spLocks noChangeArrowheads="1"/>
            </p:cNvSpPr>
            <p:nvPr/>
          </p:nvSpPr>
          <p:spPr bwMode="auto">
            <a:xfrm>
              <a:off x="427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97"/>
            <p:cNvSpPr>
              <a:spLocks noChangeArrowheads="1"/>
            </p:cNvSpPr>
            <p:nvPr/>
          </p:nvSpPr>
          <p:spPr bwMode="auto">
            <a:xfrm>
              <a:off x="446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98"/>
            <p:cNvSpPr>
              <a:spLocks noChangeArrowheads="1"/>
            </p:cNvSpPr>
            <p:nvPr/>
          </p:nvSpPr>
          <p:spPr bwMode="auto">
            <a:xfrm>
              <a:off x="470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99"/>
            <p:cNvSpPr>
              <a:spLocks noChangeArrowheads="1"/>
            </p:cNvSpPr>
            <p:nvPr/>
          </p:nvSpPr>
          <p:spPr bwMode="auto">
            <a:xfrm>
              <a:off x="489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00"/>
            <p:cNvSpPr>
              <a:spLocks noChangeArrowheads="1"/>
            </p:cNvSpPr>
            <p:nvPr/>
          </p:nvSpPr>
          <p:spPr bwMode="auto">
            <a:xfrm>
              <a:off x="508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46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Best case partitioning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5089752"/>
              </a:xfrm>
            </p:spPr>
            <p:txBody>
              <a:bodyPr/>
              <a:lstStyle/>
              <a:p>
                <a:r>
                  <a:rPr lang="en-IN" dirty="0" smtClean="0"/>
                  <a:t>PARTITION produces two </a:t>
                </a:r>
                <a:r>
                  <a:rPr lang="en-IN" dirty="0" err="1"/>
                  <a:t>subproblems</a:t>
                </a:r>
                <a:r>
                  <a:rPr lang="en-IN" dirty="0"/>
                  <a:t>, each </a:t>
                </a:r>
                <a:r>
                  <a:rPr lang="en-IN" dirty="0" smtClean="0"/>
                  <a:t>of size </a:t>
                </a:r>
                <a:r>
                  <a:rPr lang="en-IN" dirty="0"/>
                  <a:t>no more than </a:t>
                </a:r>
                <a:r>
                  <a:rPr lang="en-IN" i="1" dirty="0" smtClean="0"/>
                  <a:t>n/</a:t>
                </a:r>
                <a:r>
                  <a:rPr lang="en-IN" dirty="0" smtClean="0"/>
                  <a:t>2. </a:t>
                </a:r>
              </a:p>
              <a:p>
                <a:r>
                  <a:rPr lang="en-IN" dirty="0" smtClean="0"/>
                  <a:t>In this case</a:t>
                </a:r>
                <a:r>
                  <a:rPr lang="en-IN" dirty="0"/>
                  <a:t>, quicksort runs much faster. </a:t>
                </a:r>
                <a:endParaRPr lang="en-IN" dirty="0" smtClean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recurrence for the running time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b="1" dirty="0">
                        <a:sym typeface="Symbol" pitchFamily="18" charset="2"/>
                      </a:rPr>
                      <m:t></m:t>
                    </m:r>
                    <m:r>
                      <m:rPr>
                        <m:nor/>
                      </m:rPr>
                      <a:rPr lang="en-IN" i="1" dirty="0"/>
                      <m:t>(</m:t>
                    </m:r>
                    <m:r>
                      <m:rPr>
                        <m:nor/>
                      </m:rPr>
                      <a:rPr lang="en-IN" i="1" dirty="0"/>
                      <m:t>n</m:t>
                    </m:r>
                    <m:r>
                      <m:rPr>
                        <m:nor/>
                      </m:rPr>
                      <a:rPr lang="en-IN" i="1" dirty="0"/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By case 2 of the master theorem, the solution of the recurrence relation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sym typeface="Symbol" pitchFamily="18" charset="2"/>
                      </a:rPr>
                      <m:t></m:t>
                    </m:r>
                    <m:r>
                      <m:rPr>
                        <m:nor/>
                      </m:rPr>
                      <a:rPr lang="en-IN" i="1" dirty="0"/>
                      <m:t>(</m:t>
                    </m:r>
                    <m:r>
                      <m:rPr>
                        <m:nor/>
                      </m:rPr>
                      <a:rPr lang="en-IN" i="1" dirty="0"/>
                      <m:t>n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lg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n</m:t>
                    </m:r>
                    <m:r>
                      <m:rPr>
                        <m:nor/>
                      </m:rPr>
                      <a:rPr lang="en-IN" i="1" dirty="0"/>
                      <m:t>)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/>
                  <a:t>Average </a:t>
                </a:r>
                <a:r>
                  <a:rPr lang="en-IN" dirty="0" smtClean="0"/>
                  <a:t>case =</a:t>
                </a:r>
                <a:r>
                  <a:rPr lang="en-US" b="1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Symbol" pitchFamily="18" charset="2"/>
                      </a:rPr>
                      <m:t></m:t>
                    </m:r>
                    <m:r>
                      <m:rPr>
                        <m:nor/>
                      </m:rPr>
                      <a:rPr lang="en-IN" i="1" dirty="0"/>
                      <m:t>(</m:t>
                    </m:r>
                    <m:r>
                      <m:rPr>
                        <m:nor/>
                      </m:rPr>
                      <a:rPr lang="en-IN" i="1" dirty="0"/>
                      <m:t>n</m:t>
                    </m:r>
                    <m:r>
                      <m:rPr>
                        <m:nor/>
                      </m:rPr>
                      <a:rPr lang="en-IN" i="1" dirty="0"/>
                      <m:t> </m:t>
                    </m:r>
                    <m:r>
                      <m:rPr>
                        <m:nor/>
                      </m:rPr>
                      <a:rPr lang="en-IN" i="1" dirty="0"/>
                      <m:t>lg</m:t>
                    </m:r>
                    <m:r>
                      <m:rPr>
                        <m:nor/>
                      </m:rPr>
                      <a:rPr lang="en-IN" i="1" dirty="0"/>
                      <m:t> </m:t>
                    </m:r>
                    <m:r>
                      <m:rPr>
                        <m:nor/>
                      </m:rPr>
                      <a:rPr lang="en-IN" i="1" dirty="0"/>
                      <m:t>n</m:t>
                    </m:r>
                    <m:r>
                      <m:rPr>
                        <m:nor/>
                      </m:rPr>
                      <a:rPr lang="en-IN" i="1" dirty="0"/>
                      <m:t>)</m:t>
                    </m:r>
                  </m:oMath>
                </a14:m>
                <a:endParaRPr lang="en-IN" dirty="0" smtClean="0"/>
              </a:p>
              <a:p>
                <a:pPr lvl="1"/>
                <a:endParaRPr lang="en-IN" dirty="0"/>
              </a:p>
              <a:p>
                <a:pPr lvl="1"/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5089752"/>
              </a:xfrm>
              <a:blipFill rotWithShape="1">
                <a:blip r:embed="rId2" cstate="print"/>
                <a:stretch>
                  <a:fillRect t="-119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3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45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389" y="1502229"/>
            <a:ext cx="799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How we merge two sorted arrays 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D3191C6-5A96-4CDB-8349-AF92A66B1E97}" type="slidenum">
              <a:rPr lang="en-US" sz="1400">
                <a:latin typeface="Arial" charset="0"/>
              </a:rPr>
              <a:pPr/>
              <a:t>40</a:t>
            </a:fld>
            <a:endParaRPr 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Picking a better pivot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4569"/>
            <a:ext cx="7772400" cy="55286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Before, we picked the </a:t>
            </a:r>
            <a:r>
              <a:rPr lang="en-US" i="1" dirty="0" smtClean="0"/>
              <a:t>first</a:t>
            </a:r>
            <a:r>
              <a:rPr lang="en-US" dirty="0" smtClean="0"/>
              <a:t> element of the </a:t>
            </a:r>
            <a:r>
              <a:rPr lang="en-US" dirty="0" err="1" smtClean="0"/>
              <a:t>subarray</a:t>
            </a:r>
            <a:r>
              <a:rPr lang="en-US" dirty="0" smtClean="0"/>
              <a:t> to use as a pivot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the array is already sorted, this results in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baseline="30000" dirty="0" smtClean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It’s no better if we pick the </a:t>
            </a:r>
            <a:r>
              <a:rPr lang="en-US" i="1" dirty="0" smtClean="0"/>
              <a:t>last</a:t>
            </a:r>
            <a:r>
              <a:rPr lang="en-US" dirty="0" smtClean="0"/>
              <a:t> element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could do an </a:t>
            </a:r>
            <a:r>
              <a:rPr lang="en-US" i="1" dirty="0" smtClean="0"/>
              <a:t>optimal</a:t>
            </a:r>
            <a:r>
              <a:rPr lang="en-US" dirty="0" smtClean="0"/>
              <a:t> quick sort (guaranteed</a:t>
            </a:r>
            <a:br>
              <a:rPr lang="en-US" dirty="0" smtClean="0"/>
            </a:br>
            <a:r>
              <a:rPr lang="en-US" dirty="0" smtClean="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O(n log n)</a:t>
            </a:r>
            <a:r>
              <a:rPr lang="en-US" dirty="0" smtClean="0"/>
              <a:t>) if we always picked a pivot value that exactly cuts the array in half</a:t>
            </a:r>
          </a:p>
        </p:txBody>
      </p:sp>
    </p:spTree>
    <p:extLst>
      <p:ext uri="{BB962C8B-B14F-4D97-AF65-F5344CB8AC3E}">
        <p14:creationId xmlns:p14="http://schemas.microsoft.com/office/powerpoint/2010/main" val="25914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98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67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0" hangingPunct="0"/>
            <a:r>
              <a:rPr lang="en-US" sz="2400" b="1">
                <a:latin typeface="Courier New" pitchFamily="49" charset="0"/>
              </a:rPr>
              <a:t>6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14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23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33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45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698</Words>
  <Application>Microsoft Office PowerPoint</Application>
  <PresentationFormat>On-screen Show (4:3)</PresentationFormat>
  <Paragraphs>247</Paragraphs>
  <Slides>40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Default Design</vt:lpstr>
      <vt:lpstr>Photo Editor Photo</vt:lpstr>
      <vt:lpstr>Three Sons and a Bundle of Sticks</vt:lpstr>
      <vt:lpstr>Divide-and-Conquer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void merge(int a[],int lo, int m, int hi)  {    int i, j, k;     for (i=lo; i&lt;=hi; i++)           b[i]=a[i];    // copy both halves of a to auxiliary array b      end for              i=lo;      j=m+1;  k=lo;     while (i&lt;=m &amp;&amp; j&lt;=hi)        if (b[i]&lt;=b[j])             a[k++]=b[i++];  // merge the two arrays        else          a[k++]=b[j++];      End while while (i&lt;=m) a[k++]=b[i++]; //  remaining elements of first half   while (j&lt;=hi) a[k++]=b[j++]; //remaining elements of second half    }</vt:lpstr>
      <vt:lpstr>Merge Sort </vt:lpstr>
      <vt:lpstr>Merge Sort</vt:lpstr>
      <vt:lpstr>Merge Sort </vt:lpstr>
      <vt:lpstr>Merge Sort </vt:lpstr>
      <vt:lpstr>Merge Sort</vt:lpstr>
      <vt:lpstr>Merge Sort </vt:lpstr>
      <vt:lpstr>Merge Sort </vt:lpstr>
      <vt:lpstr>Merge Sort </vt:lpstr>
      <vt:lpstr>Merge Sort</vt:lpstr>
      <vt:lpstr>Merge Sort</vt:lpstr>
      <vt:lpstr>Merge Sort</vt:lpstr>
      <vt:lpstr>Merge Sort</vt:lpstr>
      <vt:lpstr>Merge Sort</vt:lpstr>
      <vt:lpstr>Merge Sort</vt:lpstr>
      <vt:lpstr>Merge Sort </vt:lpstr>
      <vt:lpstr>Merge Sort </vt:lpstr>
      <vt:lpstr>Merge Sort</vt:lpstr>
      <vt:lpstr>Merge Sort Algorithm</vt:lpstr>
      <vt:lpstr> Quick Sort</vt:lpstr>
      <vt:lpstr> Quick Sort</vt:lpstr>
      <vt:lpstr>Analysis of Quick sort</vt:lpstr>
      <vt:lpstr>Worst case partitioning</vt:lpstr>
      <vt:lpstr>Worst case partitioning</vt:lpstr>
      <vt:lpstr>Best case partitioning</vt:lpstr>
      <vt:lpstr>Best case partitioning</vt:lpstr>
      <vt:lpstr>Picking a better pivot</vt:lpstr>
    </vt:vector>
  </TitlesOfParts>
  <Company>Memorial University of Newfoundland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licheng</dc:creator>
  <cp:lastModifiedBy>Admin</cp:lastModifiedBy>
  <cp:revision>274</cp:revision>
  <dcterms:created xsi:type="dcterms:W3CDTF">2003-01-09T17:55:49Z</dcterms:created>
  <dcterms:modified xsi:type="dcterms:W3CDTF">2020-01-29T00:12:46Z</dcterms:modified>
</cp:coreProperties>
</file>