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92" r:id="rId5"/>
    <p:sldId id="275" r:id="rId6"/>
    <p:sldId id="276" r:id="rId7"/>
    <p:sldId id="293" r:id="rId8"/>
    <p:sldId id="294" r:id="rId9"/>
    <p:sldId id="288" r:id="rId10"/>
    <p:sldId id="295" r:id="rId11"/>
    <p:sldId id="289"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4400"/>
    <a:srgbClr val="446992"/>
    <a:srgbClr val="AEC2D8"/>
    <a:srgbClr val="98432A"/>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5634"/>
  </p:normalViewPr>
  <p:slideViewPr>
    <p:cSldViewPr snapToGrid="0" showGuides="1">
      <p:cViewPr varScale="1">
        <p:scale>
          <a:sx n="78" d="100"/>
          <a:sy n="78" d="100"/>
        </p:scale>
        <p:origin x="414" y="84"/>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7/17/2024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7/17/2024</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58486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954175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3193110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4074462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182300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7.jpg"/><Relationship Id="rId5" Type="http://schemas.openxmlformats.org/officeDocument/2006/relationships/image" Target="../media/image8.jpe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t>Skin Cancer Detection</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484764" y="4152532"/>
            <a:ext cx="1759508" cy="760288"/>
          </a:xfrm>
        </p:spPr>
        <p:txBody>
          <a:bodyPr/>
          <a:lstStyle/>
          <a:p>
            <a:r>
              <a:rPr lang="en-US" dirty="0"/>
              <a:t>Presenters </a:t>
            </a:r>
          </a:p>
          <a:p>
            <a:r>
              <a:rPr lang="en-US" dirty="0"/>
              <a:t>AI Visionaries</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3"/>
          <a:srcRect l="54280" t="5589" r="3049" b="942"/>
          <a:stretch/>
        </p:blipFill>
        <p:spPr>
          <a:xfrm>
            <a:off x="6742557" y="895827"/>
            <a:ext cx="4405503" cy="5066346"/>
          </a:xfr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pPr>
              <a:lnSpc>
                <a:spcPct val="150000"/>
              </a:lnSpc>
            </a:pPr>
            <a:r>
              <a:rPr lang="en-US" dirty="0"/>
              <a:t>Problem statement</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pPr>
              <a:lnSpc>
                <a:spcPct val="150000"/>
              </a:lnSpc>
            </a:pPr>
            <a:r>
              <a:rPr lang="en-US" dirty="0"/>
              <a:t>Project overview</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pPr>
              <a:lnSpc>
                <a:spcPct val="150000"/>
              </a:lnSpc>
            </a:pPr>
            <a:r>
              <a:rPr lang="en-US" dirty="0"/>
              <a:t>Who are the end users</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pPr>
              <a:lnSpc>
                <a:spcPct val="150000"/>
              </a:lnSpc>
            </a:pPr>
            <a:r>
              <a:rPr lang="en-US" dirty="0"/>
              <a:t>Your solution and its valuable proposition</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pPr>
              <a:lnSpc>
                <a:spcPct val="150000"/>
              </a:lnSpc>
            </a:pPr>
            <a:r>
              <a:rPr lang="en-US" dirty="0"/>
              <a:t>The wow in our solution</a:t>
            </a:r>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p:txBody>
          <a:bodyPr/>
          <a:lstStyle/>
          <a:p>
            <a:r>
              <a:rPr lang="en-US" dirty="0"/>
              <a:t>AI Visionaries</a:t>
            </a: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416129" y="824146"/>
            <a:ext cx="5117162" cy="1325563"/>
          </a:xfrm>
        </p:spPr>
        <p:txBody>
          <a:bodyPr/>
          <a:lstStyle/>
          <a:p>
            <a:r>
              <a:rPr lang="en-US" dirty="0"/>
              <a:t>Problem Statement</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484632" y="2563513"/>
            <a:ext cx="5611368" cy="3231806"/>
          </a:xfrm>
        </p:spPr>
        <p:txBody>
          <a:bodyPr/>
          <a:lstStyle/>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Skin cancer is one of the most common types of cancer, with early detection being crucial for effective treatment and improved patient outcomes. However, traditional diagnostic methods are often time-consuming, costly, and reliant on the availability of experienced dermatologists. This project aims to develop an advanced skin cancer detection system using AI and machine learning to assist in early diagnosis, reduce the burden on healthcare professionals, and provide accessible and accurate screening tools for patients, ultimately leading to better prognosis and reduced healthcare costs.</a:t>
            </a:r>
            <a:endParaRPr lang="en-US" dirty="0"/>
          </a:p>
          <a:p>
            <a:endParaRPr lang="en-US" dirty="0"/>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2" y="6217920"/>
            <a:ext cx="4114800" cy="365125"/>
          </a:xfrm>
        </p:spPr>
        <p:txBody>
          <a:bodyPr/>
          <a:lstStyle/>
          <a:p>
            <a:r>
              <a:rPr lang="en-US" dirty="0"/>
              <a:t>AI Visionaries</a:t>
            </a:r>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3"/>
          <a:srcRect t="137" b="137"/>
          <a:stretch/>
        </p:blipFill>
        <p:spPr>
          <a:xfrm>
            <a:off x="6227805" y="193071"/>
            <a:ext cx="5833280" cy="6205156"/>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5091442" y="348652"/>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4550703" y="1575821"/>
            <a:ext cx="6599429" cy="1325563"/>
          </a:xfrm>
        </p:spPr>
        <p:txBody>
          <a:bodyPr/>
          <a:lstStyle/>
          <a:p>
            <a:r>
              <a:rPr lang="en-US" dirty="0"/>
              <a:t>Project Overview</a:t>
            </a:r>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a:xfrm>
            <a:off x="4550704" y="3429000"/>
            <a:ext cx="2752385" cy="2457072"/>
          </a:xfrm>
        </p:spPr>
        <p:txBody>
          <a:bodyPr/>
          <a:lstStyle/>
          <a:p>
            <a:r>
              <a:rPr lang="en-US" sz="1400" dirty="0">
                <a:latin typeface="Calibri" pitchFamily="34" charset="0"/>
                <a:cs typeface="Calibri" pitchFamily="34" charset="0"/>
              </a:rPr>
              <a:t>This project aims to develop a skin cancer detection system utilizing machine learning and image processing techniques. The system will analyze images of skin lesions to identify and classify potential skin cancers, providing a non-invasive and efficient preliminary diagnostic tool.</a:t>
            </a:r>
            <a:endParaRPr lang="en-US" dirty="0"/>
          </a:p>
        </p:txBody>
      </p:sp>
      <p:sp>
        <p:nvSpPr>
          <p:cNvPr id="44" name="Text Placeholder 43">
            <a:extLst>
              <a:ext uri="{FF2B5EF4-FFF2-40B4-BE49-F238E27FC236}">
                <a16:creationId xmlns:a16="http://schemas.microsoft.com/office/drawing/2014/main" id="{78466807-A2DA-EC5D-ACDE-B83D6F7169EA}"/>
              </a:ext>
            </a:extLst>
          </p:cNvPr>
          <p:cNvSpPr>
            <a:spLocks noGrp="1"/>
          </p:cNvSpPr>
          <p:nvPr>
            <p:ph type="body" sz="quarter" idx="53"/>
          </p:nvPr>
        </p:nvSpPr>
        <p:spPr>
          <a:xfrm>
            <a:off x="7850417" y="3429000"/>
            <a:ext cx="2653545" cy="1727103"/>
          </a:xfrm>
        </p:spPr>
        <p:txBody>
          <a:bodyPr/>
          <a:lstStyle/>
          <a:p>
            <a:r>
              <a:rPr lang="en-US" sz="1400" dirty="0">
                <a:latin typeface="Calibri" pitchFamily="34" charset="0"/>
                <a:cs typeface="Calibri" pitchFamily="34" charset="0"/>
              </a:rPr>
              <a:t>The project will combine data collection, image preprocessing, model training, and evaluation to achieve accurate detection and classification of skin cancer types.</a:t>
            </a:r>
            <a:endParaRPr lang="en-US" dirty="0"/>
          </a:p>
        </p:txBody>
      </p:sp>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4182148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5305168" y="535923"/>
            <a:ext cx="4349625" cy="789790"/>
          </a:xfrm>
        </p:spPr>
        <p:txBody>
          <a:bodyPr/>
          <a:lstStyle/>
          <a:p>
            <a:r>
              <a:rPr lang="en-US" dirty="0"/>
              <a:t>Who are the Users</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4599432" y="1999439"/>
            <a:ext cx="7592568" cy="4322638"/>
          </a:xfrm>
        </p:spPr>
        <p:txBody>
          <a:bodyPr/>
          <a:lstStyle/>
          <a:p>
            <a:pPr marL="285750" indent="-285750">
              <a:buFont typeface="Wingdings" panose="05000000000000000000" pitchFamily="2" charset="2"/>
              <a:buChar char="ü"/>
            </a:pPr>
            <a:r>
              <a:rPr lang="en-US" sz="2000" b="1" dirty="0"/>
              <a:t>Patients</a:t>
            </a:r>
            <a:r>
              <a:rPr lang="en-US" sz="2000" dirty="0"/>
              <a:t>: </a:t>
            </a:r>
            <a:r>
              <a:rPr lang="en-US" sz="1600" dirty="0">
                <a:solidFill>
                  <a:schemeClr val="bg1"/>
                </a:solidFill>
                <a:latin typeface="Calibri" pitchFamily="34" charset="0"/>
                <a:cs typeface="Calibri" pitchFamily="34" charset="0"/>
              </a:rPr>
              <a:t>Individuals who may have skin cancer or are at risk and need early detection and monitoring.</a:t>
            </a:r>
            <a:endParaRPr lang="en-IN" sz="1600" dirty="0">
              <a:solidFill>
                <a:schemeClr val="bg1"/>
              </a:solidFill>
              <a:latin typeface="Calibri" pitchFamily="34" charset="0"/>
              <a:cs typeface="Calibri" pitchFamily="34" charset="0"/>
            </a:endParaRPr>
          </a:p>
          <a:p>
            <a:pPr marL="285750" indent="-285750">
              <a:buFont typeface="Wingdings" panose="05000000000000000000" pitchFamily="2" charset="2"/>
              <a:buChar char="ü"/>
            </a:pPr>
            <a:r>
              <a:rPr lang="en-US" sz="1600" b="1" dirty="0"/>
              <a:t>Medical Researchers</a:t>
            </a:r>
            <a:r>
              <a:rPr lang="en-US" sz="1600" dirty="0"/>
              <a:t>: </a:t>
            </a:r>
            <a:r>
              <a:rPr lang="en-US" sz="1600" dirty="0">
                <a:solidFill>
                  <a:schemeClr val="bg1"/>
                </a:solidFill>
              </a:rPr>
              <a:t>Scientists and researchers studying skin cancer, looking for data and trends to improve detection and treatment methods.</a:t>
            </a:r>
          </a:p>
          <a:p>
            <a:pPr marL="285750" indent="-285750">
              <a:buFont typeface="Wingdings" panose="05000000000000000000" pitchFamily="2" charset="2"/>
              <a:buChar char="ü"/>
            </a:pPr>
            <a:r>
              <a:rPr lang="en-IN" sz="1600" b="1" dirty="0">
                <a:latin typeface="Calibri" pitchFamily="34" charset="0"/>
                <a:cs typeface="Calibri" pitchFamily="34" charset="0"/>
              </a:rPr>
              <a:t>NLP: </a:t>
            </a:r>
            <a:r>
              <a:rPr lang="en-IN" sz="1600" dirty="0">
                <a:solidFill>
                  <a:schemeClr val="bg1"/>
                </a:solidFill>
                <a:latin typeface="Calibri" pitchFamily="34" charset="0"/>
                <a:cs typeface="Calibri" pitchFamily="34" charset="0"/>
              </a:rPr>
              <a:t>Developers, data scientists, organizations.</a:t>
            </a:r>
          </a:p>
          <a:p>
            <a:pPr marL="285750" indent="-285750">
              <a:buFont typeface="Wingdings" panose="05000000000000000000" pitchFamily="2" charset="2"/>
              <a:buChar char="ü"/>
            </a:pPr>
            <a:r>
              <a:rPr lang="en-IN" sz="1600" b="1" dirty="0">
                <a:latin typeface="Calibri" pitchFamily="34" charset="0"/>
                <a:cs typeface="Calibri" pitchFamily="34" charset="0"/>
              </a:rPr>
              <a:t>AI Assistants</a:t>
            </a:r>
            <a:r>
              <a:rPr lang="en-IN" sz="1600" dirty="0">
                <a:latin typeface="Calibri" pitchFamily="34" charset="0"/>
                <a:cs typeface="Calibri" pitchFamily="34" charset="0"/>
              </a:rPr>
              <a:t>: </a:t>
            </a:r>
            <a:r>
              <a:rPr lang="en-IN" sz="1600" dirty="0">
                <a:solidFill>
                  <a:schemeClr val="bg1"/>
                </a:solidFill>
                <a:latin typeface="Calibri" pitchFamily="34" charset="0"/>
                <a:cs typeface="Calibri" pitchFamily="34" charset="0"/>
              </a:rPr>
              <a:t>Individuals, organizations.</a:t>
            </a:r>
          </a:p>
          <a:p>
            <a:pPr marL="285750" indent="-285750">
              <a:buFont typeface="Wingdings" panose="05000000000000000000" pitchFamily="2" charset="2"/>
              <a:buChar char="ü"/>
            </a:pPr>
            <a:r>
              <a:rPr lang="en-US" sz="1600" b="1" dirty="0"/>
              <a:t>Technology Developers</a:t>
            </a:r>
            <a:r>
              <a:rPr lang="en-US" sz="1600" dirty="0"/>
              <a:t>: </a:t>
            </a:r>
            <a:r>
              <a:rPr lang="en-US" sz="1600" dirty="0">
                <a:solidFill>
                  <a:schemeClr val="bg1"/>
                </a:solidFill>
              </a:rPr>
              <a:t>Companies and developers working on improving and integrating AI and machine learning tools in healthcare.</a:t>
            </a:r>
            <a:endParaRPr lang="en-IN" sz="1600" dirty="0">
              <a:solidFill>
                <a:schemeClr val="bg1"/>
              </a:solidFill>
              <a:latin typeface="Calibri" pitchFamily="34" charset="0"/>
              <a:cs typeface="Calibri" pitchFamily="34" charset="0"/>
            </a:endParaRPr>
          </a:p>
          <a:p>
            <a:pPr marL="285750" indent="-285750">
              <a:buFont typeface="Wingdings" panose="05000000000000000000" pitchFamily="2" charset="2"/>
              <a:buChar char="ü"/>
            </a:pPr>
            <a:r>
              <a:rPr lang="en-US" sz="1600" b="1" dirty="0"/>
              <a:t>Pharmaceutical Companies</a:t>
            </a:r>
            <a:r>
              <a:rPr lang="en-US" sz="1600" dirty="0"/>
              <a:t>: </a:t>
            </a:r>
            <a:r>
              <a:rPr lang="en-US" sz="1600" dirty="0">
                <a:solidFill>
                  <a:schemeClr val="bg1"/>
                </a:solidFill>
              </a:rPr>
              <a:t>Companies developing treatments for skin cancer, utilizing detection tools for clinical trials and treatment efficacy studies</a:t>
            </a:r>
            <a:r>
              <a:rPr lang="en-US" sz="2000" dirty="0">
                <a:solidFill>
                  <a:schemeClr val="bg1"/>
                </a:solidFill>
              </a:rPr>
              <a:t>.</a:t>
            </a:r>
            <a:endParaRPr lang="en-IN" sz="1600" dirty="0">
              <a:solidFill>
                <a:schemeClr val="bg1"/>
              </a:solidFill>
              <a:latin typeface="Calibri" pitchFamily="34" charset="0"/>
              <a:cs typeface="Calibri" pitchFamily="34" charset="0"/>
            </a:endParaRPr>
          </a:p>
          <a:p>
            <a:pPr marL="285750" indent="-285750">
              <a:buFont typeface="Wingdings" panose="05000000000000000000" pitchFamily="2" charset="2"/>
              <a:buChar char="ü"/>
            </a:pPr>
            <a:r>
              <a:rPr lang="en-US" sz="1600" b="1" dirty="0"/>
              <a:t>Public Health Organizations</a:t>
            </a:r>
            <a:r>
              <a:rPr lang="en-US" sz="1600" dirty="0"/>
              <a:t>: </a:t>
            </a:r>
            <a:r>
              <a:rPr lang="en-US" sz="1600" dirty="0">
                <a:solidFill>
                  <a:schemeClr val="bg1"/>
                </a:solidFill>
              </a:rPr>
              <a:t>Agencies focusing on reducing the incidence of skin cancer through early detection and prevention campaigns.</a:t>
            </a:r>
          </a:p>
        </p:txBody>
      </p:sp>
      <p:sp>
        <p:nvSpPr>
          <p:cNvPr id="4" name="Footer Placeholder 3">
            <a:extLst>
              <a:ext uri="{FF2B5EF4-FFF2-40B4-BE49-F238E27FC236}">
                <a16:creationId xmlns:a16="http://schemas.microsoft.com/office/drawing/2014/main" id="{03A6B6FB-DEBA-00AA-0812-B47A64FF054A}"/>
              </a:ext>
            </a:extLst>
          </p:cNvPr>
          <p:cNvSpPr>
            <a:spLocks noGrp="1"/>
          </p:cNvSpPr>
          <p:nvPr>
            <p:ph type="ftr" sz="quarter" idx="30"/>
          </p:nvPr>
        </p:nvSpPr>
        <p:spPr/>
        <p:txBody>
          <a:bodyPr/>
          <a:lstStyle/>
          <a:p>
            <a:r>
              <a:rPr lang="en-US" dirty="0"/>
              <a:t>AI Visionaries</a:t>
            </a:r>
          </a:p>
        </p:txBody>
      </p:sp>
      <p:sp>
        <p:nvSpPr>
          <p:cNvPr id="8" name="Slide Number Placeholder 13">
            <a:extLst>
              <a:ext uri="{FF2B5EF4-FFF2-40B4-BE49-F238E27FC236}">
                <a16:creationId xmlns:a16="http://schemas.microsoft.com/office/drawing/2014/main" id="{7B1FF929-CED0-79CA-154D-98463CC4A60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32955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375829" y="752794"/>
            <a:ext cx="9823998" cy="1325563"/>
          </a:xfrm>
        </p:spPr>
        <p:txBody>
          <a:bodyPr/>
          <a:lstStyle/>
          <a:p>
            <a:r>
              <a:rPr lang="en-US" sz="4400" dirty="0"/>
              <a:t>OUR SOLUTION AND ITS VALUE PROPOSITION</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484632" y="2636524"/>
            <a:ext cx="5203104" cy="2689238"/>
          </a:xfrm>
        </p:spPr>
        <p:txBody>
          <a:bodyPr/>
          <a:lstStyle/>
          <a:p>
            <a:r>
              <a:rPr lang="en-US" sz="1600" dirty="0">
                <a:latin typeface="Calibri" panose="020F0502020204030204" pitchFamily="34" charset="0"/>
                <a:ea typeface="Calibri" panose="020F0502020204030204" pitchFamily="34" charset="0"/>
                <a:cs typeface="Calibri" panose="020F0502020204030204" pitchFamily="34" charset="0"/>
              </a:rPr>
              <a:t>Our skin cancer detection solution leverages advanced machine learning algorithms to accurately identify malignant skin lesions from benign ones. By integrating a user-friendly mobile application with a robust backend analysis, we enable early detection and prompt medical consultation. Our solution provides value through increased accessibility to initial screening, potentially reducing the burden on healthcare systems and improving patient outcomes by facilitating early intervention and treatment.</a:t>
            </a:r>
            <a:endParaRPr lang="en-US" dirty="0"/>
          </a:p>
        </p:txBody>
      </p:sp>
      <p:pic>
        <p:nvPicPr>
          <p:cNvPr id="38" name="Picture Placeholder 37">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rotWithShape="1">
          <a:blip r:embed="rId3"/>
          <a:srcRect l="2568" t="-129" r="2321" b="9812"/>
          <a:stretch/>
        </p:blipFill>
        <p:spPr>
          <a:xfrm>
            <a:off x="7470606" y="724006"/>
            <a:ext cx="4041145" cy="4272966"/>
          </a:xfrm>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p:txBody>
          <a:bodyPr/>
          <a:lstStyle/>
          <a:p>
            <a:r>
              <a:rPr lang="en-US" dirty="0"/>
              <a:t>AI Visionaries</a:t>
            </a:r>
          </a:p>
        </p:txBody>
      </p:sp>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415753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449970" y="785955"/>
            <a:ext cx="7059010" cy="853359"/>
          </a:xfrm>
        </p:spPr>
        <p:txBody>
          <a:bodyPr/>
          <a:lstStyle/>
          <a:p>
            <a:r>
              <a:rPr lang="en-US" dirty="0"/>
              <a:t>THE WOW IN OUR SOLUTION</a:t>
            </a:r>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449969" y="1891682"/>
            <a:ext cx="6482171" cy="2360448"/>
          </a:xfrm>
        </p:spPr>
        <p:txBody>
          <a:bodyPr/>
          <a:lstStyle/>
          <a:p>
            <a:pPr marL="285750" indent="-285750">
              <a:buFont typeface="Wingdings" panose="05000000000000000000" pitchFamily="2" charset="2"/>
              <a:buChar char="ü"/>
            </a:pPr>
            <a:r>
              <a:rPr lang="en-US" sz="1600" dirty="0">
                <a:latin typeface="Calibri" pitchFamily="34" charset="0"/>
                <a:cs typeface="Calibri" pitchFamily="34" charset="0"/>
              </a:rPr>
              <a:t>Advanced AI Accuracy: Our AI leverages cutting-edge deep learning algorithms to achieve exceptional accuracy in distinguishing between malignant and benign lesions.</a:t>
            </a:r>
          </a:p>
          <a:p>
            <a:pPr marL="285750" indent="-285750">
              <a:buFont typeface="Wingdings" panose="05000000000000000000" pitchFamily="2" charset="2"/>
              <a:buChar char="ü"/>
            </a:pPr>
            <a:r>
              <a:rPr lang="en-US" sz="1600" dirty="0">
                <a:latin typeface="Calibri" pitchFamily="34" charset="0"/>
                <a:cs typeface="Calibri" pitchFamily="34" charset="0"/>
              </a:rPr>
              <a:t>Extensive Training Data: Trained on a vast, diverse dataset, our model is robust and reliable across various skin types and conditions.</a:t>
            </a:r>
          </a:p>
          <a:p>
            <a:pPr marL="285750" indent="-285750">
              <a:buFont typeface="Wingdings" panose="05000000000000000000" pitchFamily="2" charset="2"/>
              <a:buChar char="ü"/>
            </a:pPr>
            <a:r>
              <a:rPr lang="en-US" sz="1600" dirty="0">
                <a:latin typeface="Calibri" pitchFamily="34" charset="0"/>
                <a:cs typeface="Calibri" pitchFamily="34" charset="0"/>
              </a:rPr>
              <a:t>User-friendly Interface: The intuitive, real-time analysis interface allows for easy image uploads and immediate feedback, accessible to both professionals and individuals.</a:t>
            </a:r>
          </a:p>
          <a:p>
            <a:pPr marL="285750" indent="-285750">
              <a:buFont typeface="Wingdings" panose="05000000000000000000" pitchFamily="2" charset="2"/>
              <a:buChar char="ü"/>
            </a:pPr>
            <a:r>
              <a:rPr lang="en-US" sz="1600" dirty="0">
                <a:latin typeface="Calibri" pitchFamily="34" charset="0"/>
                <a:cs typeface="Calibri" pitchFamily="34" charset="0"/>
              </a:rPr>
              <a:t>Explainable AI: Our system includes features that highlight decision-making areas in the image, fostering transparency and trust.</a:t>
            </a:r>
          </a:p>
          <a:p>
            <a:pPr marL="285750" indent="-285750">
              <a:buFont typeface="Wingdings" panose="05000000000000000000" pitchFamily="2" charset="2"/>
              <a:buChar char="ü"/>
            </a:pPr>
            <a:r>
              <a:rPr lang="en-US" sz="1600" dirty="0">
                <a:latin typeface="Calibri" pitchFamily="34" charset="0"/>
                <a:cs typeface="Calibri" pitchFamily="34" charset="0"/>
              </a:rPr>
              <a:t>Mobile Integration: A smartphone app enables users to perform self-checks at home, increasing the frequency of early detection screenings.</a:t>
            </a:r>
          </a:p>
        </p:txBody>
      </p:sp>
      <p:pic>
        <p:nvPicPr>
          <p:cNvPr id="38" name="Picture Placeholder 37">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rotWithShape="1">
          <a:blip r:embed="rId3"/>
          <a:srcRect l="18294" t="-1300" r="19413" b="1300"/>
          <a:stretch/>
        </p:blipFill>
        <p:spPr>
          <a:xfrm>
            <a:off x="8074882" y="158961"/>
            <a:ext cx="3976715" cy="4093169"/>
          </a:xfrm>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7289573" y="2683091"/>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p:txBody>
          <a:bodyPr/>
          <a:lstStyle/>
          <a:p>
            <a:r>
              <a:rPr lang="en-US" dirty="0"/>
              <a:t>AI Visionaries</a:t>
            </a:r>
          </a:p>
        </p:txBody>
      </p:sp>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1186109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404837" y="2475300"/>
            <a:ext cx="5055698" cy="1325563"/>
          </a:xfrm>
        </p:spPr>
        <p:txBody>
          <a:bodyPr/>
          <a:lstStyle/>
          <a:p>
            <a:r>
              <a:rPr lang="en-US" dirty="0"/>
              <a:t>Thank you</a:t>
            </a:r>
          </a:p>
        </p:txBody>
      </p:sp>
      <p:pic>
        <p:nvPicPr>
          <p:cNvPr id="14" name="Picture Placeholder 13">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a:blip r:embed="rId3"/>
          <a:srcRect/>
          <a:stretch/>
        </p:blipFill>
        <p:spPr/>
      </p:pic>
      <p:pic>
        <p:nvPicPr>
          <p:cNvPr id="16" name="Picture Placeholder 15">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a:srcRect t="-2079" b="-1"/>
          <a:stretch/>
        </p:blipFill>
        <p:spPr>
          <a:xfrm>
            <a:off x="2754948" y="2475300"/>
            <a:ext cx="1465840" cy="1316192"/>
          </a:xfrm>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a:xfrm>
            <a:off x="4024177" y="3156166"/>
            <a:ext cx="1465840" cy="1289394"/>
          </a:xfrm>
        </p:spPr>
      </p:pic>
      <p:pic>
        <p:nvPicPr>
          <p:cNvPr id="28" name="Picture Placeholder 27">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a:srcRect/>
          <a:stretch/>
        </p:blipFill>
        <p:spPr/>
      </p:pic>
    </p:spTree>
    <p:extLst>
      <p:ext uri="{BB962C8B-B14F-4D97-AF65-F5344CB8AC3E}">
        <p14:creationId xmlns:p14="http://schemas.microsoft.com/office/powerpoint/2010/main" val="529279411"/>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D5854E-F453-4846-A87D-6EF3DCF73E3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F8C25491-3B09-4F3E-8C86-936D290E401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136</TotalTime>
  <Words>536</Words>
  <Application>Microsoft Office PowerPoint</Application>
  <PresentationFormat>Widescreen</PresentationFormat>
  <Paragraphs>49</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等线</vt:lpstr>
      <vt:lpstr>Abadi</vt:lpstr>
      <vt:lpstr>Arial</vt:lpstr>
      <vt:lpstr>Calibri</vt:lpstr>
      <vt:lpstr>Posterama Text Black</vt:lpstr>
      <vt:lpstr>Posterama Text SemiBold</vt:lpstr>
      <vt:lpstr>Wingdings</vt:lpstr>
      <vt:lpstr>Custom</vt:lpstr>
      <vt:lpstr>Skin Cancer Detection</vt:lpstr>
      <vt:lpstr>Agenda</vt:lpstr>
      <vt:lpstr>Problem Statement</vt:lpstr>
      <vt:lpstr>Project Overview</vt:lpstr>
      <vt:lpstr>Who are the Users</vt:lpstr>
      <vt:lpstr>OUR SOLUTION AND ITS VALUE PROPOSITION</vt:lpstr>
      <vt:lpstr>THE WOW IN OUR SOLUTION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 with CNN</dc:title>
  <dc:creator>Adwaith Kannan</dc:creator>
  <cp:lastModifiedBy>Ayana 123</cp:lastModifiedBy>
  <cp:revision>3</cp:revision>
  <dcterms:created xsi:type="dcterms:W3CDTF">2023-12-08T03:29:24Z</dcterms:created>
  <dcterms:modified xsi:type="dcterms:W3CDTF">2024-07-17T10:02:59Z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