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g5WRhfHZKzqCwBNkbIEuTzQJGr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3AF835-5C3C-45A8-AD28-CA63E95C9E79}">
  <a:tblStyle styleId="{013AF835-5C3C-45A8-AD28-CA63E95C9E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3"/>
  </p:normalViewPr>
  <p:slideViewPr>
    <p:cSldViewPr snapToGrid="0">
      <p:cViewPr varScale="1">
        <p:scale>
          <a:sx n="110" d="100"/>
          <a:sy n="110" d="100"/>
        </p:scale>
        <p:origin x="632"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0"/>
            <a:ext cx="3038648" cy="4651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135" y="0"/>
            <a:ext cx="3038648" cy="4651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648" cy="4651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6" name="Google Shape;56;p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c794e0dd8_2_52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g23c794e0dd8_2_526: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23c794e0dd8_2_526: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3c7eb45135_0_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23c7eb45135_0_2: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23c7eb45135_0_2: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8: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5" name="Google Shape;165;p8: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3c7eb45135_0_1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23c7eb45135_0_12: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23c7eb45135_0_12: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3c7eb45135_0_2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23c7eb45135_0_22: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23c7eb45135_0_22: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3c7eb45135_0_3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23c7eb45135_0_35: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c7eb45135_0_35: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3c7eb45135_0_4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23c7eb45135_0_46: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23c7eb45135_0_46: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3c7eb45135_0_5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g23c7eb45135_0_55: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23c7eb45135_0_55: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9: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244" name="Google Shape;244;p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3cb4840b81_0_1: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253" name="Google Shape;253;g23cb4840b81_0_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 name="Google Shape;65;p2: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3cb4840b81_0_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3cb4840b81_0_9: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3" name="Google Shape;263;g23cb4840b81_0_9: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3c794e0dd8_4_675: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271" name="Google Shape;271;g23c794e0dd8_4_67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3c794e0dd8_4_688: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280" name="Google Shape;280;g23c794e0dd8_4_68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3c794e0dd8_4_696: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289" name="Google Shape;289;g23c794e0dd8_4_69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3c794e0dd8_2_218: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298" name="Google Shape;298;g23c794e0dd8_2_21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3c794e0dd8_2_226: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308" name="Google Shape;308;g23c794e0dd8_2_22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3c794e0dd8_2_233: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317" name="Google Shape;317;g23c794e0dd8_2_23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c7eb45135_0_8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c7eb45135_0_88: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7" name="Google Shape;327;g23c7eb45135_0_88: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3c794e0dd8_4_522: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335" name="Google Shape;335;g23c794e0dd8_4_52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3c794e0dd8_4_530: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344" name="Google Shape;344;g23c794e0dd8_4_53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 name="Google Shape;75;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3c794e0dd8_4_123: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353" name="Google Shape;353;g23c794e0dd8_4_12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3c794e0dd8_4_36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g23c794e0dd8_4_369: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64" name="Google Shape;364;g23c794e0dd8_4_369: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3c794e0dd8_4_13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g23c794e0dd8_4_132: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74" name="Google Shape;374;g23c794e0dd8_4_132: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3c794e0dd8_4_14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3c794e0dd8_4_142: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5" name="Google Shape;385;g23c794e0dd8_4_142: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3c794e0dd8_4_151: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394" name="Google Shape;394;g23c794e0dd8_4_15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3c794e0dd8_4_16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3c794e0dd8_4_160: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5" name="Google Shape;405;g23c794e0dd8_4_160: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3c794e0dd8_4_17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3c794e0dd8_4_170: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6" name="Google Shape;416;g23c794e0dd8_4_170: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3c794e0dd8_4_602: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8" name="Google Shape;428;g23c794e0dd8_4_60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8" name="Google Shape;438;p19: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9" name="Google Shape;439;p19: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3c794e0dd8_2_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8" name="Google Shape;448;g23c794e0dd8_2_7: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g23c794e0dd8_2_7: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5" name="Google Shape;85;p4: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3c794e0dd8_2_1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g23c794e0dd8_2_17: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g23c794e0dd8_2_17: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20: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9" name="Google Shape;469;p2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5: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5" name="Google Shape;95;p5: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5" name="Google Shape;105;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c794e0dd8_1_5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23c794e0dd8_1_55: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23c794e0dd8_1_55: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c794e0dd8_1_4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g23c794e0dd8_1_46: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23c794e0dd8_1_46: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3c794e0dd8_1_3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g23c794e0dd8_1_36: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23c794e0dd8_1_36: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04209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3375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54493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9325198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979663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3488798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31963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7148338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929562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217149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873611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47217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801977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8545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9648099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5/3/23</a:t>
            </a:fld>
            <a:endParaRPr lang="en-US" dirty="0"/>
          </a:p>
        </p:txBody>
      </p:sp>
    </p:spTree>
    <p:extLst>
      <p:ext uri="{BB962C8B-B14F-4D97-AF65-F5344CB8AC3E}">
        <p14:creationId xmlns:p14="http://schemas.microsoft.com/office/powerpoint/2010/main" val="251237769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5/3/23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41678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hyperlink" Target="https://ieeexplore.ieee.org/author/37669059700"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ieeexplore.ieee.org/author/38254592900" TargetMode="External"/><Relationship Id="rId4" Type="http://schemas.openxmlformats.org/officeDocument/2006/relationships/hyperlink" Target="https://ieeexplore.ieee.org/author/37088372481"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doi.org/10.4103/atm.atm_110_19" TargetMode="External"/><Relationship Id="rId3" Type="http://schemas.openxmlformats.org/officeDocument/2006/relationships/hyperlink" Target="https://pubmed.ncbi.nlm.nih.gov/?term=Loverdos%20K%5BAuthor%5D" TargetMode="External"/><Relationship Id="rId7" Type="http://schemas.openxmlformats.org/officeDocument/2006/relationships/hyperlink" Target="https://pubmed.ncbi.nlm.nih.gov/?term=Gaga%20M%5BAuthor%5D"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hyperlink" Target="https://pubmed.ncbi.nlm.nih.gov/?term=Iliopoulou%20M%5BAuthor%5D" TargetMode="External"/><Relationship Id="rId11" Type="http://schemas.openxmlformats.org/officeDocument/2006/relationships/image" Target="../media/image2.png"/><Relationship Id="rId5" Type="http://schemas.openxmlformats.org/officeDocument/2006/relationships/hyperlink" Target="https://pubmed.ncbi.nlm.nih.gov/?term=Kontogianni%20C%5BAuthor%5D" TargetMode="External"/><Relationship Id="rId10" Type="http://schemas.openxmlformats.org/officeDocument/2006/relationships/hyperlink" Target="https://ieeexplore.ieee.org/author/37089755190" TargetMode="External"/><Relationship Id="rId4" Type="http://schemas.openxmlformats.org/officeDocument/2006/relationships/hyperlink" Target="https://pubmed.ncbi.nlm.nih.gov/?term=Fotiadis%20A%5BAuthor%5D" TargetMode="External"/><Relationship Id="rId9" Type="http://schemas.openxmlformats.org/officeDocument/2006/relationships/hyperlink" Target="https://ieeexplore.ieee.org/author/3708975764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pubmed.ncbi.nlm.nih.gov/?term=Loverdos%20K%5BAuthor%5D" TargetMode="External"/><Relationship Id="rId7" Type="http://schemas.openxmlformats.org/officeDocument/2006/relationships/hyperlink" Target="https://pubmed.ncbi.nlm.nih.gov/?term=Gaga%20M%5BAuthor%5D"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pubmed.ncbi.nlm.nih.gov/?term=Iliopoulou%20M%5BAuthor%5D" TargetMode="External"/><Relationship Id="rId5" Type="http://schemas.openxmlformats.org/officeDocument/2006/relationships/hyperlink" Target="https://pubmed.ncbi.nlm.nih.gov/?term=Kontogianni%20C%5BAuthor%5D" TargetMode="External"/><Relationship Id="rId4" Type="http://schemas.openxmlformats.org/officeDocument/2006/relationships/hyperlink" Target="https://pubmed.ncbi.nlm.nih.gov/?term=Fotiadis%20A%5BAuthor%5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089757649"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ieeexplore.ieee.org/author/37089755190"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ieeexplore.ieee.org/author/37271446200" TargetMode="External"/><Relationship Id="rId3" Type="http://schemas.openxmlformats.org/officeDocument/2006/relationships/hyperlink" Target="https://ieeexplore.ieee.org/author/37086458069" TargetMode="External"/><Relationship Id="rId7" Type="http://schemas.openxmlformats.org/officeDocument/2006/relationships/hyperlink" Target="https://ieeexplore.ieee.org/author/37085462751"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pubmed.ncbi.nlm.nih.gov/?term=Loverdos%20K%5BAuthor%5D" TargetMode="External"/><Relationship Id="rId5" Type="http://schemas.openxmlformats.org/officeDocument/2006/relationships/hyperlink" Target="https://ieeexplore.ieee.org/author/37089140541" TargetMode="External"/><Relationship Id="rId4" Type="http://schemas.openxmlformats.org/officeDocument/2006/relationships/hyperlink" Target="https://ieeexplore.ieee.org/author/37085765318"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p:nvPr/>
        </p:nvSpPr>
        <p:spPr>
          <a:xfrm>
            <a:off x="2525675" y="1408275"/>
            <a:ext cx="7924800" cy="1138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rgbClr val="FF0000"/>
                </a:solidFill>
                <a:latin typeface="Times New Roman"/>
                <a:ea typeface="Times New Roman"/>
                <a:cs typeface="Times New Roman"/>
                <a:sym typeface="Times New Roman"/>
              </a:rPr>
              <a:t>UE20CS390A –  Project Phase – 1</a:t>
            </a:r>
            <a:endParaRPr>
              <a:latin typeface="Times New Roman"/>
              <a:ea typeface="Times New Roman"/>
              <a:cs typeface="Times New Roman"/>
              <a:sym typeface="Times New Roman"/>
            </a:endParaRPr>
          </a:p>
          <a:p>
            <a:pPr marL="0" marR="0" lvl="0" indent="0" algn="ctr" rtl="0">
              <a:spcBef>
                <a:spcPts val="0"/>
              </a:spcBef>
              <a:spcAft>
                <a:spcPts val="0"/>
              </a:spcAft>
              <a:buNone/>
            </a:pPr>
            <a:r>
              <a:rPr lang="en-US" sz="4000" i="0" u="none" strike="noStrike" cap="none">
                <a:solidFill>
                  <a:schemeClr val="dk1"/>
                </a:solidFill>
                <a:latin typeface="Times New Roman"/>
                <a:ea typeface="Times New Roman"/>
                <a:cs typeface="Times New Roman"/>
                <a:sym typeface="Times New Roman"/>
              </a:rPr>
              <a:t> </a:t>
            </a:r>
            <a:r>
              <a:rPr lang="en-US" sz="3600" i="0" u="none" strike="noStrike" cap="none">
                <a:solidFill>
                  <a:srgbClr val="FF0000"/>
                </a:solidFill>
                <a:latin typeface="Times New Roman"/>
                <a:ea typeface="Times New Roman"/>
                <a:cs typeface="Times New Roman"/>
                <a:sym typeface="Times New Roman"/>
              </a:rPr>
              <a:t>End Semester Assessment</a:t>
            </a:r>
            <a:endParaRPr>
              <a:latin typeface="Times New Roman"/>
              <a:ea typeface="Times New Roman"/>
              <a:cs typeface="Times New Roman"/>
              <a:sym typeface="Times New Roman"/>
            </a:endParaRPr>
          </a:p>
        </p:txBody>
      </p:sp>
      <p:pic>
        <p:nvPicPr>
          <p:cNvPr id="59" name="Google Shape;59;p1"/>
          <p:cNvPicPr preferRelativeResize="0"/>
          <p:nvPr/>
        </p:nvPicPr>
        <p:blipFill>
          <a:blip r:embed="rId3">
            <a:alphaModFix/>
          </a:blip>
          <a:stretch>
            <a:fillRect/>
          </a:stretch>
        </p:blipFill>
        <p:spPr>
          <a:xfrm>
            <a:off x="369925" y="2738973"/>
            <a:ext cx="11651074" cy="3812400"/>
          </a:xfrm>
          <a:prstGeom prst="rect">
            <a:avLst/>
          </a:prstGeom>
          <a:noFill/>
          <a:ln>
            <a:noFill/>
          </a:ln>
        </p:spPr>
      </p:pic>
      <p:sp>
        <p:nvSpPr>
          <p:cNvPr id="60" name="Google Shape;60;p1"/>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1</a:t>
            </a:fld>
            <a:endParaRPr>
              <a:solidFill>
                <a:schemeClr val="dk2"/>
              </a:solidFill>
              <a:latin typeface="Arial"/>
              <a:ea typeface="Arial"/>
              <a:cs typeface="Arial"/>
              <a:sym typeface="Arial"/>
            </a:endParaRPr>
          </a:p>
        </p:txBody>
      </p:sp>
      <p:pic>
        <p:nvPicPr>
          <p:cNvPr id="61" name="Google Shape;61;p1"/>
          <p:cNvPicPr preferRelativeResize="0"/>
          <p:nvPr/>
        </p:nvPicPr>
        <p:blipFill>
          <a:blip r:embed="rId4">
            <a:alphaModFix/>
          </a:blip>
          <a:stretch>
            <a:fillRect/>
          </a:stretch>
        </p:blipFill>
        <p:spPr>
          <a:xfrm>
            <a:off x="369925" y="159325"/>
            <a:ext cx="2001421" cy="8382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3c794e0dd8_2_526"/>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Arial"/>
              <a:ea typeface="Arial"/>
              <a:cs typeface="Arial"/>
              <a:sym typeface="Arial"/>
            </a:endParaRPr>
          </a:p>
        </p:txBody>
      </p:sp>
      <p:sp>
        <p:nvSpPr>
          <p:cNvPr id="148" name="Google Shape;148;g23c794e0dd8_2_526"/>
          <p:cNvSpPr txBox="1"/>
          <p:nvPr/>
        </p:nvSpPr>
        <p:spPr>
          <a:xfrm>
            <a:off x="2933700" y="1061725"/>
            <a:ext cx="7848600" cy="4617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Clr>
                <a:srgbClr val="FF0000"/>
              </a:buClr>
              <a:buSzPts val="2400"/>
              <a:buFont typeface="Trebuchet MS"/>
              <a:buNone/>
            </a:pPr>
            <a:r>
              <a:rPr lang="en-US" sz="2400">
                <a:solidFill>
                  <a:srgbClr val="FF0000"/>
                </a:solidFill>
                <a:latin typeface="Times New Roman"/>
                <a:ea typeface="Times New Roman"/>
                <a:cs typeface="Times New Roman"/>
                <a:sym typeface="Times New Roman"/>
              </a:rPr>
              <a:t>Suggestions</a:t>
            </a:r>
            <a:endParaRPr sz="1800">
              <a:solidFill>
                <a:schemeClr val="dk1"/>
              </a:solidFill>
              <a:latin typeface="Times New Roman"/>
              <a:ea typeface="Times New Roman"/>
              <a:cs typeface="Times New Roman"/>
              <a:sym typeface="Times New Roman"/>
            </a:endParaRPr>
          </a:p>
        </p:txBody>
      </p:sp>
      <p:sp>
        <p:nvSpPr>
          <p:cNvPr id="149" name="Google Shape;149;g23c794e0dd8_2_526"/>
          <p:cNvSpPr txBox="1"/>
          <p:nvPr/>
        </p:nvSpPr>
        <p:spPr>
          <a:xfrm>
            <a:off x="415900" y="1893700"/>
            <a:ext cx="11326800" cy="352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500"/>
              </a:spcBef>
              <a:spcAft>
                <a:spcPts val="0"/>
              </a:spcAft>
              <a:buClr>
                <a:srgbClr val="0033CC"/>
              </a:buClr>
              <a:buSzPts val="1800"/>
              <a:buFont typeface="Times New Roman"/>
              <a:buNone/>
            </a:pPr>
            <a:r>
              <a:rPr lang="en-US" sz="1800" b="1" u="sng">
                <a:solidFill>
                  <a:srgbClr val="0033CC"/>
                </a:solidFill>
                <a:latin typeface="Times New Roman"/>
                <a:ea typeface="Times New Roman"/>
                <a:cs typeface="Times New Roman"/>
                <a:sym typeface="Times New Roman"/>
              </a:rPr>
              <a:t>Suggestions</a:t>
            </a:r>
            <a:endParaRPr/>
          </a:p>
          <a:p>
            <a:pPr marL="0" marR="0" lvl="0" indent="0" algn="l" rtl="0">
              <a:lnSpc>
                <a:spcPct val="115000"/>
              </a:lnSpc>
              <a:spcBef>
                <a:spcPts val="1500"/>
              </a:spcBef>
              <a:spcAft>
                <a:spcPts val="0"/>
              </a:spcAft>
              <a:buClr>
                <a:schemeClr val="dk1"/>
              </a:buClr>
              <a:buSzPts val="1800"/>
              <a:buFont typeface="Times New Roman"/>
              <a:buNone/>
            </a:pPr>
            <a:r>
              <a:rPr lang="en-US" sz="1800">
                <a:solidFill>
                  <a:srgbClr val="0033CC"/>
                </a:solidFill>
                <a:latin typeface="Times New Roman"/>
                <a:ea typeface="Times New Roman"/>
                <a:cs typeface="Times New Roman"/>
                <a:sym typeface="Times New Roman"/>
              </a:rPr>
              <a:t>Implement a color-coding scheme to assist Medical Professionals/Patients in identifying abnormal/cancerous regions based on cancer stage.</a:t>
            </a:r>
            <a:endParaRPr sz="1800">
              <a:solidFill>
                <a:srgbClr val="0033CC"/>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Create a reports section to provide medical professionals with in-depth analysis and insights, such as treatment plans available, specialized hospitals, and life expectancy.</a:t>
            </a:r>
            <a:endParaRPr sz="1800">
              <a:solidFill>
                <a:srgbClr val="0033CC"/>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Ensure the website's interface is user-friendly and intuitive, allowing medical professionals to quickly and easily upload and analyze medical images.</a:t>
            </a:r>
            <a:endParaRPr sz="1800">
              <a:solidFill>
                <a:srgbClr val="0033CC"/>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US" sz="1800">
                <a:solidFill>
                  <a:srgbClr val="0033CC"/>
                </a:solidFill>
                <a:latin typeface="Times New Roman"/>
                <a:ea typeface="Times New Roman"/>
                <a:cs typeface="Times New Roman"/>
                <a:sym typeface="Times New Roman"/>
              </a:rPr>
              <a:t>Focus on accuracy and reliability in the project's development to provide medical professionals with a valuable tool for early detection and diagnosis of lung cancer</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rebuchet MS"/>
              <a:buNone/>
            </a:pPr>
            <a:endParaRPr sz="1800">
              <a:solidFill>
                <a:schemeClr val="dk1"/>
              </a:solidFill>
              <a:latin typeface="Times New Roman"/>
              <a:ea typeface="Times New Roman"/>
              <a:cs typeface="Times New Roman"/>
              <a:sym typeface="Times New Roman"/>
            </a:endParaRPr>
          </a:p>
        </p:txBody>
      </p:sp>
      <p:sp>
        <p:nvSpPr>
          <p:cNvPr id="150" name="Google Shape;150;g23c794e0dd8_2_526"/>
          <p:cNvSpPr txBox="1">
            <a:spLocks noGrp="1"/>
          </p:cNvSpPr>
          <p:nvPr>
            <p:ph type="sldNum" sz="quarter" idx="12"/>
          </p:nvPr>
        </p:nvSpPr>
        <p:spPr>
          <a:xfrm>
            <a:off x="10667988" y="6281062"/>
            <a:ext cx="683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10</a:t>
            </a:fld>
            <a:endParaRPr>
              <a:solidFill>
                <a:schemeClr val="dk2"/>
              </a:solidFill>
              <a:latin typeface="Arial"/>
              <a:ea typeface="Arial"/>
              <a:cs typeface="Arial"/>
              <a:sym typeface="Arial"/>
            </a:endParaRPr>
          </a:p>
        </p:txBody>
      </p:sp>
      <p:pic>
        <p:nvPicPr>
          <p:cNvPr id="151" name="Google Shape;151;g23c794e0dd8_2_526"/>
          <p:cNvPicPr preferRelativeResize="0"/>
          <p:nvPr/>
        </p:nvPicPr>
        <p:blipFill>
          <a:blip r:embed="rId3">
            <a:alphaModFix/>
          </a:blip>
          <a:stretch>
            <a:fillRect/>
          </a:stretch>
        </p:blipFill>
        <p:spPr>
          <a:xfrm>
            <a:off x="415900" y="223525"/>
            <a:ext cx="2001421" cy="8382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23c7eb45135_0_2"/>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g23c7eb45135_0_2"/>
          <p:cNvSpPr txBox="1"/>
          <p:nvPr/>
        </p:nvSpPr>
        <p:spPr>
          <a:xfrm>
            <a:off x="4191000" y="114300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imes New Roman"/>
                <a:ea typeface="Times New Roman"/>
                <a:cs typeface="Times New Roman"/>
                <a:sym typeface="Times New Roman"/>
              </a:rPr>
              <a:t>Requirements Specification</a:t>
            </a:r>
            <a:endParaRPr>
              <a:latin typeface="Times New Roman"/>
              <a:ea typeface="Times New Roman"/>
              <a:cs typeface="Times New Roman"/>
              <a:sym typeface="Times New Roman"/>
            </a:endParaRPr>
          </a:p>
        </p:txBody>
      </p:sp>
      <p:sp>
        <p:nvSpPr>
          <p:cNvPr id="159" name="Google Shape;159;g23c7eb45135_0_2"/>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11</a:t>
            </a:fld>
            <a:endParaRPr>
              <a:solidFill>
                <a:schemeClr val="dk2"/>
              </a:solidFill>
              <a:latin typeface="Arial"/>
              <a:ea typeface="Arial"/>
              <a:cs typeface="Arial"/>
              <a:sym typeface="Arial"/>
            </a:endParaRPr>
          </a:p>
        </p:txBody>
      </p:sp>
      <p:sp>
        <p:nvSpPr>
          <p:cNvPr id="160" name="Google Shape;160;g23c7eb45135_0_2"/>
          <p:cNvSpPr txBox="1"/>
          <p:nvPr/>
        </p:nvSpPr>
        <p:spPr>
          <a:xfrm>
            <a:off x="1235850" y="1723050"/>
            <a:ext cx="10118100" cy="489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0033CC"/>
                </a:solidFill>
                <a:latin typeface="Times New Roman"/>
                <a:ea typeface="Times New Roman"/>
                <a:cs typeface="Times New Roman"/>
                <a:sym typeface="Times New Roman"/>
              </a:rPr>
              <a:t>Functional Requirements:</a:t>
            </a:r>
            <a:endParaRPr sz="18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The lung cancer stage detection system using colourization technique should be able to accurately identify the stage of cancer based on the input CT scan image. The following features and functionalities must be included in the system:</a:t>
            </a:r>
            <a:endParaRPr sz="18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The system should be able to preprocess the input CT scan image, which includes image enhancement, noise reduction, and segmentation.</a:t>
            </a:r>
            <a:endParaRPr sz="18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The system should be able to extract features from the preprocessed image such as the size and shape of the tumor, texture, and color variations.</a:t>
            </a:r>
            <a:endParaRPr sz="18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The system should use these extracted features to classify the cancer stage into four categories: Stage I, Stage II, Stage III, and Stage IV.</a:t>
            </a:r>
            <a:endParaRPr sz="18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The system should display the predicted cancer stage to the user, along with a visual representation of the segmented tumor region</a:t>
            </a:r>
            <a:endParaRPr sz="1800">
              <a:solidFill>
                <a:srgbClr val="0033CC"/>
              </a:solidFill>
              <a:latin typeface="Times New Roman"/>
              <a:ea typeface="Times New Roman"/>
              <a:cs typeface="Times New Roman"/>
              <a:sym typeface="Times New Roman"/>
            </a:endParaRPr>
          </a:p>
        </p:txBody>
      </p:sp>
      <p:pic>
        <p:nvPicPr>
          <p:cNvPr id="161" name="Google Shape;161;g23c7eb45135_0_2"/>
          <p:cNvPicPr preferRelativeResize="0"/>
          <p:nvPr/>
        </p:nvPicPr>
        <p:blipFill>
          <a:blip r:embed="rId3">
            <a:alphaModFix/>
          </a:blip>
          <a:stretch>
            <a:fillRect/>
          </a:stretch>
        </p:blipFill>
        <p:spPr>
          <a:xfrm>
            <a:off x="321400" y="239225"/>
            <a:ext cx="2001421" cy="8382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Google Shape;168;p8"/>
          <p:cNvSpPr txBox="1"/>
          <p:nvPr/>
        </p:nvSpPr>
        <p:spPr>
          <a:xfrm>
            <a:off x="4191000" y="1143002"/>
            <a:ext cx="64770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imes New Roman"/>
                <a:ea typeface="Times New Roman"/>
                <a:cs typeface="Times New Roman"/>
                <a:sym typeface="Times New Roman"/>
              </a:rPr>
              <a:t>Requirements Specification</a:t>
            </a:r>
            <a:endParaRPr>
              <a:latin typeface="Times New Roman"/>
              <a:ea typeface="Times New Roman"/>
              <a:cs typeface="Times New Roman"/>
              <a:sym typeface="Times New Roman"/>
            </a:endParaRPr>
          </a:p>
        </p:txBody>
      </p:sp>
      <p:sp>
        <p:nvSpPr>
          <p:cNvPr id="169" name="Google Shape;169;p8"/>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12</a:t>
            </a:fld>
            <a:endParaRPr>
              <a:solidFill>
                <a:schemeClr val="dk2"/>
              </a:solidFill>
              <a:latin typeface="Arial"/>
              <a:ea typeface="Arial"/>
              <a:cs typeface="Arial"/>
              <a:sym typeface="Arial"/>
            </a:endParaRPr>
          </a:p>
        </p:txBody>
      </p:sp>
      <p:sp>
        <p:nvSpPr>
          <p:cNvPr id="170" name="Google Shape;170;p8"/>
          <p:cNvSpPr txBox="1"/>
          <p:nvPr/>
        </p:nvSpPr>
        <p:spPr>
          <a:xfrm>
            <a:off x="1088300" y="2187975"/>
            <a:ext cx="9981900" cy="326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0033CC"/>
                </a:solidFill>
                <a:latin typeface="Times New Roman"/>
                <a:ea typeface="Times New Roman"/>
                <a:cs typeface="Times New Roman"/>
                <a:sym typeface="Times New Roman"/>
              </a:rPr>
              <a:t>Hardware Requirements:</a:t>
            </a:r>
            <a:endParaRPr sz="2000">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For Mac OS: macOS Sierra or higher, M1 chip or higher with integrated graphics, 8GB RAM, 10GB available disk space</a:t>
            </a:r>
            <a:endParaRPr sz="18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For Windows: Windows 10 or higher, 64-bit Processor (Intel i5 or AMD Ryzen 5000 series or higher), 8GB RAM, AMD Radeon Graphics card or better, 10GB available disk space</a:t>
            </a:r>
            <a:endParaRPr sz="18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For Linux: Any Linux distribution supporting Python and graphics libraries, 64-bit Processor (Intel i5 or AMD Ryzen 5000 series or higher), 8GB RAM, AMD Radeon Graphics card or better, 10GB available disk space</a:t>
            </a:r>
            <a:endParaRPr sz="1800">
              <a:solidFill>
                <a:srgbClr val="0033CC"/>
              </a:solidFill>
              <a:latin typeface="Times New Roman"/>
              <a:ea typeface="Times New Roman"/>
              <a:cs typeface="Times New Roman"/>
              <a:sym typeface="Times New Roman"/>
            </a:endParaRPr>
          </a:p>
        </p:txBody>
      </p:sp>
      <p:pic>
        <p:nvPicPr>
          <p:cNvPr id="171" name="Google Shape;171;p8"/>
          <p:cNvPicPr preferRelativeResize="0"/>
          <p:nvPr/>
        </p:nvPicPr>
        <p:blipFill>
          <a:blip r:embed="rId3">
            <a:alphaModFix/>
          </a:blip>
          <a:stretch>
            <a:fillRect/>
          </a:stretch>
        </p:blipFill>
        <p:spPr>
          <a:xfrm>
            <a:off x="348025" y="212600"/>
            <a:ext cx="2001421" cy="8382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23c7eb45135_0_12"/>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g23c7eb45135_0_12"/>
          <p:cNvSpPr txBox="1"/>
          <p:nvPr/>
        </p:nvSpPr>
        <p:spPr>
          <a:xfrm>
            <a:off x="4191000" y="114300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imes New Roman"/>
                <a:ea typeface="Times New Roman"/>
                <a:cs typeface="Times New Roman"/>
                <a:sym typeface="Times New Roman"/>
              </a:rPr>
              <a:t>Requirements Specification</a:t>
            </a:r>
            <a:endParaRPr>
              <a:latin typeface="Times New Roman"/>
              <a:ea typeface="Times New Roman"/>
              <a:cs typeface="Times New Roman"/>
              <a:sym typeface="Times New Roman"/>
            </a:endParaRPr>
          </a:p>
        </p:txBody>
      </p:sp>
      <p:sp>
        <p:nvSpPr>
          <p:cNvPr id="179" name="Google Shape;179;g23c7eb45135_0_12"/>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13</a:t>
            </a:fld>
            <a:endParaRPr>
              <a:solidFill>
                <a:schemeClr val="dk2"/>
              </a:solidFill>
              <a:latin typeface="Arial"/>
              <a:ea typeface="Arial"/>
              <a:cs typeface="Arial"/>
              <a:sym typeface="Arial"/>
            </a:endParaRPr>
          </a:p>
        </p:txBody>
      </p:sp>
      <p:sp>
        <p:nvSpPr>
          <p:cNvPr id="180" name="Google Shape;180;g23c7eb45135_0_12"/>
          <p:cNvSpPr txBox="1"/>
          <p:nvPr/>
        </p:nvSpPr>
        <p:spPr>
          <a:xfrm>
            <a:off x="1654975" y="2071750"/>
            <a:ext cx="92262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0033CC"/>
                </a:solidFill>
                <a:latin typeface="Times New Roman"/>
                <a:ea typeface="Times New Roman"/>
                <a:cs typeface="Times New Roman"/>
                <a:sym typeface="Times New Roman"/>
              </a:rPr>
              <a:t>Non-Functional Requirements:</a:t>
            </a:r>
            <a:endParaRPr sz="2000">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endParaRPr/>
          </a:p>
          <a:p>
            <a:pPr marL="457200" lvl="0" indent="-342900" algn="l" rtl="0">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The lung cancer stage detection system using colourization technique should meet the following non-functional requirements:</a:t>
            </a: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The system should be highly accurate in its predictions, with a high level of precision and recall.</a:t>
            </a: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The system should be fast and responsive, with minimal latency and processing time, so that it can be used in real-time scenarios.</a:t>
            </a: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The system should be easy to use and operate, with a simple and intuitive user interface.</a:t>
            </a: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The system should be robust and reliable, with no single point of failure and should be able to handle different types of input images.</a:t>
            </a:r>
            <a:endParaRPr sz="1800">
              <a:solidFill>
                <a:srgbClr val="0033CC"/>
              </a:solidFill>
              <a:latin typeface="Times New Roman"/>
              <a:ea typeface="Times New Roman"/>
              <a:cs typeface="Times New Roman"/>
              <a:sym typeface="Times New Roman"/>
            </a:endParaRPr>
          </a:p>
        </p:txBody>
      </p:sp>
      <p:pic>
        <p:nvPicPr>
          <p:cNvPr id="181" name="Google Shape;181;g23c7eb45135_0_12"/>
          <p:cNvPicPr preferRelativeResize="0"/>
          <p:nvPr/>
        </p:nvPicPr>
        <p:blipFill>
          <a:blip r:embed="rId3">
            <a:alphaModFix/>
          </a:blip>
          <a:stretch>
            <a:fillRect/>
          </a:stretch>
        </p:blipFill>
        <p:spPr>
          <a:xfrm>
            <a:off x="334700" y="199275"/>
            <a:ext cx="2001421" cy="8382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3c7eb45135_0_22"/>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g23c7eb45135_0_22"/>
          <p:cNvSpPr txBox="1"/>
          <p:nvPr/>
        </p:nvSpPr>
        <p:spPr>
          <a:xfrm>
            <a:off x="4191000" y="114300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imes New Roman"/>
                <a:ea typeface="Times New Roman"/>
                <a:cs typeface="Times New Roman"/>
                <a:sym typeface="Times New Roman"/>
              </a:rPr>
              <a:t>Requirements Specification</a:t>
            </a:r>
            <a:endParaRPr>
              <a:latin typeface="Times New Roman"/>
              <a:ea typeface="Times New Roman"/>
              <a:cs typeface="Times New Roman"/>
              <a:sym typeface="Times New Roman"/>
            </a:endParaRPr>
          </a:p>
        </p:txBody>
      </p:sp>
      <p:sp>
        <p:nvSpPr>
          <p:cNvPr id="189" name="Google Shape;189;g23c7eb45135_0_22"/>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14</a:t>
            </a:fld>
            <a:endParaRPr>
              <a:solidFill>
                <a:schemeClr val="dk2"/>
              </a:solidFill>
              <a:latin typeface="Arial"/>
              <a:ea typeface="Arial"/>
              <a:cs typeface="Arial"/>
              <a:sym typeface="Arial"/>
            </a:endParaRPr>
          </a:p>
        </p:txBody>
      </p:sp>
      <p:sp>
        <p:nvSpPr>
          <p:cNvPr id="190" name="Google Shape;190;g23c7eb45135_0_22"/>
          <p:cNvSpPr txBox="1"/>
          <p:nvPr/>
        </p:nvSpPr>
        <p:spPr>
          <a:xfrm>
            <a:off x="1482000" y="2244800"/>
            <a:ext cx="10096800" cy="326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0033CC"/>
                </a:solidFill>
                <a:latin typeface="Times New Roman"/>
                <a:ea typeface="Times New Roman"/>
                <a:cs typeface="Times New Roman"/>
                <a:sym typeface="Times New Roman"/>
              </a:rPr>
              <a:t>Software Requirements:</a:t>
            </a:r>
            <a:endParaRPr sz="2000">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b="1">
                <a:solidFill>
                  <a:srgbClr val="0033CC"/>
                </a:solidFill>
                <a:latin typeface="Times New Roman"/>
                <a:ea typeface="Times New Roman"/>
                <a:cs typeface="Times New Roman"/>
                <a:sym typeface="Times New Roman"/>
              </a:rPr>
              <a:t>Programming Language:</a:t>
            </a:r>
            <a:r>
              <a:rPr lang="en-US" sz="1800">
                <a:solidFill>
                  <a:srgbClr val="0033CC"/>
                </a:solidFill>
                <a:latin typeface="Times New Roman"/>
                <a:ea typeface="Times New Roman"/>
                <a:cs typeface="Times New Roman"/>
                <a:sym typeface="Times New Roman"/>
              </a:rPr>
              <a:t> Python 3.8 or higher</a:t>
            </a: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b="1">
                <a:solidFill>
                  <a:srgbClr val="0033CC"/>
                </a:solidFill>
                <a:latin typeface="Times New Roman"/>
                <a:ea typeface="Times New Roman"/>
                <a:cs typeface="Times New Roman"/>
                <a:sym typeface="Times New Roman"/>
              </a:rPr>
              <a:t>IDE:</a:t>
            </a:r>
            <a:r>
              <a:rPr lang="en-US" sz="1800">
                <a:solidFill>
                  <a:srgbClr val="0033CC"/>
                </a:solidFill>
                <a:latin typeface="Times New Roman"/>
                <a:ea typeface="Times New Roman"/>
                <a:cs typeface="Times New Roman"/>
                <a:sym typeface="Times New Roman"/>
              </a:rPr>
              <a:t> Visual Studio Code 1.53.0 or later, Google Colab version 3.9</a:t>
            </a: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b="1">
                <a:solidFill>
                  <a:srgbClr val="0033CC"/>
                </a:solidFill>
                <a:latin typeface="Times New Roman"/>
                <a:ea typeface="Times New Roman"/>
                <a:cs typeface="Times New Roman"/>
                <a:sym typeface="Times New Roman"/>
              </a:rPr>
              <a:t>Machine Learning Framework</a:t>
            </a:r>
            <a:r>
              <a:rPr lang="en-US" sz="1800">
                <a:solidFill>
                  <a:srgbClr val="0033CC"/>
                </a:solidFill>
                <a:latin typeface="Times New Roman"/>
                <a:ea typeface="Times New Roman"/>
                <a:cs typeface="Times New Roman"/>
                <a:sym typeface="Times New Roman"/>
              </a:rPr>
              <a:t>: Tensorflow 2.4.1 or later, Scikit-Learn 0.24.2 or later, Keras 2.4.3 or later</a:t>
            </a: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b="1">
                <a:solidFill>
                  <a:srgbClr val="0033CC"/>
                </a:solidFill>
                <a:latin typeface="Times New Roman"/>
                <a:ea typeface="Times New Roman"/>
                <a:cs typeface="Times New Roman"/>
                <a:sym typeface="Times New Roman"/>
              </a:rPr>
              <a:t>Image Processing Library</a:t>
            </a:r>
            <a:r>
              <a:rPr lang="en-US" sz="1800">
                <a:solidFill>
                  <a:srgbClr val="0033CC"/>
                </a:solidFill>
                <a:latin typeface="Times New Roman"/>
                <a:ea typeface="Times New Roman"/>
                <a:cs typeface="Times New Roman"/>
                <a:sym typeface="Times New Roman"/>
              </a:rPr>
              <a:t>: OpenCV-Python 4.5.1.48 or later</a:t>
            </a: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b="1">
                <a:solidFill>
                  <a:srgbClr val="0033CC"/>
                </a:solidFill>
                <a:latin typeface="Times New Roman"/>
                <a:ea typeface="Times New Roman"/>
                <a:cs typeface="Times New Roman"/>
                <a:sym typeface="Times New Roman"/>
              </a:rPr>
              <a:t>Flask Web Framework</a:t>
            </a:r>
            <a:r>
              <a:rPr lang="en-US" sz="1800">
                <a:solidFill>
                  <a:srgbClr val="0033CC"/>
                </a:solidFill>
                <a:latin typeface="Times New Roman"/>
                <a:ea typeface="Times New Roman"/>
                <a:cs typeface="Times New Roman"/>
                <a:sym typeface="Times New Roman"/>
              </a:rPr>
              <a:t>: Flask version 1.1.2 or later</a:t>
            </a: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b="1">
                <a:solidFill>
                  <a:srgbClr val="0033CC"/>
                </a:solidFill>
                <a:latin typeface="Times New Roman"/>
                <a:ea typeface="Times New Roman"/>
                <a:cs typeface="Times New Roman"/>
                <a:sym typeface="Times New Roman"/>
              </a:rPr>
              <a:t>Database</a:t>
            </a:r>
            <a:r>
              <a:rPr lang="en-US" sz="1800">
                <a:solidFill>
                  <a:srgbClr val="0033CC"/>
                </a:solidFill>
                <a:latin typeface="Times New Roman"/>
                <a:ea typeface="Times New Roman"/>
                <a:cs typeface="Times New Roman"/>
                <a:sym typeface="Times New Roman"/>
              </a:rPr>
              <a:t>: SQLite, MySQL, or PostgreSQL</a:t>
            </a: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b="1">
                <a:solidFill>
                  <a:srgbClr val="0033CC"/>
                </a:solidFill>
                <a:latin typeface="Times New Roman"/>
                <a:ea typeface="Times New Roman"/>
                <a:cs typeface="Times New Roman"/>
                <a:sym typeface="Times New Roman"/>
              </a:rPr>
              <a:t>Version Control</a:t>
            </a:r>
            <a:r>
              <a:rPr lang="en-US" sz="1800">
                <a:solidFill>
                  <a:srgbClr val="0033CC"/>
                </a:solidFill>
                <a:latin typeface="Times New Roman"/>
                <a:ea typeface="Times New Roman"/>
                <a:cs typeface="Times New Roman"/>
                <a:sym typeface="Times New Roman"/>
              </a:rPr>
              <a:t>: Git</a:t>
            </a: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b="1">
                <a:solidFill>
                  <a:srgbClr val="0033CC"/>
                </a:solidFill>
                <a:latin typeface="Times New Roman"/>
                <a:ea typeface="Times New Roman"/>
                <a:cs typeface="Times New Roman"/>
                <a:sym typeface="Times New Roman"/>
              </a:rPr>
              <a:t>Operating System</a:t>
            </a:r>
            <a:r>
              <a:rPr lang="en-US" sz="1800">
                <a:solidFill>
                  <a:srgbClr val="0033CC"/>
                </a:solidFill>
                <a:latin typeface="Times New Roman"/>
                <a:ea typeface="Times New Roman"/>
                <a:cs typeface="Times New Roman"/>
                <a:sym typeface="Times New Roman"/>
              </a:rPr>
              <a:t>: Windows 10 or higher 64 bit, Mac OS 12.2 or later</a:t>
            </a:r>
            <a:endParaRPr sz="1800">
              <a:solidFill>
                <a:srgbClr val="0033CC"/>
              </a:solidFill>
              <a:latin typeface="Times New Roman"/>
              <a:ea typeface="Times New Roman"/>
              <a:cs typeface="Times New Roman"/>
              <a:sym typeface="Times New Roman"/>
            </a:endParaRPr>
          </a:p>
        </p:txBody>
      </p:sp>
      <p:pic>
        <p:nvPicPr>
          <p:cNvPr id="191" name="Google Shape;191;g23c7eb45135_0_22"/>
          <p:cNvPicPr preferRelativeResize="0"/>
          <p:nvPr/>
        </p:nvPicPr>
        <p:blipFill>
          <a:blip r:embed="rId3">
            <a:alphaModFix/>
          </a:blip>
          <a:stretch>
            <a:fillRect/>
          </a:stretch>
        </p:blipFill>
        <p:spPr>
          <a:xfrm>
            <a:off x="294775" y="199275"/>
            <a:ext cx="2001421" cy="8382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23c7eb45135_0_35"/>
          <p:cNvSpPr/>
          <p:nvPr/>
        </p:nvSpPr>
        <p:spPr>
          <a:xfrm>
            <a:off x="3048000" y="12905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g23c7eb45135_0_35"/>
          <p:cNvSpPr txBox="1"/>
          <p:nvPr/>
        </p:nvSpPr>
        <p:spPr>
          <a:xfrm>
            <a:off x="4191000" y="85240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imes New Roman"/>
                <a:ea typeface="Times New Roman"/>
                <a:cs typeface="Times New Roman"/>
                <a:sym typeface="Times New Roman"/>
              </a:rPr>
              <a:t>Algorithms Used</a:t>
            </a:r>
            <a:endParaRPr>
              <a:latin typeface="Times New Roman"/>
              <a:ea typeface="Times New Roman"/>
              <a:cs typeface="Times New Roman"/>
              <a:sym typeface="Times New Roman"/>
            </a:endParaRPr>
          </a:p>
        </p:txBody>
      </p:sp>
      <p:sp>
        <p:nvSpPr>
          <p:cNvPr id="199" name="Google Shape;199;g23c7eb45135_0_35"/>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15</a:t>
            </a:fld>
            <a:endParaRPr>
              <a:solidFill>
                <a:schemeClr val="dk2"/>
              </a:solidFill>
              <a:latin typeface="Arial"/>
              <a:ea typeface="Arial"/>
              <a:cs typeface="Arial"/>
              <a:sym typeface="Arial"/>
            </a:endParaRPr>
          </a:p>
        </p:txBody>
      </p:sp>
      <p:sp>
        <p:nvSpPr>
          <p:cNvPr id="200" name="Google Shape;200;g23c7eb45135_0_35"/>
          <p:cNvSpPr txBox="1"/>
          <p:nvPr/>
        </p:nvSpPr>
        <p:spPr>
          <a:xfrm>
            <a:off x="202750" y="1319550"/>
            <a:ext cx="6476400" cy="486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u="sng">
                <a:solidFill>
                  <a:srgbClr val="0033CC"/>
                </a:solidFill>
                <a:latin typeface="Times New Roman"/>
                <a:ea typeface="Times New Roman"/>
                <a:cs typeface="Times New Roman"/>
                <a:sym typeface="Times New Roman"/>
              </a:rPr>
              <a:t>Median</a:t>
            </a:r>
            <a:r>
              <a:rPr lang="en-US" sz="1600" u="sng">
                <a:solidFill>
                  <a:srgbClr val="0033CC"/>
                </a:solidFill>
                <a:latin typeface="Times New Roman"/>
                <a:ea typeface="Times New Roman"/>
                <a:cs typeface="Times New Roman"/>
                <a:sym typeface="Times New Roman"/>
              </a:rPr>
              <a:t> </a:t>
            </a:r>
            <a:r>
              <a:rPr lang="en-US" sz="1600" b="1" u="sng">
                <a:solidFill>
                  <a:srgbClr val="0033CC"/>
                </a:solidFill>
                <a:latin typeface="Times New Roman"/>
                <a:ea typeface="Times New Roman"/>
                <a:cs typeface="Times New Roman"/>
                <a:sym typeface="Times New Roman"/>
              </a:rPr>
              <a:t>Filtering</a:t>
            </a:r>
            <a:r>
              <a:rPr lang="en-US" sz="1600" u="sng">
                <a:solidFill>
                  <a:srgbClr val="0033CC"/>
                </a:solidFill>
                <a:latin typeface="Times New Roman"/>
                <a:ea typeface="Times New Roman"/>
                <a:cs typeface="Times New Roman"/>
                <a:sym typeface="Times New Roman"/>
              </a:rPr>
              <a:t> </a:t>
            </a:r>
            <a:endParaRPr sz="1600" u="sng">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457200" lvl="0" indent="-330200" algn="l" rtl="0">
              <a:spcBef>
                <a:spcPts val="0"/>
              </a:spcBef>
              <a:spcAft>
                <a:spcPts val="0"/>
              </a:spcAft>
              <a:buClr>
                <a:srgbClr val="0033CC"/>
              </a:buClr>
              <a:buSzPts val="1600"/>
              <a:buFont typeface="Times New Roman"/>
              <a:buChar char="●"/>
            </a:pPr>
            <a:r>
              <a:rPr lang="en-US" sz="1600">
                <a:solidFill>
                  <a:srgbClr val="0033CC"/>
                </a:solidFill>
                <a:latin typeface="Times New Roman"/>
                <a:ea typeface="Times New Roman"/>
                <a:cs typeface="Times New Roman"/>
                <a:sym typeface="Times New Roman"/>
              </a:rPr>
              <a:t>It is a Non Linear Filtering method </a:t>
            </a:r>
            <a:endParaRPr sz="16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0033CC"/>
              </a:solidFill>
              <a:latin typeface="Times New Roman"/>
              <a:ea typeface="Times New Roman"/>
              <a:cs typeface="Times New Roman"/>
              <a:sym typeface="Times New Roman"/>
            </a:endParaRPr>
          </a:p>
          <a:p>
            <a:pPr marL="457200" lvl="0" indent="-330200" algn="l" rtl="0">
              <a:spcBef>
                <a:spcPts val="0"/>
              </a:spcBef>
              <a:spcAft>
                <a:spcPts val="0"/>
              </a:spcAft>
              <a:buClr>
                <a:srgbClr val="0033CC"/>
              </a:buClr>
              <a:buSzPts val="1600"/>
              <a:buFont typeface="Times New Roman"/>
              <a:buChar char="●"/>
            </a:pPr>
            <a:r>
              <a:rPr lang="en-US" sz="1600">
                <a:solidFill>
                  <a:srgbClr val="0033CC"/>
                </a:solidFill>
                <a:latin typeface="Times New Roman"/>
                <a:ea typeface="Times New Roman"/>
                <a:cs typeface="Times New Roman"/>
                <a:sym typeface="Times New Roman"/>
              </a:rPr>
              <a:t>It helps in removing noise by Smoothing it .</a:t>
            </a:r>
            <a:endParaRPr sz="16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0033CC"/>
              </a:solidFill>
              <a:latin typeface="Times New Roman"/>
              <a:ea typeface="Times New Roman"/>
              <a:cs typeface="Times New Roman"/>
              <a:sym typeface="Times New Roman"/>
            </a:endParaRPr>
          </a:p>
          <a:p>
            <a:pPr marL="457200" lvl="0" indent="-330200" algn="l" rtl="0">
              <a:spcBef>
                <a:spcPts val="0"/>
              </a:spcBef>
              <a:spcAft>
                <a:spcPts val="0"/>
              </a:spcAft>
              <a:buClr>
                <a:srgbClr val="0033CC"/>
              </a:buClr>
              <a:buSzPts val="1600"/>
              <a:buFont typeface="Times New Roman"/>
              <a:buChar char="●"/>
            </a:pPr>
            <a:r>
              <a:rPr lang="en-US" sz="1600">
                <a:solidFill>
                  <a:srgbClr val="0033CC"/>
                </a:solidFill>
                <a:latin typeface="Times New Roman"/>
                <a:ea typeface="Times New Roman"/>
                <a:cs typeface="Times New Roman"/>
                <a:sym typeface="Times New Roman"/>
              </a:rPr>
              <a:t>Salt and pepper/impulse noise can be removed using this filter.</a:t>
            </a:r>
            <a:endParaRPr sz="16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0033CC"/>
              </a:solidFill>
              <a:latin typeface="Times New Roman"/>
              <a:ea typeface="Times New Roman"/>
              <a:cs typeface="Times New Roman"/>
              <a:sym typeface="Times New Roman"/>
            </a:endParaRPr>
          </a:p>
          <a:p>
            <a:pPr marL="457200" lvl="0" indent="-330200" algn="l" rtl="0">
              <a:spcBef>
                <a:spcPts val="0"/>
              </a:spcBef>
              <a:spcAft>
                <a:spcPts val="0"/>
              </a:spcAft>
              <a:buClr>
                <a:srgbClr val="0033CC"/>
              </a:buClr>
              <a:buSzPts val="1600"/>
              <a:buFont typeface="Times New Roman"/>
              <a:buChar char="●"/>
            </a:pPr>
            <a:r>
              <a:rPr lang="en-US" sz="1600">
                <a:solidFill>
                  <a:srgbClr val="0033CC"/>
                </a:solidFill>
                <a:latin typeface="Times New Roman"/>
                <a:ea typeface="Times New Roman"/>
                <a:cs typeface="Times New Roman"/>
                <a:sym typeface="Times New Roman"/>
              </a:rPr>
              <a:t>We can retain the edges by applying zero padding</a:t>
            </a:r>
            <a:endParaRPr sz="16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0033CC"/>
              </a:solidFill>
              <a:latin typeface="Times New Roman"/>
              <a:ea typeface="Times New Roman"/>
              <a:cs typeface="Times New Roman"/>
              <a:sym typeface="Times New Roman"/>
            </a:endParaRPr>
          </a:p>
          <a:p>
            <a:pPr marL="457200" lvl="0" indent="-330200" algn="l" rtl="0">
              <a:spcBef>
                <a:spcPts val="0"/>
              </a:spcBef>
              <a:spcAft>
                <a:spcPts val="0"/>
              </a:spcAft>
              <a:buClr>
                <a:srgbClr val="0033CC"/>
              </a:buClr>
              <a:buSzPts val="1600"/>
              <a:buFont typeface="Times New Roman"/>
              <a:buChar char="●"/>
            </a:pPr>
            <a:r>
              <a:rPr lang="en-US" sz="1600">
                <a:solidFill>
                  <a:srgbClr val="0033CC"/>
                </a:solidFill>
                <a:latin typeface="Times New Roman"/>
                <a:ea typeface="Times New Roman"/>
                <a:cs typeface="Times New Roman"/>
                <a:sym typeface="Times New Roman"/>
              </a:rPr>
              <a:t>Empty mask is passed and median value is taken.</a:t>
            </a:r>
            <a:endParaRPr sz="1600">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endParaRPr sz="1600">
              <a:solidFill>
                <a:srgbClr val="0033CC"/>
              </a:solidFill>
              <a:latin typeface="Times New Roman"/>
              <a:ea typeface="Times New Roman"/>
              <a:cs typeface="Times New Roman"/>
              <a:sym typeface="Times New Roman"/>
            </a:endParaRPr>
          </a:p>
          <a:p>
            <a:pPr marL="457200" lvl="0" indent="-330200" algn="l" rtl="0">
              <a:spcBef>
                <a:spcPts val="0"/>
              </a:spcBef>
              <a:spcAft>
                <a:spcPts val="0"/>
              </a:spcAft>
              <a:buClr>
                <a:srgbClr val="0033CC"/>
              </a:buClr>
              <a:buSzPts val="1600"/>
              <a:buFont typeface="Times New Roman"/>
              <a:buChar char="●"/>
            </a:pPr>
            <a:r>
              <a:rPr lang="en-US" sz="1600">
                <a:solidFill>
                  <a:srgbClr val="0033CC"/>
                </a:solidFill>
                <a:latin typeface="Times New Roman"/>
                <a:ea typeface="Times New Roman"/>
                <a:cs typeface="Times New Roman"/>
                <a:sym typeface="Times New Roman"/>
              </a:rPr>
              <a:t>We can use mean filtering along with it to reduce the contrast of the image.</a:t>
            </a:r>
            <a:endParaRPr sz="1600">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endParaRPr sz="1600">
              <a:solidFill>
                <a:srgbClr val="0033CC"/>
              </a:solidFill>
              <a:latin typeface="Times New Roman"/>
              <a:ea typeface="Times New Roman"/>
              <a:cs typeface="Times New Roman"/>
              <a:sym typeface="Times New Roman"/>
            </a:endParaRPr>
          </a:p>
          <a:p>
            <a:pPr marL="457200" lvl="0" indent="-330200" algn="l" rtl="0">
              <a:spcBef>
                <a:spcPts val="0"/>
              </a:spcBef>
              <a:spcAft>
                <a:spcPts val="0"/>
              </a:spcAft>
              <a:buClr>
                <a:srgbClr val="0033CC"/>
              </a:buClr>
              <a:buSzPts val="1600"/>
              <a:buFont typeface="Times New Roman"/>
              <a:buChar char="●"/>
            </a:pPr>
            <a:r>
              <a:rPr lang="en-US" sz="1600">
                <a:solidFill>
                  <a:srgbClr val="0033CC"/>
                </a:solidFill>
                <a:latin typeface="Times New Roman"/>
                <a:ea typeface="Times New Roman"/>
                <a:cs typeface="Times New Roman"/>
                <a:sym typeface="Times New Roman"/>
              </a:rPr>
              <a:t>Reducing the contrast helps in highlighting various features that may be hidden due to high contrast.</a:t>
            </a:r>
            <a:endParaRPr sz="16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p:txBody>
      </p:sp>
      <p:pic>
        <p:nvPicPr>
          <p:cNvPr id="201" name="Google Shape;201;g23c7eb45135_0_35"/>
          <p:cNvPicPr preferRelativeResize="0"/>
          <p:nvPr/>
        </p:nvPicPr>
        <p:blipFill rotWithShape="1">
          <a:blip r:embed="rId3">
            <a:alphaModFix/>
          </a:blip>
          <a:srcRect b="5846"/>
          <a:stretch/>
        </p:blipFill>
        <p:spPr>
          <a:xfrm>
            <a:off x="6679150" y="1430725"/>
            <a:ext cx="5105675" cy="4863900"/>
          </a:xfrm>
          <a:prstGeom prst="rect">
            <a:avLst/>
          </a:prstGeom>
          <a:noFill/>
          <a:ln>
            <a:noFill/>
          </a:ln>
        </p:spPr>
      </p:pic>
      <p:pic>
        <p:nvPicPr>
          <p:cNvPr id="202" name="Google Shape;202;g23c7eb45135_0_35"/>
          <p:cNvPicPr preferRelativeResize="0"/>
          <p:nvPr/>
        </p:nvPicPr>
        <p:blipFill>
          <a:blip r:embed="rId4">
            <a:alphaModFix/>
          </a:blip>
          <a:stretch>
            <a:fillRect/>
          </a:stretch>
        </p:blipFill>
        <p:spPr>
          <a:xfrm>
            <a:off x="562300" y="199275"/>
            <a:ext cx="2001421" cy="8382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3c7eb45135_0_46"/>
          <p:cNvSpPr/>
          <p:nvPr/>
        </p:nvSpPr>
        <p:spPr>
          <a:xfrm>
            <a:off x="3745675" y="12230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9" name="Google Shape;209;g23c7eb45135_0_46"/>
          <p:cNvSpPr txBox="1"/>
          <p:nvPr/>
        </p:nvSpPr>
        <p:spPr>
          <a:xfrm>
            <a:off x="4814750" y="692290"/>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Algorithms Used</a:t>
            </a:r>
            <a:endParaRPr/>
          </a:p>
        </p:txBody>
      </p:sp>
      <p:sp>
        <p:nvSpPr>
          <p:cNvPr id="210" name="Google Shape;210;g23c7eb45135_0_46"/>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16</a:t>
            </a:fld>
            <a:endParaRPr>
              <a:solidFill>
                <a:schemeClr val="dk2"/>
              </a:solidFill>
              <a:latin typeface="Arial"/>
              <a:ea typeface="Arial"/>
              <a:cs typeface="Arial"/>
              <a:sym typeface="Arial"/>
            </a:endParaRPr>
          </a:p>
        </p:txBody>
      </p:sp>
      <p:sp>
        <p:nvSpPr>
          <p:cNvPr id="211" name="Google Shape;211;g23c7eb45135_0_46"/>
          <p:cNvSpPr txBox="1"/>
          <p:nvPr/>
        </p:nvSpPr>
        <p:spPr>
          <a:xfrm>
            <a:off x="333775" y="1350850"/>
            <a:ext cx="3411900" cy="19086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US" sz="1600" b="1" u="sng">
                <a:solidFill>
                  <a:srgbClr val="0033CC"/>
                </a:solidFill>
                <a:latin typeface="Times New Roman"/>
                <a:ea typeface="Times New Roman"/>
                <a:cs typeface="Times New Roman"/>
                <a:sym typeface="Times New Roman"/>
              </a:rPr>
              <a:t>Ct-Scan Data - Segmentation</a:t>
            </a:r>
            <a:endParaRPr sz="1600" b="1" u="sng">
              <a:solidFill>
                <a:srgbClr val="0033CC"/>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AutoNum type="arabicParenR"/>
            </a:pPr>
            <a:r>
              <a:rPr lang="en-US" sz="1600">
                <a:solidFill>
                  <a:srgbClr val="000000"/>
                </a:solidFill>
                <a:latin typeface="Times New Roman"/>
                <a:ea typeface="Times New Roman"/>
                <a:cs typeface="Times New Roman"/>
                <a:sym typeface="Times New Roman"/>
              </a:rPr>
              <a:t>Watershed based Segmentation</a:t>
            </a:r>
            <a:endParaRPr sz="1600">
              <a:solidFill>
                <a:srgbClr val="000000"/>
              </a:solidFill>
              <a:latin typeface="Times New Roman"/>
              <a:ea typeface="Times New Roman"/>
              <a:cs typeface="Times New Roman"/>
              <a:sym typeface="Times New Roman"/>
            </a:endParaRPr>
          </a:p>
          <a:p>
            <a:pPr marL="914400" lvl="0" indent="0" algn="l" rtl="0">
              <a:spcBef>
                <a:spcPts val="0"/>
              </a:spcBef>
              <a:spcAft>
                <a:spcPts val="0"/>
              </a:spcAft>
              <a:buNone/>
            </a:pPr>
            <a:endParaRPr sz="16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0033CC"/>
              </a:solidFill>
              <a:latin typeface="Times New Roman"/>
              <a:ea typeface="Times New Roman"/>
              <a:cs typeface="Times New Roman"/>
              <a:sym typeface="Times New Roman"/>
            </a:endParaRPr>
          </a:p>
        </p:txBody>
      </p:sp>
      <p:sp>
        <p:nvSpPr>
          <p:cNvPr id="212" name="Google Shape;212;g23c7eb45135_0_46"/>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rgbClr val="888888"/>
                </a:solidFill>
              </a:rPr>
              <a:t>16</a:t>
            </a:fld>
            <a:endParaRPr sz="1200">
              <a:solidFill>
                <a:srgbClr val="888888"/>
              </a:solidFill>
            </a:endParaRPr>
          </a:p>
        </p:txBody>
      </p:sp>
      <p:pic>
        <p:nvPicPr>
          <p:cNvPr id="213" name="Google Shape;213;g23c7eb45135_0_46"/>
          <p:cNvPicPr preferRelativeResize="0"/>
          <p:nvPr/>
        </p:nvPicPr>
        <p:blipFill>
          <a:blip r:embed="rId3">
            <a:alphaModFix/>
          </a:blip>
          <a:stretch>
            <a:fillRect/>
          </a:stretch>
        </p:blipFill>
        <p:spPr>
          <a:xfrm>
            <a:off x="2863150" y="2073976"/>
            <a:ext cx="1936850" cy="1547038"/>
          </a:xfrm>
          <a:prstGeom prst="rect">
            <a:avLst/>
          </a:prstGeom>
          <a:noFill/>
          <a:ln>
            <a:noFill/>
          </a:ln>
        </p:spPr>
      </p:pic>
      <p:pic>
        <p:nvPicPr>
          <p:cNvPr id="214" name="Google Shape;214;g23c7eb45135_0_46"/>
          <p:cNvPicPr preferRelativeResize="0"/>
          <p:nvPr/>
        </p:nvPicPr>
        <p:blipFill>
          <a:blip r:embed="rId4">
            <a:alphaModFix/>
          </a:blip>
          <a:stretch>
            <a:fillRect/>
          </a:stretch>
        </p:blipFill>
        <p:spPr>
          <a:xfrm>
            <a:off x="763025" y="2073976"/>
            <a:ext cx="1839450" cy="1547050"/>
          </a:xfrm>
          <a:prstGeom prst="rect">
            <a:avLst/>
          </a:prstGeom>
          <a:noFill/>
          <a:ln>
            <a:noFill/>
          </a:ln>
        </p:spPr>
      </p:pic>
      <p:sp>
        <p:nvSpPr>
          <p:cNvPr id="215" name="Google Shape;215;g23c7eb45135_0_46"/>
          <p:cNvSpPr txBox="1"/>
          <p:nvPr/>
        </p:nvSpPr>
        <p:spPr>
          <a:xfrm>
            <a:off x="762950" y="3621013"/>
            <a:ext cx="1839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original image</a:t>
            </a:r>
            <a:endParaRPr>
              <a:latin typeface="Calibri"/>
              <a:ea typeface="Calibri"/>
              <a:cs typeface="Calibri"/>
              <a:sym typeface="Calibri"/>
            </a:endParaRPr>
          </a:p>
        </p:txBody>
      </p:sp>
      <p:sp>
        <p:nvSpPr>
          <p:cNvPr id="216" name="Google Shape;216;g23c7eb45135_0_46"/>
          <p:cNvSpPr txBox="1"/>
          <p:nvPr/>
        </p:nvSpPr>
        <p:spPr>
          <a:xfrm>
            <a:off x="2777074" y="3621013"/>
            <a:ext cx="243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after watershed- segmentation</a:t>
            </a:r>
            <a:endParaRPr>
              <a:latin typeface="Calibri"/>
              <a:ea typeface="Calibri"/>
              <a:cs typeface="Calibri"/>
              <a:sym typeface="Calibri"/>
            </a:endParaRPr>
          </a:p>
        </p:txBody>
      </p:sp>
      <p:pic>
        <p:nvPicPr>
          <p:cNvPr id="217" name="Google Shape;217;g23c7eb45135_0_46"/>
          <p:cNvPicPr preferRelativeResize="0"/>
          <p:nvPr/>
        </p:nvPicPr>
        <p:blipFill>
          <a:blip r:embed="rId5">
            <a:alphaModFix/>
          </a:blip>
          <a:stretch>
            <a:fillRect/>
          </a:stretch>
        </p:blipFill>
        <p:spPr>
          <a:xfrm>
            <a:off x="2922700" y="4435350"/>
            <a:ext cx="1839600" cy="1621884"/>
          </a:xfrm>
          <a:prstGeom prst="rect">
            <a:avLst/>
          </a:prstGeom>
          <a:noFill/>
          <a:ln>
            <a:noFill/>
          </a:ln>
        </p:spPr>
      </p:pic>
      <p:pic>
        <p:nvPicPr>
          <p:cNvPr id="218" name="Google Shape;218;g23c7eb45135_0_46"/>
          <p:cNvPicPr preferRelativeResize="0"/>
          <p:nvPr/>
        </p:nvPicPr>
        <p:blipFill>
          <a:blip r:embed="rId6">
            <a:alphaModFix/>
          </a:blip>
          <a:stretch>
            <a:fillRect/>
          </a:stretch>
        </p:blipFill>
        <p:spPr>
          <a:xfrm>
            <a:off x="773950" y="4539250"/>
            <a:ext cx="1839450" cy="1615075"/>
          </a:xfrm>
          <a:prstGeom prst="rect">
            <a:avLst/>
          </a:prstGeom>
          <a:noFill/>
          <a:ln>
            <a:noFill/>
          </a:ln>
        </p:spPr>
      </p:pic>
      <p:sp>
        <p:nvSpPr>
          <p:cNvPr id="219" name="Google Shape;219;g23c7eb45135_0_46"/>
          <p:cNvSpPr txBox="1"/>
          <p:nvPr/>
        </p:nvSpPr>
        <p:spPr>
          <a:xfrm>
            <a:off x="712825" y="5989625"/>
            <a:ext cx="1961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mean filtered image</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20" name="Google Shape;220;g23c7eb45135_0_46"/>
          <p:cNvSpPr txBox="1"/>
          <p:nvPr/>
        </p:nvSpPr>
        <p:spPr>
          <a:xfrm>
            <a:off x="2788000" y="5989625"/>
            <a:ext cx="2109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Threshold Image</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21" name="Google Shape;221;g23c7eb45135_0_46"/>
          <p:cNvSpPr txBox="1"/>
          <p:nvPr/>
        </p:nvSpPr>
        <p:spPr>
          <a:xfrm>
            <a:off x="546675" y="4064688"/>
            <a:ext cx="4186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3) Threshold based segmentation</a:t>
            </a:r>
            <a:endParaRPr sz="1600">
              <a:latin typeface="Calibri"/>
              <a:ea typeface="Calibri"/>
              <a:cs typeface="Calibri"/>
              <a:sym typeface="Calibri"/>
            </a:endParaRPr>
          </a:p>
        </p:txBody>
      </p:sp>
      <p:sp>
        <p:nvSpPr>
          <p:cNvPr id="222" name="Google Shape;222;g23c7eb45135_0_46"/>
          <p:cNvSpPr txBox="1"/>
          <p:nvPr/>
        </p:nvSpPr>
        <p:spPr>
          <a:xfrm>
            <a:off x="6890450" y="1563600"/>
            <a:ext cx="336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2) Otsu method</a:t>
            </a:r>
            <a:endParaRPr>
              <a:latin typeface="Calibri"/>
              <a:ea typeface="Calibri"/>
              <a:cs typeface="Calibri"/>
              <a:sym typeface="Calibri"/>
            </a:endParaRPr>
          </a:p>
        </p:txBody>
      </p:sp>
      <p:pic>
        <p:nvPicPr>
          <p:cNvPr id="223" name="Google Shape;223;g23c7eb45135_0_46"/>
          <p:cNvPicPr preferRelativeResize="0"/>
          <p:nvPr/>
        </p:nvPicPr>
        <p:blipFill>
          <a:blip r:embed="rId7">
            <a:alphaModFix/>
          </a:blip>
          <a:stretch>
            <a:fillRect/>
          </a:stretch>
        </p:blipFill>
        <p:spPr>
          <a:xfrm>
            <a:off x="6830500" y="1937200"/>
            <a:ext cx="2239200" cy="1597191"/>
          </a:xfrm>
          <a:prstGeom prst="rect">
            <a:avLst/>
          </a:prstGeom>
          <a:noFill/>
          <a:ln>
            <a:noFill/>
          </a:ln>
        </p:spPr>
      </p:pic>
      <p:pic>
        <p:nvPicPr>
          <p:cNvPr id="224" name="Google Shape;224;g23c7eb45135_0_46"/>
          <p:cNvPicPr preferRelativeResize="0"/>
          <p:nvPr/>
        </p:nvPicPr>
        <p:blipFill>
          <a:blip r:embed="rId8">
            <a:alphaModFix/>
          </a:blip>
          <a:stretch>
            <a:fillRect/>
          </a:stretch>
        </p:blipFill>
        <p:spPr>
          <a:xfrm>
            <a:off x="9208400" y="1937750"/>
            <a:ext cx="2239200" cy="1596107"/>
          </a:xfrm>
          <a:prstGeom prst="rect">
            <a:avLst/>
          </a:prstGeom>
          <a:noFill/>
          <a:ln>
            <a:noFill/>
          </a:ln>
        </p:spPr>
      </p:pic>
      <p:sp>
        <p:nvSpPr>
          <p:cNvPr id="225" name="Google Shape;225;g23c7eb45135_0_46"/>
          <p:cNvSpPr txBox="1"/>
          <p:nvPr/>
        </p:nvSpPr>
        <p:spPr>
          <a:xfrm>
            <a:off x="6799700" y="3520750"/>
            <a:ext cx="2273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Normal Ct Image</a:t>
            </a:r>
            <a:endParaRPr>
              <a:latin typeface="Calibri"/>
              <a:ea typeface="Calibri"/>
              <a:cs typeface="Calibri"/>
              <a:sym typeface="Calibri"/>
            </a:endParaRPr>
          </a:p>
        </p:txBody>
      </p:sp>
      <p:sp>
        <p:nvSpPr>
          <p:cNvPr id="226" name="Google Shape;226;g23c7eb45135_0_46"/>
          <p:cNvSpPr txBox="1"/>
          <p:nvPr/>
        </p:nvSpPr>
        <p:spPr>
          <a:xfrm>
            <a:off x="9146900" y="3475688"/>
            <a:ext cx="223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after using otsu method</a:t>
            </a:r>
            <a:endParaRPr>
              <a:latin typeface="Calibri"/>
              <a:ea typeface="Calibri"/>
              <a:cs typeface="Calibri"/>
              <a:sym typeface="Calibri"/>
            </a:endParaRPr>
          </a:p>
        </p:txBody>
      </p:sp>
      <p:pic>
        <p:nvPicPr>
          <p:cNvPr id="227" name="Google Shape;227;g23c7eb45135_0_46"/>
          <p:cNvPicPr preferRelativeResize="0"/>
          <p:nvPr/>
        </p:nvPicPr>
        <p:blipFill>
          <a:blip r:embed="rId9">
            <a:alphaModFix/>
          </a:blip>
          <a:stretch>
            <a:fillRect/>
          </a:stretch>
        </p:blipFill>
        <p:spPr>
          <a:xfrm>
            <a:off x="6792025" y="4372150"/>
            <a:ext cx="4500901" cy="1830501"/>
          </a:xfrm>
          <a:prstGeom prst="rect">
            <a:avLst/>
          </a:prstGeom>
          <a:noFill/>
          <a:ln>
            <a:noFill/>
          </a:ln>
        </p:spPr>
      </p:pic>
      <p:sp>
        <p:nvSpPr>
          <p:cNvPr id="228" name="Google Shape;228;g23c7eb45135_0_46"/>
          <p:cNvSpPr txBox="1"/>
          <p:nvPr/>
        </p:nvSpPr>
        <p:spPr>
          <a:xfrm>
            <a:off x="6701275" y="4023825"/>
            <a:ext cx="254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4) Hough tranformation</a:t>
            </a:r>
            <a:endParaRPr>
              <a:latin typeface="Calibri"/>
              <a:ea typeface="Calibri"/>
              <a:cs typeface="Calibri"/>
              <a:sym typeface="Calibri"/>
            </a:endParaRPr>
          </a:p>
        </p:txBody>
      </p:sp>
      <p:sp>
        <p:nvSpPr>
          <p:cNvPr id="229" name="Google Shape;229;g23c7eb45135_0_46"/>
          <p:cNvSpPr txBox="1"/>
          <p:nvPr/>
        </p:nvSpPr>
        <p:spPr>
          <a:xfrm>
            <a:off x="6870825" y="6158750"/>
            <a:ext cx="196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normal ct image</a:t>
            </a:r>
            <a:endParaRPr>
              <a:latin typeface="Calibri"/>
              <a:ea typeface="Calibri"/>
              <a:cs typeface="Calibri"/>
              <a:sym typeface="Calibri"/>
            </a:endParaRPr>
          </a:p>
        </p:txBody>
      </p:sp>
      <p:sp>
        <p:nvSpPr>
          <p:cNvPr id="230" name="Google Shape;230;g23c7eb45135_0_46"/>
          <p:cNvSpPr txBox="1"/>
          <p:nvPr/>
        </p:nvSpPr>
        <p:spPr>
          <a:xfrm>
            <a:off x="9048475" y="6158750"/>
            <a:ext cx="2543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after applying hough </a:t>
            </a:r>
            <a:endParaRPr>
              <a:latin typeface="Calibri"/>
              <a:ea typeface="Calibri"/>
              <a:cs typeface="Calibri"/>
              <a:sym typeface="Calibri"/>
            </a:endParaRPr>
          </a:p>
        </p:txBody>
      </p:sp>
      <p:pic>
        <p:nvPicPr>
          <p:cNvPr id="231" name="Google Shape;231;g23c7eb45135_0_46"/>
          <p:cNvPicPr preferRelativeResize="0"/>
          <p:nvPr/>
        </p:nvPicPr>
        <p:blipFill>
          <a:blip r:embed="rId10">
            <a:alphaModFix/>
          </a:blip>
          <a:stretch>
            <a:fillRect/>
          </a:stretch>
        </p:blipFill>
        <p:spPr>
          <a:xfrm>
            <a:off x="484949" y="223200"/>
            <a:ext cx="1606400" cy="6727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23c7eb45135_0_55"/>
          <p:cNvSpPr/>
          <p:nvPr/>
        </p:nvSpPr>
        <p:spPr>
          <a:xfrm>
            <a:off x="3048000" y="12905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8" name="Google Shape;238;g23c7eb45135_0_55"/>
          <p:cNvSpPr txBox="1"/>
          <p:nvPr/>
        </p:nvSpPr>
        <p:spPr>
          <a:xfrm>
            <a:off x="4191000" y="85240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imes New Roman"/>
                <a:ea typeface="Times New Roman"/>
                <a:cs typeface="Times New Roman"/>
                <a:sym typeface="Times New Roman"/>
              </a:rPr>
              <a:t>Algorithms Used</a:t>
            </a:r>
            <a:endParaRPr>
              <a:latin typeface="Times New Roman"/>
              <a:ea typeface="Times New Roman"/>
              <a:cs typeface="Times New Roman"/>
              <a:sym typeface="Times New Roman"/>
            </a:endParaRPr>
          </a:p>
        </p:txBody>
      </p:sp>
      <p:sp>
        <p:nvSpPr>
          <p:cNvPr id="239" name="Google Shape;239;g23c7eb45135_0_55"/>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17</a:t>
            </a:fld>
            <a:endParaRPr>
              <a:solidFill>
                <a:schemeClr val="dk2"/>
              </a:solidFill>
              <a:latin typeface="Arial"/>
              <a:ea typeface="Arial"/>
              <a:cs typeface="Arial"/>
              <a:sym typeface="Arial"/>
            </a:endParaRPr>
          </a:p>
        </p:txBody>
      </p:sp>
      <p:sp>
        <p:nvSpPr>
          <p:cNvPr id="240" name="Google Shape;240;g23c7eb45135_0_55"/>
          <p:cNvSpPr txBox="1"/>
          <p:nvPr/>
        </p:nvSpPr>
        <p:spPr>
          <a:xfrm>
            <a:off x="1567800" y="1795675"/>
            <a:ext cx="97860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0033CC"/>
                </a:solidFill>
                <a:latin typeface="Times New Roman"/>
                <a:ea typeface="Times New Roman"/>
                <a:cs typeface="Times New Roman"/>
                <a:sym typeface="Times New Roman"/>
              </a:rPr>
              <a:t>SVM (Support Vector Machine) is a supervised machine learning method that can be used to classify input data according to a pattern. It is suitable for large datasets and can classify data into two groups. We plan to use SVM to classify cancer as either benign or malignant, which is a binary classification problem. SVM works by finding a hyperplane in an N-dimensional space that distinctly classifies the data points. Our research suggests that SVM performs well in the classification of cancer into malignant or benign.</a:t>
            </a:r>
            <a:endParaRPr sz="1800">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rgbClr val="0033CC"/>
                </a:solidFill>
                <a:latin typeface="Times New Roman"/>
                <a:ea typeface="Times New Roman"/>
                <a:cs typeface="Times New Roman"/>
                <a:sym typeface="Times New Roman"/>
              </a:rPr>
              <a:t>Convolutional Neural Networks (CNNs) are commonly used in tumor detection tasks as they can learn complex features from medical images effectively. CNNs work by applying convolutional filters to input images to identify and extract relevant features such as edges, textures, and shapes. In tumor detection, CNNs can recognize specific patterns and structures indicative of different stages of tumor growth. They can be trained using large datasets of labeled medical images, allowing them to accurately detect and classify tumors based on their stage.</a:t>
            </a:r>
            <a:endParaRPr sz="1800">
              <a:solidFill>
                <a:srgbClr val="0033CC"/>
              </a:solidFill>
              <a:latin typeface="Times New Roman"/>
              <a:ea typeface="Times New Roman"/>
              <a:cs typeface="Times New Roman"/>
              <a:sym typeface="Times New Roman"/>
            </a:endParaRPr>
          </a:p>
        </p:txBody>
      </p:sp>
      <p:pic>
        <p:nvPicPr>
          <p:cNvPr id="241" name="Google Shape;241;g23c7eb45135_0_55"/>
          <p:cNvPicPr preferRelativeResize="0"/>
          <p:nvPr/>
        </p:nvPicPr>
        <p:blipFill>
          <a:blip r:embed="rId3">
            <a:alphaModFix/>
          </a:blip>
          <a:stretch>
            <a:fillRect/>
          </a:stretch>
        </p:blipFill>
        <p:spPr>
          <a:xfrm>
            <a:off x="295625" y="252550"/>
            <a:ext cx="1840775" cy="770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7" name="Google Shape;247;p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imes New Roman"/>
                <a:ea typeface="Times New Roman"/>
                <a:cs typeface="Times New Roman"/>
                <a:sym typeface="Times New Roman"/>
              </a:rPr>
              <a:t>Design Approach </a:t>
            </a:r>
            <a:endParaRPr sz="1400">
              <a:solidFill>
                <a:srgbClr val="000000"/>
              </a:solidFill>
              <a:latin typeface="Times New Roman"/>
              <a:ea typeface="Times New Roman"/>
              <a:cs typeface="Times New Roman"/>
              <a:sym typeface="Times New Roman"/>
            </a:endParaRPr>
          </a:p>
        </p:txBody>
      </p:sp>
      <p:sp>
        <p:nvSpPr>
          <p:cNvPr id="248" name="Google Shape;248;p9"/>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18</a:t>
            </a:fld>
            <a:endParaRPr>
              <a:solidFill>
                <a:schemeClr val="dk2"/>
              </a:solidFill>
              <a:latin typeface="Arial"/>
              <a:ea typeface="Arial"/>
              <a:cs typeface="Arial"/>
              <a:sym typeface="Arial"/>
            </a:endParaRPr>
          </a:p>
        </p:txBody>
      </p:sp>
      <p:sp>
        <p:nvSpPr>
          <p:cNvPr id="249" name="Google Shape;249;p9"/>
          <p:cNvSpPr txBox="1"/>
          <p:nvPr/>
        </p:nvSpPr>
        <p:spPr>
          <a:xfrm>
            <a:off x="1320775" y="1970025"/>
            <a:ext cx="9633300" cy="511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rgbClr val="0033CC"/>
                </a:solidFill>
                <a:latin typeface="Times New Roman"/>
                <a:ea typeface="Times New Roman"/>
                <a:cs typeface="Times New Roman"/>
                <a:sym typeface="Times New Roman"/>
              </a:rPr>
              <a:t>What is the design approach followed? And Why?</a:t>
            </a:r>
            <a:endParaRPr sz="2000" b="1">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endParaRPr/>
          </a:p>
          <a:p>
            <a:pPr marL="457200" lvl="0" indent="-342900" algn="l" rtl="0">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The design approach followed for this project is a combination of image processing and machine learning techniques. The process involves detecting lung nodules from medical images, analyzing the characteristics of the nodules to determine if they are benign or malignant, and classifying the stages of tumor based on nodules size. Finally, colorization techniques are applied to enhance the visibility of the nodules.</a:t>
            </a:r>
            <a:endParaRPr sz="18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This approach is suitable for the project as it leverages the strengths of both image processing and machine learning techniques to provide accurate detection and classification results. Image processing techniques can help to preprocess the medical images, segment lung nodules, and extract features from the nodules for further analysis. Machine learning algorithms, such as deep learning, can be used to learn patterns and features from the nodules to classify them as benign or malignant, and to determine the stages of tumor based on nodules size.</a:t>
            </a:r>
            <a:endParaRPr sz="1800">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50" name="Google Shape;250;p9"/>
          <p:cNvPicPr preferRelativeResize="0"/>
          <p:nvPr/>
        </p:nvPicPr>
        <p:blipFill>
          <a:blip r:embed="rId3">
            <a:alphaModFix/>
          </a:blip>
          <a:stretch>
            <a:fillRect/>
          </a:stretch>
        </p:blipFill>
        <p:spPr>
          <a:xfrm>
            <a:off x="361375" y="225900"/>
            <a:ext cx="2001421" cy="8382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23cb4840b81_0_1"/>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6" name="Google Shape;256;g23cb4840b81_0_1"/>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imes New Roman"/>
                <a:ea typeface="Times New Roman"/>
                <a:cs typeface="Times New Roman"/>
                <a:sym typeface="Times New Roman"/>
              </a:rPr>
              <a:t>Design Approach </a:t>
            </a:r>
            <a:endParaRPr sz="1400">
              <a:solidFill>
                <a:srgbClr val="000000"/>
              </a:solidFill>
              <a:latin typeface="Times New Roman"/>
              <a:ea typeface="Times New Roman"/>
              <a:cs typeface="Times New Roman"/>
              <a:sym typeface="Times New Roman"/>
            </a:endParaRPr>
          </a:p>
        </p:txBody>
      </p:sp>
      <p:sp>
        <p:nvSpPr>
          <p:cNvPr id="257" name="Google Shape;257;g23cb4840b81_0_1"/>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19</a:t>
            </a:fld>
            <a:endParaRPr>
              <a:solidFill>
                <a:schemeClr val="dk2"/>
              </a:solidFill>
              <a:latin typeface="Arial"/>
              <a:ea typeface="Arial"/>
              <a:cs typeface="Arial"/>
              <a:sym typeface="Arial"/>
            </a:endParaRPr>
          </a:p>
        </p:txBody>
      </p:sp>
      <p:sp>
        <p:nvSpPr>
          <p:cNvPr id="258" name="Google Shape;258;g23cb4840b81_0_1"/>
          <p:cNvSpPr txBox="1"/>
          <p:nvPr/>
        </p:nvSpPr>
        <p:spPr>
          <a:xfrm>
            <a:off x="1320775" y="1970025"/>
            <a:ext cx="9691200" cy="381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b="1">
                <a:solidFill>
                  <a:srgbClr val="0033CC"/>
                </a:solidFill>
                <a:latin typeface="Times New Roman"/>
                <a:ea typeface="Times New Roman"/>
                <a:cs typeface="Times New Roman"/>
                <a:sym typeface="Times New Roman"/>
              </a:rPr>
              <a:t>Benefits of this approach and any drawbacks</a:t>
            </a:r>
            <a:endParaRPr sz="1800" b="1">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br>
              <a:rPr lang="en-US">
                <a:solidFill>
                  <a:schemeClr val="dk1"/>
                </a:solidFill>
                <a:latin typeface="Times New Roman"/>
                <a:ea typeface="Times New Roman"/>
                <a:cs typeface="Times New Roman"/>
                <a:sym typeface="Times New Roman"/>
              </a:rPr>
            </a:br>
            <a:r>
              <a:rPr lang="en-US" sz="1800">
                <a:solidFill>
                  <a:srgbClr val="0033CC"/>
                </a:solidFill>
                <a:latin typeface="Times New Roman"/>
                <a:ea typeface="Times New Roman"/>
                <a:cs typeface="Times New Roman"/>
                <a:sym typeface="Times New Roman"/>
              </a:rPr>
              <a:t>The benefits of this approach are that it can provide accurate and efficient detection and classification results, which can help clinicians in the early diagnosis of lung cancer. This approach can also reduce the chances of misdiagnosis and unnecessary biopsies. Additionally, colorization techniques can enhance the visibility of the nodules and make them more prominent for better analysis.</a:t>
            </a:r>
            <a:endParaRPr sz="1800">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rgbClr val="0033CC"/>
                </a:solidFill>
                <a:latin typeface="Times New Roman"/>
                <a:ea typeface="Times New Roman"/>
                <a:cs typeface="Times New Roman"/>
                <a:sym typeface="Times New Roman"/>
              </a:rPr>
              <a:t>However, there are also some potential drawbacks to this approach. One challenge is that the accuracy of the classification results heavily depends on the quality of the medical images and the selection of appropriate features for analysis. Another potential issue is that the model may require a large amount of training data and computational resources to achieve high accuracy.</a:t>
            </a:r>
            <a:endParaRPr sz="1800">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259" name="Google Shape;259;g23cb4840b81_0_1"/>
          <p:cNvPicPr preferRelativeResize="0"/>
          <p:nvPr/>
        </p:nvPicPr>
        <p:blipFill>
          <a:blip r:embed="rId3">
            <a:alphaModFix/>
          </a:blip>
          <a:stretch>
            <a:fillRect/>
          </a:stretch>
        </p:blipFill>
        <p:spPr>
          <a:xfrm>
            <a:off x="454575" y="212600"/>
            <a:ext cx="2001421" cy="8382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2"/>
          <p:cNvSpPr txBox="1"/>
          <p:nvPr/>
        </p:nvSpPr>
        <p:spPr>
          <a:xfrm>
            <a:off x="1758000" y="1676400"/>
            <a:ext cx="8376600" cy="4724400"/>
          </a:xfrm>
          <a:prstGeom prst="rect">
            <a:avLst/>
          </a:prstGeom>
          <a:noFill/>
          <a:ln>
            <a:noFill/>
          </a:ln>
        </p:spPr>
        <p:txBody>
          <a:bodyPr spcFirstLastPara="1" wrap="square" lIns="91425" tIns="45700" rIns="91425" bIns="45700" anchor="t" anchorCtr="0">
            <a:noAutofit/>
          </a:bodyPr>
          <a:lstStyle/>
          <a:p>
            <a:pPr marL="457200" marR="0" lvl="0" indent="0" algn="just" rtl="0">
              <a:spcBef>
                <a:spcPts val="0"/>
              </a:spcBef>
              <a:spcAft>
                <a:spcPts val="0"/>
              </a:spcAft>
              <a:buNone/>
            </a:pPr>
            <a:endParaRPr sz="1800">
              <a:solidFill>
                <a:srgbClr val="0000FF"/>
              </a:solidFill>
              <a:latin typeface="Trebuchet MS"/>
              <a:ea typeface="Trebuchet MS"/>
              <a:cs typeface="Trebuchet MS"/>
              <a:sym typeface="Trebuchet MS"/>
            </a:endParaRPr>
          </a:p>
          <a:p>
            <a:pPr marL="685791" marR="0" lvl="0" indent="-330200" algn="just" rtl="0">
              <a:spcBef>
                <a:spcPts val="0"/>
              </a:spcBef>
              <a:spcAft>
                <a:spcPts val="0"/>
              </a:spcAft>
              <a:buClr>
                <a:srgbClr val="0000FF"/>
              </a:buClr>
              <a:buSzPts val="1800"/>
              <a:buFont typeface="Times New Roman"/>
              <a:buChar char="•"/>
            </a:pPr>
            <a:r>
              <a:rPr lang="en-US" sz="1800">
                <a:solidFill>
                  <a:srgbClr val="0000FF"/>
                </a:solidFill>
                <a:latin typeface="Times New Roman"/>
                <a:ea typeface="Times New Roman"/>
                <a:cs typeface="Times New Roman"/>
                <a:sym typeface="Times New Roman"/>
              </a:rPr>
              <a:t>Introduction and Motivation</a:t>
            </a:r>
            <a:endParaRPr sz="1800">
              <a:latin typeface="Times New Roman"/>
              <a:ea typeface="Times New Roman"/>
              <a:cs typeface="Times New Roman"/>
              <a:sym typeface="Times New Roman"/>
            </a:endParaRPr>
          </a:p>
          <a:p>
            <a:pPr marL="685791" marR="0" lvl="0" indent="-330200" algn="just" rtl="0">
              <a:spcBef>
                <a:spcPts val="400"/>
              </a:spcBef>
              <a:spcAft>
                <a:spcPts val="0"/>
              </a:spcAft>
              <a:buClr>
                <a:srgbClr val="0000FF"/>
              </a:buClr>
              <a:buSzPts val="1800"/>
              <a:buFont typeface="Times New Roman"/>
              <a:buChar char="•"/>
            </a:pPr>
            <a:r>
              <a:rPr lang="en-US" sz="1800">
                <a:solidFill>
                  <a:srgbClr val="0000FF"/>
                </a:solidFill>
                <a:latin typeface="Times New Roman"/>
                <a:ea typeface="Times New Roman"/>
                <a:cs typeface="Times New Roman"/>
                <a:sym typeface="Times New Roman"/>
              </a:rPr>
              <a:t>Problem Statement</a:t>
            </a:r>
            <a:endParaRPr sz="1800">
              <a:latin typeface="Times New Roman"/>
              <a:ea typeface="Times New Roman"/>
              <a:cs typeface="Times New Roman"/>
              <a:sym typeface="Times New Roman"/>
            </a:endParaRPr>
          </a:p>
          <a:p>
            <a:pPr marL="685791" marR="0" lvl="0" indent="-330200" algn="just" rtl="0">
              <a:spcBef>
                <a:spcPts val="400"/>
              </a:spcBef>
              <a:spcAft>
                <a:spcPts val="0"/>
              </a:spcAft>
              <a:buClr>
                <a:srgbClr val="0000FF"/>
              </a:buClr>
              <a:buSzPts val="1800"/>
              <a:buFont typeface="Times New Roman"/>
              <a:buChar char="•"/>
            </a:pPr>
            <a:r>
              <a:rPr lang="en-US" sz="1800">
                <a:solidFill>
                  <a:srgbClr val="0000FF"/>
                </a:solidFill>
                <a:latin typeface="Times New Roman"/>
                <a:ea typeface="Times New Roman"/>
                <a:cs typeface="Times New Roman"/>
                <a:sym typeface="Times New Roman"/>
              </a:rPr>
              <a:t>Abstract and Scope</a:t>
            </a:r>
            <a:endParaRPr sz="1800">
              <a:latin typeface="Times New Roman"/>
              <a:ea typeface="Times New Roman"/>
              <a:cs typeface="Times New Roman"/>
              <a:sym typeface="Times New Roman"/>
            </a:endParaRPr>
          </a:p>
          <a:p>
            <a:pPr marL="685791" marR="0" lvl="0" indent="-330200" algn="just" rtl="0">
              <a:spcBef>
                <a:spcPts val="400"/>
              </a:spcBef>
              <a:spcAft>
                <a:spcPts val="0"/>
              </a:spcAft>
              <a:buClr>
                <a:srgbClr val="0000FF"/>
              </a:buClr>
              <a:buSzPts val="1800"/>
              <a:buFont typeface="Times New Roman"/>
              <a:buChar char="•"/>
            </a:pPr>
            <a:r>
              <a:rPr lang="en-US" sz="1800">
                <a:solidFill>
                  <a:srgbClr val="0000FF"/>
                </a:solidFill>
                <a:latin typeface="Times New Roman"/>
                <a:ea typeface="Times New Roman"/>
                <a:cs typeface="Times New Roman"/>
                <a:sym typeface="Times New Roman"/>
              </a:rPr>
              <a:t>Literature Survey / Existing System</a:t>
            </a:r>
            <a:endParaRPr sz="1800">
              <a:latin typeface="Times New Roman"/>
              <a:ea typeface="Times New Roman"/>
              <a:cs typeface="Times New Roman"/>
              <a:sym typeface="Times New Roman"/>
            </a:endParaRPr>
          </a:p>
          <a:p>
            <a:pPr marL="685791" marR="0" lvl="0" indent="-330200" algn="just" rtl="0">
              <a:spcBef>
                <a:spcPts val="400"/>
              </a:spcBef>
              <a:spcAft>
                <a:spcPts val="0"/>
              </a:spcAft>
              <a:buClr>
                <a:srgbClr val="0000FF"/>
              </a:buClr>
              <a:buSzPts val="1800"/>
              <a:buFont typeface="Times New Roman"/>
              <a:buChar char="•"/>
            </a:pPr>
            <a:r>
              <a:rPr lang="en-US" sz="1800">
                <a:solidFill>
                  <a:srgbClr val="0000FF"/>
                </a:solidFill>
                <a:latin typeface="Times New Roman"/>
                <a:ea typeface="Times New Roman"/>
                <a:cs typeface="Times New Roman"/>
                <a:sym typeface="Times New Roman"/>
              </a:rPr>
              <a:t>Suggestions from Review – 3</a:t>
            </a:r>
            <a:endParaRPr sz="1800">
              <a:latin typeface="Times New Roman"/>
              <a:ea typeface="Times New Roman"/>
              <a:cs typeface="Times New Roman"/>
              <a:sym typeface="Times New Roman"/>
            </a:endParaRPr>
          </a:p>
          <a:p>
            <a:pPr marL="685791" marR="0" lvl="0" indent="-330200" algn="just" rtl="0">
              <a:spcBef>
                <a:spcPts val="400"/>
              </a:spcBef>
              <a:spcAft>
                <a:spcPts val="0"/>
              </a:spcAft>
              <a:buClr>
                <a:srgbClr val="0000FF"/>
              </a:buClr>
              <a:buSzPts val="1800"/>
              <a:buFont typeface="Times New Roman"/>
              <a:buChar char="•"/>
            </a:pPr>
            <a:r>
              <a:rPr lang="en-US" sz="1800">
                <a:solidFill>
                  <a:srgbClr val="0000FF"/>
                </a:solidFill>
                <a:latin typeface="Times New Roman"/>
                <a:ea typeface="Times New Roman"/>
                <a:cs typeface="Times New Roman"/>
                <a:sym typeface="Times New Roman"/>
              </a:rPr>
              <a:t>Requirements Specification</a:t>
            </a:r>
            <a:endParaRPr sz="1800">
              <a:latin typeface="Times New Roman"/>
              <a:ea typeface="Times New Roman"/>
              <a:cs typeface="Times New Roman"/>
              <a:sym typeface="Times New Roman"/>
            </a:endParaRPr>
          </a:p>
          <a:p>
            <a:pPr marL="685791" marR="0" lvl="0" indent="-330200" algn="just" rtl="0">
              <a:spcBef>
                <a:spcPts val="400"/>
              </a:spcBef>
              <a:spcAft>
                <a:spcPts val="0"/>
              </a:spcAft>
              <a:buClr>
                <a:srgbClr val="0000FF"/>
              </a:buClr>
              <a:buSzPts val="1800"/>
              <a:buFont typeface="Times New Roman"/>
              <a:buChar char="•"/>
            </a:pPr>
            <a:r>
              <a:rPr lang="en-US" sz="1800">
                <a:solidFill>
                  <a:srgbClr val="0000FF"/>
                </a:solidFill>
                <a:latin typeface="Times New Roman"/>
                <a:ea typeface="Times New Roman"/>
                <a:cs typeface="Times New Roman"/>
                <a:sym typeface="Times New Roman"/>
              </a:rPr>
              <a:t>Design Approach </a:t>
            </a:r>
            <a:endParaRPr sz="1800">
              <a:latin typeface="Times New Roman"/>
              <a:ea typeface="Times New Roman"/>
              <a:cs typeface="Times New Roman"/>
              <a:sym typeface="Times New Roman"/>
            </a:endParaRPr>
          </a:p>
          <a:p>
            <a:pPr marL="685791" marR="0" lvl="0" indent="-330200" algn="just" rtl="0">
              <a:spcBef>
                <a:spcPts val="400"/>
              </a:spcBef>
              <a:spcAft>
                <a:spcPts val="0"/>
              </a:spcAft>
              <a:buClr>
                <a:srgbClr val="0000FF"/>
              </a:buClr>
              <a:buSzPts val="1800"/>
              <a:buFont typeface="Times New Roman"/>
              <a:buChar char="•"/>
            </a:pPr>
            <a:r>
              <a:rPr lang="en-US" sz="1800">
                <a:solidFill>
                  <a:srgbClr val="0000FF"/>
                </a:solidFill>
                <a:latin typeface="Times New Roman"/>
                <a:ea typeface="Times New Roman"/>
                <a:cs typeface="Times New Roman"/>
                <a:sym typeface="Times New Roman"/>
              </a:rPr>
              <a:t>Design Constraints, Assumptions &amp; Dependencies</a:t>
            </a:r>
            <a:endParaRPr sz="1800">
              <a:latin typeface="Times New Roman"/>
              <a:ea typeface="Times New Roman"/>
              <a:cs typeface="Times New Roman"/>
              <a:sym typeface="Times New Roman"/>
            </a:endParaRPr>
          </a:p>
          <a:p>
            <a:pPr marL="685791" marR="0" lvl="0" indent="-330200" algn="just" rtl="0">
              <a:spcBef>
                <a:spcPts val="400"/>
              </a:spcBef>
              <a:spcAft>
                <a:spcPts val="0"/>
              </a:spcAft>
              <a:buClr>
                <a:srgbClr val="0000FF"/>
              </a:buClr>
              <a:buSzPts val="1800"/>
              <a:buFont typeface="Times New Roman"/>
              <a:buChar char="•"/>
            </a:pPr>
            <a:r>
              <a:rPr lang="en-US" sz="1800">
                <a:solidFill>
                  <a:srgbClr val="0000FF"/>
                </a:solidFill>
                <a:latin typeface="Times New Roman"/>
                <a:ea typeface="Times New Roman"/>
                <a:cs typeface="Times New Roman"/>
                <a:sym typeface="Times New Roman"/>
              </a:rPr>
              <a:t>Proposed System / Approach</a:t>
            </a:r>
            <a:endParaRPr sz="1800">
              <a:latin typeface="Times New Roman"/>
              <a:ea typeface="Times New Roman"/>
              <a:cs typeface="Times New Roman"/>
              <a:sym typeface="Times New Roman"/>
            </a:endParaRPr>
          </a:p>
          <a:p>
            <a:pPr marL="685791" marR="0" lvl="0" indent="-330200" algn="just" rtl="0">
              <a:spcBef>
                <a:spcPts val="400"/>
              </a:spcBef>
              <a:spcAft>
                <a:spcPts val="0"/>
              </a:spcAft>
              <a:buClr>
                <a:srgbClr val="0000FF"/>
              </a:buClr>
              <a:buSzPts val="1800"/>
              <a:buFont typeface="Times New Roman"/>
              <a:buChar char="•"/>
            </a:pPr>
            <a:r>
              <a:rPr lang="en-US" sz="1800">
                <a:solidFill>
                  <a:srgbClr val="0000FF"/>
                </a:solidFill>
                <a:latin typeface="Times New Roman"/>
                <a:ea typeface="Times New Roman"/>
                <a:cs typeface="Times New Roman"/>
                <a:sym typeface="Times New Roman"/>
              </a:rPr>
              <a:t>Architecture</a:t>
            </a:r>
            <a:endParaRPr sz="1800">
              <a:latin typeface="Times New Roman"/>
              <a:ea typeface="Times New Roman"/>
              <a:cs typeface="Times New Roman"/>
              <a:sym typeface="Times New Roman"/>
            </a:endParaRPr>
          </a:p>
          <a:p>
            <a:pPr marL="685791" marR="0" lvl="0" indent="-330200" algn="just" rtl="0">
              <a:spcBef>
                <a:spcPts val="400"/>
              </a:spcBef>
              <a:spcAft>
                <a:spcPts val="0"/>
              </a:spcAft>
              <a:buClr>
                <a:srgbClr val="0000FF"/>
              </a:buClr>
              <a:buSzPts val="1800"/>
              <a:buFont typeface="Times New Roman"/>
              <a:buChar char="•"/>
            </a:pPr>
            <a:r>
              <a:rPr lang="en-US" sz="1800">
                <a:solidFill>
                  <a:srgbClr val="0000FF"/>
                </a:solidFill>
                <a:latin typeface="Times New Roman"/>
                <a:ea typeface="Times New Roman"/>
                <a:cs typeface="Times New Roman"/>
                <a:sym typeface="Times New Roman"/>
              </a:rPr>
              <a:t>Design Description</a:t>
            </a:r>
            <a:endParaRPr sz="1800">
              <a:latin typeface="Times New Roman"/>
              <a:ea typeface="Times New Roman"/>
              <a:cs typeface="Times New Roman"/>
              <a:sym typeface="Times New Roman"/>
            </a:endParaRPr>
          </a:p>
          <a:p>
            <a:pPr marL="685791" marR="0" lvl="0" indent="-330200" algn="just" rtl="0">
              <a:spcBef>
                <a:spcPts val="400"/>
              </a:spcBef>
              <a:spcAft>
                <a:spcPts val="0"/>
              </a:spcAft>
              <a:buClr>
                <a:srgbClr val="0000FF"/>
              </a:buClr>
              <a:buSzPts val="1800"/>
              <a:buFont typeface="Times New Roman"/>
              <a:buChar char="•"/>
            </a:pPr>
            <a:r>
              <a:rPr lang="en-US" sz="1800">
                <a:solidFill>
                  <a:srgbClr val="0000FF"/>
                </a:solidFill>
                <a:latin typeface="Times New Roman"/>
                <a:ea typeface="Times New Roman"/>
                <a:cs typeface="Times New Roman"/>
                <a:sym typeface="Times New Roman"/>
              </a:rPr>
              <a:t>Project Progress</a:t>
            </a:r>
            <a:endParaRPr sz="1800">
              <a:latin typeface="Times New Roman"/>
              <a:ea typeface="Times New Roman"/>
              <a:cs typeface="Times New Roman"/>
              <a:sym typeface="Times New Roman"/>
            </a:endParaRPr>
          </a:p>
          <a:p>
            <a:pPr marL="685791" marR="0" lvl="0" indent="-330200" algn="just" rtl="0">
              <a:spcBef>
                <a:spcPts val="400"/>
              </a:spcBef>
              <a:spcAft>
                <a:spcPts val="0"/>
              </a:spcAft>
              <a:buClr>
                <a:srgbClr val="0000FF"/>
              </a:buClr>
              <a:buSzPts val="1800"/>
              <a:buFont typeface="Times New Roman"/>
              <a:buChar char="•"/>
            </a:pPr>
            <a:r>
              <a:rPr lang="en-US" sz="1800">
                <a:solidFill>
                  <a:srgbClr val="0000FF"/>
                </a:solidFill>
                <a:latin typeface="Times New Roman"/>
                <a:ea typeface="Times New Roman"/>
                <a:cs typeface="Times New Roman"/>
                <a:sym typeface="Times New Roman"/>
              </a:rPr>
              <a:t>References</a:t>
            </a:r>
            <a:endParaRPr sz="1800">
              <a:solidFill>
                <a:srgbClr val="0000FF"/>
              </a:solidFill>
              <a:latin typeface="Times New Roman"/>
              <a:ea typeface="Times New Roman"/>
              <a:cs typeface="Times New Roman"/>
              <a:sym typeface="Times New Roman"/>
            </a:endParaRPr>
          </a:p>
        </p:txBody>
      </p:sp>
      <p:sp>
        <p:nvSpPr>
          <p:cNvPr id="69" name="Google Shape;69;p2"/>
          <p:cNvSpPr txBox="1"/>
          <p:nvPr/>
        </p:nvSpPr>
        <p:spPr>
          <a:xfrm>
            <a:off x="4191000" y="1143002"/>
            <a:ext cx="64770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imes New Roman"/>
                <a:ea typeface="Times New Roman"/>
                <a:cs typeface="Times New Roman"/>
                <a:sym typeface="Times New Roman"/>
              </a:rPr>
              <a:t>Agenda</a:t>
            </a:r>
            <a:endParaRPr>
              <a:latin typeface="Times New Roman"/>
              <a:ea typeface="Times New Roman"/>
              <a:cs typeface="Times New Roman"/>
              <a:sym typeface="Times New Roman"/>
            </a:endParaRPr>
          </a:p>
        </p:txBody>
      </p:sp>
      <p:sp>
        <p:nvSpPr>
          <p:cNvPr id="70" name="Google Shape;70;p2"/>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2</a:t>
            </a:fld>
            <a:endParaRPr>
              <a:solidFill>
                <a:schemeClr val="dk2"/>
              </a:solidFill>
              <a:latin typeface="Arial"/>
              <a:ea typeface="Arial"/>
              <a:cs typeface="Arial"/>
              <a:sym typeface="Arial"/>
            </a:endParaRPr>
          </a:p>
        </p:txBody>
      </p:sp>
      <p:pic>
        <p:nvPicPr>
          <p:cNvPr id="71" name="Google Shape;71;p2"/>
          <p:cNvPicPr preferRelativeResize="0"/>
          <p:nvPr/>
        </p:nvPicPr>
        <p:blipFill>
          <a:blip r:embed="rId3">
            <a:alphaModFix/>
          </a:blip>
          <a:stretch>
            <a:fillRect/>
          </a:stretch>
        </p:blipFill>
        <p:spPr>
          <a:xfrm>
            <a:off x="361350" y="185950"/>
            <a:ext cx="2001421" cy="83820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23cb4840b81_0_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6" name="Google Shape;266;g23cb4840b81_0_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imes New Roman"/>
                <a:ea typeface="Times New Roman"/>
                <a:cs typeface="Times New Roman"/>
                <a:sym typeface="Times New Roman"/>
              </a:rPr>
              <a:t>Design Approach </a:t>
            </a:r>
            <a:endParaRPr sz="1400">
              <a:solidFill>
                <a:srgbClr val="000000"/>
              </a:solidFill>
              <a:latin typeface="Times New Roman"/>
              <a:ea typeface="Times New Roman"/>
              <a:cs typeface="Times New Roman"/>
              <a:sym typeface="Times New Roman"/>
            </a:endParaRPr>
          </a:p>
        </p:txBody>
      </p:sp>
      <p:sp>
        <p:nvSpPr>
          <p:cNvPr id="267" name="Google Shape;267;g23cb4840b81_0_9"/>
          <p:cNvSpPr txBox="1"/>
          <p:nvPr/>
        </p:nvSpPr>
        <p:spPr>
          <a:xfrm>
            <a:off x="1320775" y="2158900"/>
            <a:ext cx="9691200" cy="3109200"/>
          </a:xfrm>
          <a:prstGeom prst="rect">
            <a:avLst/>
          </a:prstGeom>
          <a:noFill/>
          <a:ln>
            <a:noFill/>
          </a:ln>
        </p:spPr>
        <p:txBody>
          <a:bodyPr spcFirstLastPara="1" wrap="square" lIns="91425" tIns="91425" rIns="91425" bIns="91425" anchor="t" anchorCtr="0">
            <a:spAutoFit/>
          </a:bodyPr>
          <a:lstStyle/>
          <a:p>
            <a:pPr marL="0" lvl="0" indent="0" algn="just" rtl="0">
              <a:spcBef>
                <a:spcPts val="480"/>
              </a:spcBef>
              <a:spcAft>
                <a:spcPts val="0"/>
              </a:spcAft>
              <a:buNone/>
            </a:pPr>
            <a:r>
              <a:rPr lang="en-US" sz="1800" b="1">
                <a:solidFill>
                  <a:srgbClr val="0033CC"/>
                </a:solidFill>
                <a:latin typeface="Times New Roman"/>
                <a:ea typeface="Times New Roman"/>
                <a:cs typeface="Times New Roman"/>
                <a:sym typeface="Times New Roman"/>
              </a:rPr>
              <a:t>Alternate design approaches</a:t>
            </a:r>
            <a:endParaRPr sz="2500" b="1">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rgbClr val="0033CC"/>
                </a:solidFill>
                <a:latin typeface="Times New Roman"/>
                <a:ea typeface="Times New Roman"/>
                <a:cs typeface="Times New Roman"/>
                <a:sym typeface="Times New Roman"/>
              </a:rPr>
              <a:t>An alternate design approach could be to use traditional machine learning algorithms, such as decision trees, support vector machines, or random forests, instead of deep learning techniques. This approach can be more interpretable and require less computational resources. However, it may not achieve the same level of accuracy as deep learning techniques, particularly when dealing with complex medical images. Another alternative could be to use a rule-based approach, which can leverage domain-specific knowledge and expert rules to classify lung nodules based on their characteristics. This approach may be more explainable, but it may not be as accurate as machine learning approaches.</a:t>
            </a:r>
            <a:endParaRPr sz="1800">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33CC"/>
              </a:solidFill>
              <a:latin typeface="Times New Roman"/>
              <a:ea typeface="Times New Roman"/>
              <a:cs typeface="Times New Roman"/>
              <a:sym typeface="Times New Roman"/>
            </a:endParaRPr>
          </a:p>
        </p:txBody>
      </p:sp>
      <p:pic>
        <p:nvPicPr>
          <p:cNvPr id="268" name="Google Shape;268;g23cb4840b81_0_9"/>
          <p:cNvPicPr preferRelativeResize="0"/>
          <p:nvPr/>
        </p:nvPicPr>
        <p:blipFill>
          <a:blip r:embed="rId3">
            <a:alphaModFix/>
          </a:blip>
          <a:stretch>
            <a:fillRect/>
          </a:stretch>
        </p:blipFill>
        <p:spPr>
          <a:xfrm>
            <a:off x="388000" y="212600"/>
            <a:ext cx="2001421" cy="8382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23c794e0dd8_4_67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4" name="Google Shape;274;g23c794e0dd8_4_675"/>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imes New Roman"/>
                <a:ea typeface="Times New Roman"/>
                <a:cs typeface="Times New Roman"/>
                <a:sym typeface="Times New Roman"/>
              </a:rPr>
              <a:t>Design Constraints, Assumptions &amp; Dependencies</a:t>
            </a:r>
            <a:endParaRPr sz="2400">
              <a:solidFill>
                <a:schemeClr val="dk1"/>
              </a:solidFill>
              <a:latin typeface="Times New Roman"/>
              <a:ea typeface="Times New Roman"/>
              <a:cs typeface="Times New Roman"/>
              <a:sym typeface="Times New Roman"/>
            </a:endParaRPr>
          </a:p>
        </p:txBody>
      </p:sp>
      <p:sp>
        <p:nvSpPr>
          <p:cNvPr id="275" name="Google Shape;275;g23c794e0dd8_4_675"/>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21</a:t>
            </a:fld>
            <a:endParaRPr>
              <a:solidFill>
                <a:schemeClr val="dk2"/>
              </a:solidFill>
              <a:latin typeface="Arial"/>
              <a:ea typeface="Arial"/>
              <a:cs typeface="Arial"/>
              <a:sym typeface="Arial"/>
            </a:endParaRPr>
          </a:p>
        </p:txBody>
      </p:sp>
      <p:sp>
        <p:nvSpPr>
          <p:cNvPr id="276" name="Google Shape;276;g23c794e0dd8_4_675"/>
          <p:cNvSpPr txBox="1"/>
          <p:nvPr/>
        </p:nvSpPr>
        <p:spPr>
          <a:xfrm>
            <a:off x="838950" y="1824350"/>
            <a:ext cx="10400100" cy="3913862"/>
          </a:xfrm>
          <a:prstGeom prst="rect">
            <a:avLst/>
          </a:prstGeom>
          <a:noFill/>
          <a:ln>
            <a:noFill/>
          </a:ln>
        </p:spPr>
        <p:txBody>
          <a:bodyPr spcFirstLastPara="1" wrap="square" lIns="91425" tIns="91425" rIns="91425" bIns="91425" anchor="t" anchorCtr="0">
            <a:spAutoFit/>
          </a:bodyPr>
          <a:lstStyle/>
          <a:p>
            <a:pPr marL="457200" lvl="0" indent="0" algn="just" rtl="0">
              <a:lnSpc>
                <a:spcPct val="150000"/>
              </a:lnSpc>
              <a:spcBef>
                <a:spcPts val="500"/>
              </a:spcBef>
              <a:spcAft>
                <a:spcPts val="0"/>
              </a:spcAft>
              <a:buClr>
                <a:schemeClr val="dk1"/>
              </a:buClr>
              <a:buSzPts val="1100"/>
              <a:buFont typeface="Arial"/>
              <a:buNone/>
            </a:pPr>
            <a:r>
              <a:rPr lang="en-US" sz="1600" b="1" dirty="0">
                <a:solidFill>
                  <a:srgbClr val="0033CC"/>
                </a:solidFill>
                <a:latin typeface="Times New Roman"/>
                <a:ea typeface="Times New Roman"/>
                <a:cs typeface="Times New Roman"/>
                <a:sym typeface="Times New Roman"/>
              </a:rPr>
              <a:t>Assumptions:</a:t>
            </a:r>
            <a:endParaRPr sz="1600" b="1" dirty="0">
              <a:solidFill>
                <a:srgbClr val="0033CC"/>
              </a:solidFill>
              <a:latin typeface="Times New Roman"/>
              <a:ea typeface="Times New Roman"/>
              <a:cs typeface="Times New Roman"/>
              <a:sym typeface="Times New Roman"/>
            </a:endParaRPr>
          </a:p>
          <a:p>
            <a:pPr marL="1092200" lvl="0" indent="-228600" algn="just" rtl="0">
              <a:lnSpc>
                <a:spcPct val="150000"/>
              </a:lnSpc>
              <a:spcBef>
                <a:spcPts val="500"/>
              </a:spcBef>
              <a:spcAft>
                <a:spcPts val="0"/>
              </a:spcAft>
              <a:buClr>
                <a:schemeClr val="dk1"/>
              </a:buClr>
              <a:buSzPts val="1100"/>
              <a:buFont typeface="Arial"/>
              <a:buNone/>
            </a:pPr>
            <a:r>
              <a:rPr lang="en-US" sz="1600" dirty="0">
                <a:solidFill>
                  <a:srgbClr val="0033CC"/>
                </a:solidFill>
                <a:latin typeface="Times New Roman"/>
                <a:ea typeface="Times New Roman"/>
                <a:cs typeface="Times New Roman"/>
                <a:sym typeface="Times New Roman"/>
              </a:rPr>
              <a:t>●  	</a:t>
            </a:r>
            <a:r>
              <a:rPr lang="en-US" sz="1600" b="1" dirty="0">
                <a:solidFill>
                  <a:srgbClr val="0033CC"/>
                </a:solidFill>
                <a:latin typeface="Times New Roman"/>
                <a:ea typeface="Times New Roman"/>
                <a:cs typeface="Times New Roman"/>
                <a:sym typeface="Times New Roman"/>
              </a:rPr>
              <a:t>Availability of DICOM-formatted CT scan images</a:t>
            </a:r>
            <a:r>
              <a:rPr lang="en-US" sz="1600" dirty="0">
                <a:solidFill>
                  <a:srgbClr val="0033CC"/>
                </a:solidFill>
                <a:latin typeface="Times New Roman"/>
                <a:ea typeface="Times New Roman"/>
                <a:cs typeface="Times New Roman"/>
                <a:sym typeface="Times New Roman"/>
              </a:rPr>
              <a:t>: The website assumes that CT scan images of the lungs are available in DICOM format, and can be uploaded to the website by users.</a:t>
            </a:r>
            <a:endParaRPr sz="1600" dirty="0">
              <a:solidFill>
                <a:srgbClr val="0033CC"/>
              </a:solidFill>
              <a:latin typeface="Times New Roman"/>
              <a:ea typeface="Times New Roman"/>
              <a:cs typeface="Times New Roman"/>
              <a:sym typeface="Times New Roman"/>
            </a:endParaRPr>
          </a:p>
          <a:p>
            <a:pPr marL="1092200" lvl="0" indent="-228600" algn="l" rtl="0">
              <a:lnSpc>
                <a:spcPct val="150000"/>
              </a:lnSpc>
              <a:spcBef>
                <a:spcPts val="0"/>
              </a:spcBef>
              <a:spcAft>
                <a:spcPts val="0"/>
              </a:spcAft>
              <a:buClr>
                <a:schemeClr val="dk1"/>
              </a:buClr>
              <a:buSzPts val="1100"/>
              <a:buFont typeface="Arial"/>
              <a:buNone/>
            </a:pPr>
            <a:r>
              <a:rPr lang="en-US" sz="1600" dirty="0">
                <a:solidFill>
                  <a:srgbClr val="0033CC"/>
                </a:solidFill>
                <a:latin typeface="Times New Roman"/>
                <a:ea typeface="Times New Roman"/>
                <a:cs typeface="Times New Roman"/>
                <a:sym typeface="Times New Roman"/>
              </a:rPr>
              <a:t>●  	</a:t>
            </a:r>
            <a:r>
              <a:rPr lang="en-US" sz="1600" b="1" dirty="0">
                <a:solidFill>
                  <a:srgbClr val="0033CC"/>
                </a:solidFill>
                <a:latin typeface="Times New Roman"/>
                <a:ea typeface="Times New Roman"/>
                <a:cs typeface="Times New Roman"/>
                <a:sym typeface="Times New Roman"/>
              </a:rPr>
              <a:t>User privacy and data security</a:t>
            </a:r>
            <a:r>
              <a:rPr lang="en-US" sz="1600" dirty="0">
                <a:solidFill>
                  <a:srgbClr val="0033CC"/>
                </a:solidFill>
                <a:latin typeface="Times New Roman"/>
                <a:ea typeface="Times New Roman"/>
                <a:cs typeface="Times New Roman"/>
                <a:sym typeface="Times New Roman"/>
              </a:rPr>
              <a:t>: The website assumes that user privacy and data security are maintained by implementing appropriate measures such as data encryption, secure storage, and access controls.</a:t>
            </a:r>
            <a:endParaRPr sz="1600" dirty="0">
              <a:solidFill>
                <a:srgbClr val="0033CC"/>
              </a:solidFill>
              <a:latin typeface="Times New Roman"/>
              <a:ea typeface="Times New Roman"/>
              <a:cs typeface="Times New Roman"/>
              <a:sym typeface="Times New Roman"/>
            </a:endParaRPr>
          </a:p>
          <a:p>
            <a:pPr marL="1092200" lvl="0" indent="-228600" algn="l" rtl="0">
              <a:lnSpc>
                <a:spcPct val="150000"/>
              </a:lnSpc>
              <a:spcBef>
                <a:spcPts val="0"/>
              </a:spcBef>
              <a:spcAft>
                <a:spcPts val="0"/>
              </a:spcAft>
              <a:buClr>
                <a:schemeClr val="dk1"/>
              </a:buClr>
              <a:buSzPts val="1100"/>
              <a:buFont typeface="Arial"/>
              <a:buNone/>
            </a:pPr>
            <a:r>
              <a:rPr lang="en-US" sz="1600" dirty="0">
                <a:solidFill>
                  <a:srgbClr val="0033CC"/>
                </a:solidFill>
                <a:latin typeface="Times New Roman"/>
                <a:ea typeface="Times New Roman"/>
                <a:cs typeface="Times New Roman"/>
                <a:sym typeface="Times New Roman"/>
              </a:rPr>
              <a:t>●  	</a:t>
            </a:r>
            <a:r>
              <a:rPr lang="en-US" sz="1600" b="1" dirty="0">
                <a:solidFill>
                  <a:srgbClr val="0033CC"/>
                </a:solidFill>
                <a:latin typeface="Times New Roman"/>
                <a:ea typeface="Times New Roman"/>
                <a:cs typeface="Times New Roman"/>
                <a:sym typeface="Times New Roman"/>
              </a:rPr>
              <a:t>Reliable internet connection</a:t>
            </a:r>
            <a:r>
              <a:rPr lang="en-US" sz="1600" dirty="0">
                <a:solidFill>
                  <a:srgbClr val="0033CC"/>
                </a:solidFill>
                <a:latin typeface="Times New Roman"/>
                <a:ea typeface="Times New Roman"/>
                <a:cs typeface="Times New Roman"/>
                <a:sym typeface="Times New Roman"/>
              </a:rPr>
              <a:t>: Users are assumed to have access to a reliable internet connection for uploading the CT scan images and accessing the website's services.</a:t>
            </a:r>
            <a:endParaRPr sz="1600" dirty="0">
              <a:solidFill>
                <a:srgbClr val="0033CC"/>
              </a:solidFill>
              <a:latin typeface="Times New Roman"/>
              <a:ea typeface="Times New Roman"/>
              <a:cs typeface="Times New Roman"/>
              <a:sym typeface="Times New Roman"/>
            </a:endParaRPr>
          </a:p>
          <a:p>
            <a:pPr marL="1092200" lvl="0" indent="-228600" algn="l" rtl="0">
              <a:lnSpc>
                <a:spcPct val="150000"/>
              </a:lnSpc>
              <a:spcBef>
                <a:spcPts val="0"/>
              </a:spcBef>
              <a:spcAft>
                <a:spcPts val="0"/>
              </a:spcAft>
              <a:buClr>
                <a:schemeClr val="dk1"/>
              </a:buClr>
              <a:buSzPts val="1100"/>
              <a:buFont typeface="Arial"/>
              <a:buNone/>
            </a:pPr>
            <a:r>
              <a:rPr lang="en-US" sz="1600" dirty="0">
                <a:solidFill>
                  <a:srgbClr val="0033CC"/>
                </a:solidFill>
                <a:latin typeface="Times New Roman"/>
                <a:ea typeface="Times New Roman"/>
                <a:cs typeface="Times New Roman"/>
                <a:sym typeface="Times New Roman"/>
              </a:rPr>
              <a:t>●  	</a:t>
            </a:r>
            <a:r>
              <a:rPr lang="en-US" sz="1600" b="1" dirty="0">
                <a:solidFill>
                  <a:srgbClr val="0033CC"/>
                </a:solidFill>
                <a:latin typeface="Times New Roman"/>
                <a:ea typeface="Times New Roman"/>
                <a:cs typeface="Times New Roman"/>
                <a:sym typeface="Times New Roman"/>
              </a:rPr>
              <a:t>Sufficient computing power</a:t>
            </a:r>
            <a:r>
              <a:rPr lang="en-US" sz="1600" dirty="0">
                <a:solidFill>
                  <a:srgbClr val="0033CC"/>
                </a:solidFill>
                <a:latin typeface="Times New Roman"/>
                <a:ea typeface="Times New Roman"/>
                <a:cs typeface="Times New Roman"/>
                <a:sym typeface="Times New Roman"/>
              </a:rPr>
              <a:t>: The website assumes that it has sufficient computing power to process and analyze the uploaded CT scan images using deep learning algorithms.</a:t>
            </a:r>
            <a:endParaRPr sz="1600" dirty="0">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pic>
        <p:nvPicPr>
          <p:cNvPr id="277" name="Google Shape;277;g23c794e0dd8_4_675"/>
          <p:cNvPicPr preferRelativeResize="0"/>
          <p:nvPr/>
        </p:nvPicPr>
        <p:blipFill>
          <a:blip r:embed="rId3">
            <a:alphaModFix/>
          </a:blip>
          <a:stretch>
            <a:fillRect/>
          </a:stretch>
        </p:blipFill>
        <p:spPr>
          <a:xfrm>
            <a:off x="334725" y="225925"/>
            <a:ext cx="2001421" cy="8382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23c794e0dd8_4_688"/>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3" name="Google Shape;283;g23c794e0dd8_4_688"/>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imes New Roman"/>
                <a:ea typeface="Times New Roman"/>
                <a:cs typeface="Times New Roman"/>
                <a:sym typeface="Times New Roman"/>
              </a:rPr>
              <a:t>Design Constraints, Assumptions &amp; Dependencies</a:t>
            </a:r>
            <a:endParaRPr sz="2400">
              <a:solidFill>
                <a:schemeClr val="dk1"/>
              </a:solidFill>
              <a:latin typeface="Times New Roman"/>
              <a:ea typeface="Times New Roman"/>
              <a:cs typeface="Times New Roman"/>
              <a:sym typeface="Times New Roman"/>
            </a:endParaRPr>
          </a:p>
        </p:txBody>
      </p:sp>
      <p:sp>
        <p:nvSpPr>
          <p:cNvPr id="284" name="Google Shape;284;g23c794e0dd8_4_688"/>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22</a:t>
            </a:fld>
            <a:endParaRPr>
              <a:solidFill>
                <a:schemeClr val="dk2"/>
              </a:solidFill>
              <a:latin typeface="Arial"/>
              <a:ea typeface="Arial"/>
              <a:cs typeface="Arial"/>
              <a:sym typeface="Arial"/>
            </a:endParaRPr>
          </a:p>
        </p:txBody>
      </p:sp>
      <p:sp>
        <p:nvSpPr>
          <p:cNvPr id="285" name="Google Shape;285;g23c794e0dd8_4_688"/>
          <p:cNvSpPr txBox="1"/>
          <p:nvPr/>
        </p:nvSpPr>
        <p:spPr>
          <a:xfrm>
            <a:off x="838950" y="1824350"/>
            <a:ext cx="10400100" cy="5647670"/>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1500"/>
              </a:spcBef>
              <a:spcAft>
                <a:spcPts val="0"/>
              </a:spcAft>
              <a:buNone/>
            </a:pPr>
            <a:r>
              <a:rPr lang="en-US" sz="1600" b="1" dirty="0">
                <a:solidFill>
                  <a:srgbClr val="0033CC"/>
                </a:solidFill>
                <a:latin typeface="Times New Roman"/>
                <a:ea typeface="Times New Roman"/>
                <a:cs typeface="Times New Roman"/>
                <a:sym typeface="Times New Roman"/>
              </a:rPr>
              <a:t>Constraints:</a:t>
            </a:r>
            <a:endParaRPr sz="1600" b="1" dirty="0">
              <a:solidFill>
                <a:srgbClr val="0033CC"/>
              </a:solidFill>
              <a:latin typeface="Times New Roman"/>
              <a:ea typeface="Times New Roman"/>
              <a:cs typeface="Times New Roman"/>
              <a:sym typeface="Times New Roman"/>
            </a:endParaRPr>
          </a:p>
          <a:p>
            <a:pPr marL="914400" lvl="0" indent="-228600" algn="l" rtl="0">
              <a:lnSpc>
                <a:spcPct val="150000"/>
              </a:lnSpc>
              <a:spcBef>
                <a:spcPts val="1500"/>
              </a:spcBef>
              <a:spcAft>
                <a:spcPts val="0"/>
              </a:spcAft>
              <a:buNone/>
            </a:pPr>
            <a:r>
              <a:rPr lang="en-US" sz="1600" dirty="0">
                <a:solidFill>
                  <a:srgbClr val="0033CC"/>
                </a:solidFill>
                <a:latin typeface="Times New Roman"/>
                <a:ea typeface="Times New Roman"/>
                <a:cs typeface="Times New Roman"/>
                <a:sym typeface="Times New Roman"/>
              </a:rPr>
              <a:t>●</a:t>
            </a:r>
            <a:r>
              <a:rPr lang="en-US" dirty="0">
                <a:solidFill>
                  <a:srgbClr val="0033CC"/>
                </a:solidFill>
                <a:latin typeface="Times New Roman"/>
                <a:ea typeface="Times New Roman"/>
                <a:cs typeface="Times New Roman"/>
                <a:sym typeface="Times New Roman"/>
              </a:rPr>
              <a:t>  	</a:t>
            </a:r>
            <a:r>
              <a:rPr lang="en-US" b="1" dirty="0">
                <a:solidFill>
                  <a:srgbClr val="0033CC"/>
                </a:solidFill>
                <a:latin typeface="Times New Roman"/>
                <a:ea typeface="Times New Roman"/>
                <a:cs typeface="Times New Roman"/>
                <a:sym typeface="Times New Roman"/>
              </a:rPr>
              <a:t>Quality of imaging:</a:t>
            </a:r>
            <a:r>
              <a:rPr lang="en-US" dirty="0">
                <a:solidFill>
                  <a:srgbClr val="0033CC"/>
                </a:solidFill>
                <a:latin typeface="Times New Roman"/>
                <a:ea typeface="Times New Roman"/>
                <a:cs typeface="Times New Roman"/>
                <a:sym typeface="Times New Roman"/>
              </a:rPr>
              <a:t> The accuracy and quality of the images used for detection can be a significant constraint in the diagnosis of lung cancer. Low-quality images can result in false positives and false negatives, leading to incorrect diagnosis and treatment.</a:t>
            </a:r>
            <a:endParaRPr dirty="0">
              <a:solidFill>
                <a:srgbClr val="0033CC"/>
              </a:solidFill>
              <a:latin typeface="Times New Roman"/>
              <a:ea typeface="Times New Roman"/>
              <a:cs typeface="Times New Roman"/>
              <a:sym typeface="Times New Roman"/>
            </a:endParaRPr>
          </a:p>
          <a:p>
            <a:pPr marL="914400" lvl="0" indent="-228600" algn="l" rtl="0">
              <a:lnSpc>
                <a:spcPct val="150000"/>
              </a:lnSpc>
              <a:spcBef>
                <a:spcPts val="0"/>
              </a:spcBef>
              <a:spcAft>
                <a:spcPts val="0"/>
              </a:spcAft>
              <a:buNone/>
            </a:pPr>
            <a:r>
              <a:rPr lang="en-US" dirty="0">
                <a:solidFill>
                  <a:srgbClr val="0033CC"/>
                </a:solidFill>
                <a:latin typeface="Times New Roman"/>
                <a:ea typeface="Times New Roman"/>
                <a:cs typeface="Times New Roman"/>
                <a:sym typeface="Times New Roman"/>
              </a:rPr>
              <a:t>●  	</a:t>
            </a:r>
            <a:r>
              <a:rPr lang="en-US" b="1" dirty="0">
                <a:solidFill>
                  <a:srgbClr val="0033CC"/>
                </a:solidFill>
                <a:latin typeface="Times New Roman"/>
                <a:ea typeface="Times New Roman"/>
                <a:cs typeface="Times New Roman"/>
                <a:sym typeface="Times New Roman"/>
              </a:rPr>
              <a:t>Technical limitations of imaging techniques</a:t>
            </a:r>
            <a:r>
              <a:rPr lang="en-US" dirty="0">
                <a:solidFill>
                  <a:srgbClr val="0033CC"/>
                </a:solidFill>
                <a:latin typeface="Times New Roman"/>
                <a:ea typeface="Times New Roman"/>
                <a:cs typeface="Times New Roman"/>
                <a:sym typeface="Times New Roman"/>
              </a:rPr>
              <a:t>: Imaging techniques may not be able to detect small tumors or may not provide sufficient detail to accurately determine the stage of cancer.</a:t>
            </a:r>
            <a:endParaRPr dirty="0">
              <a:solidFill>
                <a:srgbClr val="0033CC"/>
              </a:solidFill>
              <a:latin typeface="Times New Roman"/>
              <a:ea typeface="Times New Roman"/>
              <a:cs typeface="Times New Roman"/>
              <a:sym typeface="Times New Roman"/>
            </a:endParaRPr>
          </a:p>
          <a:p>
            <a:pPr marL="914400" lvl="0" indent="-228600" algn="l" rtl="0">
              <a:lnSpc>
                <a:spcPct val="150000"/>
              </a:lnSpc>
              <a:spcBef>
                <a:spcPts val="0"/>
              </a:spcBef>
              <a:spcAft>
                <a:spcPts val="0"/>
              </a:spcAft>
              <a:buNone/>
            </a:pPr>
            <a:r>
              <a:rPr lang="en-US" dirty="0">
                <a:solidFill>
                  <a:srgbClr val="0033CC"/>
                </a:solidFill>
                <a:latin typeface="Times New Roman"/>
                <a:ea typeface="Times New Roman"/>
                <a:cs typeface="Times New Roman"/>
                <a:sym typeface="Times New Roman"/>
              </a:rPr>
              <a:t>●  	</a:t>
            </a:r>
            <a:r>
              <a:rPr lang="en-US" b="1" dirty="0">
                <a:solidFill>
                  <a:srgbClr val="0033CC"/>
                </a:solidFill>
                <a:latin typeface="Times New Roman"/>
                <a:ea typeface="Times New Roman"/>
                <a:cs typeface="Times New Roman"/>
                <a:sym typeface="Times New Roman"/>
              </a:rPr>
              <a:t>Variability of tumor growth:</a:t>
            </a:r>
            <a:r>
              <a:rPr lang="en-US" dirty="0">
                <a:solidFill>
                  <a:srgbClr val="0033CC"/>
                </a:solidFill>
                <a:latin typeface="Times New Roman"/>
                <a:ea typeface="Times New Roman"/>
                <a:cs typeface="Times New Roman"/>
                <a:sym typeface="Times New Roman"/>
              </a:rPr>
              <a:t> Lung tumors can grow at different rates, making it difficult to accurately determine the stage of cancer at a given time.</a:t>
            </a:r>
            <a:endParaRPr dirty="0">
              <a:solidFill>
                <a:srgbClr val="0033CC"/>
              </a:solidFill>
              <a:latin typeface="Times New Roman"/>
              <a:ea typeface="Times New Roman"/>
              <a:cs typeface="Times New Roman"/>
              <a:sym typeface="Times New Roman"/>
            </a:endParaRPr>
          </a:p>
          <a:p>
            <a:pPr marL="914400" lvl="0" indent="-228600" algn="just" rtl="0">
              <a:lnSpc>
                <a:spcPct val="150000"/>
              </a:lnSpc>
              <a:spcBef>
                <a:spcPts val="0"/>
              </a:spcBef>
              <a:spcAft>
                <a:spcPts val="0"/>
              </a:spcAft>
              <a:buNone/>
            </a:pPr>
            <a:r>
              <a:rPr lang="en-US" dirty="0">
                <a:solidFill>
                  <a:srgbClr val="0033CC"/>
                </a:solidFill>
                <a:latin typeface="Times New Roman"/>
                <a:ea typeface="Times New Roman"/>
                <a:cs typeface="Times New Roman"/>
                <a:sym typeface="Times New Roman"/>
              </a:rPr>
              <a:t>●  	</a:t>
            </a:r>
            <a:r>
              <a:rPr lang="en-US" b="1" dirty="0">
                <a:solidFill>
                  <a:srgbClr val="0033CC"/>
                </a:solidFill>
                <a:latin typeface="Times New Roman"/>
                <a:ea typeface="Times New Roman"/>
                <a:cs typeface="Times New Roman"/>
                <a:sym typeface="Times New Roman"/>
              </a:rPr>
              <a:t>Legal repercussions:</a:t>
            </a:r>
            <a:r>
              <a:rPr lang="en-US" dirty="0">
                <a:solidFill>
                  <a:srgbClr val="0033CC"/>
                </a:solidFill>
                <a:latin typeface="Times New Roman"/>
                <a:ea typeface="Times New Roman"/>
                <a:cs typeface="Times New Roman"/>
                <a:sym typeface="Times New Roman"/>
              </a:rPr>
              <a:t> Working with medical data may have legal repercussions, such as adhering to data privacy laws or receiving regulatory approval. Legal repercussions or reputational harm may follow failure to adhere to these requirements.</a:t>
            </a:r>
            <a:endParaRPr dirty="0">
              <a:solidFill>
                <a:srgbClr val="0033CC"/>
              </a:solidFill>
              <a:latin typeface="Times New Roman"/>
              <a:ea typeface="Times New Roman"/>
              <a:cs typeface="Times New Roman"/>
              <a:sym typeface="Times New Roman"/>
            </a:endParaRPr>
          </a:p>
          <a:p>
            <a:pPr marL="635000" lvl="0" indent="-228600" algn="l" rtl="0">
              <a:lnSpc>
                <a:spcPct val="150000"/>
              </a:lnSpc>
              <a:spcBef>
                <a:spcPts val="0"/>
              </a:spcBef>
              <a:spcAft>
                <a:spcPts val="0"/>
              </a:spcAft>
              <a:buNone/>
            </a:pPr>
            <a:endParaRPr sz="12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pic>
        <p:nvPicPr>
          <p:cNvPr id="286" name="Google Shape;286;g23c794e0dd8_4_688"/>
          <p:cNvPicPr preferRelativeResize="0"/>
          <p:nvPr/>
        </p:nvPicPr>
        <p:blipFill>
          <a:blip r:embed="rId3">
            <a:alphaModFix/>
          </a:blip>
          <a:stretch>
            <a:fillRect/>
          </a:stretch>
        </p:blipFill>
        <p:spPr>
          <a:xfrm>
            <a:off x="374675" y="212600"/>
            <a:ext cx="2001421" cy="83820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23c794e0dd8_4_69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2" name="Google Shape;292;g23c794e0dd8_4_69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imes New Roman"/>
                <a:ea typeface="Times New Roman"/>
                <a:cs typeface="Times New Roman"/>
                <a:sym typeface="Times New Roman"/>
              </a:rPr>
              <a:t>Design Constraints, Assumptions &amp; Dependencies</a:t>
            </a:r>
            <a:endParaRPr sz="2400">
              <a:solidFill>
                <a:schemeClr val="dk1"/>
              </a:solidFill>
              <a:latin typeface="Times New Roman"/>
              <a:ea typeface="Times New Roman"/>
              <a:cs typeface="Times New Roman"/>
              <a:sym typeface="Times New Roman"/>
            </a:endParaRPr>
          </a:p>
        </p:txBody>
      </p:sp>
      <p:sp>
        <p:nvSpPr>
          <p:cNvPr id="293" name="Google Shape;293;g23c794e0dd8_4_696"/>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23</a:t>
            </a:fld>
            <a:endParaRPr>
              <a:solidFill>
                <a:schemeClr val="dk2"/>
              </a:solidFill>
              <a:latin typeface="Arial"/>
              <a:ea typeface="Arial"/>
              <a:cs typeface="Arial"/>
              <a:sym typeface="Arial"/>
            </a:endParaRPr>
          </a:p>
        </p:txBody>
      </p:sp>
      <p:sp>
        <p:nvSpPr>
          <p:cNvPr id="294" name="Google Shape;294;g23c794e0dd8_4_696"/>
          <p:cNvSpPr txBox="1"/>
          <p:nvPr/>
        </p:nvSpPr>
        <p:spPr>
          <a:xfrm>
            <a:off x="838200" y="1675000"/>
            <a:ext cx="10400100" cy="6011872"/>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500"/>
              </a:spcBef>
              <a:spcAft>
                <a:spcPts val="0"/>
              </a:spcAft>
              <a:buNone/>
            </a:pPr>
            <a:r>
              <a:rPr lang="en-US" sz="1400" b="1" dirty="0">
                <a:solidFill>
                  <a:srgbClr val="0033CC"/>
                </a:solidFill>
                <a:latin typeface="Times New Roman"/>
                <a:ea typeface="Times New Roman"/>
                <a:cs typeface="Times New Roman"/>
                <a:sym typeface="Times New Roman"/>
              </a:rPr>
              <a:t>Dependencies:</a:t>
            </a:r>
            <a:endParaRPr sz="1400" b="1" dirty="0">
              <a:solidFill>
                <a:srgbClr val="0033CC"/>
              </a:solidFill>
              <a:latin typeface="Times New Roman"/>
              <a:ea typeface="Times New Roman"/>
              <a:cs typeface="Times New Roman"/>
              <a:sym typeface="Times New Roman"/>
            </a:endParaRPr>
          </a:p>
          <a:p>
            <a:pPr marL="914400" lvl="0" indent="-228600" algn="l" rtl="0">
              <a:lnSpc>
                <a:spcPct val="150000"/>
              </a:lnSpc>
              <a:spcBef>
                <a:spcPts val="1200"/>
              </a:spcBef>
              <a:spcAft>
                <a:spcPts val="0"/>
              </a:spcAft>
              <a:buNone/>
            </a:pPr>
            <a:r>
              <a:rPr lang="en-US" sz="1600" dirty="0">
                <a:solidFill>
                  <a:srgbClr val="0033CC"/>
                </a:solidFill>
                <a:latin typeface="Times New Roman"/>
                <a:ea typeface="Times New Roman"/>
                <a:cs typeface="Times New Roman"/>
                <a:sym typeface="Times New Roman"/>
              </a:rPr>
              <a:t>●  	Programming language: We will be using Python as our programming language.</a:t>
            </a:r>
            <a:endParaRPr sz="1600" dirty="0">
              <a:solidFill>
                <a:srgbClr val="0033CC"/>
              </a:solidFill>
              <a:latin typeface="Times New Roman"/>
              <a:ea typeface="Times New Roman"/>
              <a:cs typeface="Times New Roman"/>
              <a:sym typeface="Times New Roman"/>
            </a:endParaRPr>
          </a:p>
          <a:p>
            <a:pPr marL="914400" lvl="0" indent="-228600" algn="l" rtl="0">
              <a:lnSpc>
                <a:spcPct val="150000"/>
              </a:lnSpc>
              <a:spcBef>
                <a:spcPts val="0"/>
              </a:spcBef>
              <a:spcAft>
                <a:spcPts val="0"/>
              </a:spcAft>
              <a:buNone/>
            </a:pPr>
            <a:r>
              <a:rPr lang="en-US" sz="1600" dirty="0">
                <a:solidFill>
                  <a:srgbClr val="0033CC"/>
                </a:solidFill>
                <a:latin typeface="Times New Roman"/>
                <a:ea typeface="Times New Roman"/>
                <a:cs typeface="Times New Roman"/>
                <a:sym typeface="Times New Roman"/>
              </a:rPr>
              <a:t>●  	Machine learning framework: We plan to use TensorFlow as our machine learning framework to build and train our model.</a:t>
            </a:r>
            <a:endParaRPr sz="1600" dirty="0">
              <a:solidFill>
                <a:srgbClr val="0033CC"/>
              </a:solidFill>
              <a:latin typeface="Times New Roman"/>
              <a:ea typeface="Times New Roman"/>
              <a:cs typeface="Times New Roman"/>
              <a:sym typeface="Times New Roman"/>
            </a:endParaRPr>
          </a:p>
          <a:p>
            <a:pPr marL="914400" lvl="0" indent="-228600" algn="l" rtl="0">
              <a:lnSpc>
                <a:spcPct val="150000"/>
              </a:lnSpc>
              <a:spcBef>
                <a:spcPts val="0"/>
              </a:spcBef>
              <a:spcAft>
                <a:spcPts val="0"/>
              </a:spcAft>
              <a:buNone/>
            </a:pPr>
            <a:r>
              <a:rPr lang="en-US" sz="1600" dirty="0">
                <a:solidFill>
                  <a:srgbClr val="0033CC"/>
                </a:solidFill>
                <a:latin typeface="Times New Roman"/>
                <a:ea typeface="Times New Roman"/>
                <a:cs typeface="Times New Roman"/>
                <a:sym typeface="Times New Roman"/>
              </a:rPr>
              <a:t>●  	Image processing libraries: For image processing, we will be using OpenCV and Pillow libraries to preprocess the medical images.</a:t>
            </a:r>
            <a:endParaRPr sz="1600" dirty="0">
              <a:solidFill>
                <a:srgbClr val="0033CC"/>
              </a:solidFill>
              <a:latin typeface="Times New Roman"/>
              <a:ea typeface="Times New Roman"/>
              <a:cs typeface="Times New Roman"/>
              <a:sym typeface="Times New Roman"/>
            </a:endParaRPr>
          </a:p>
          <a:p>
            <a:pPr marL="914400" lvl="0" indent="-228600" algn="l" rtl="0">
              <a:lnSpc>
                <a:spcPct val="150000"/>
              </a:lnSpc>
              <a:spcBef>
                <a:spcPts val="0"/>
              </a:spcBef>
              <a:spcAft>
                <a:spcPts val="0"/>
              </a:spcAft>
              <a:buNone/>
            </a:pPr>
            <a:r>
              <a:rPr lang="en-US" sz="1600" dirty="0">
                <a:solidFill>
                  <a:srgbClr val="0033CC"/>
                </a:solidFill>
                <a:latin typeface="Times New Roman"/>
                <a:ea typeface="Times New Roman"/>
                <a:cs typeface="Times New Roman"/>
                <a:sym typeface="Times New Roman"/>
              </a:rPr>
              <a:t>●  	Data visualization libraries: We will use Matplotlib and Seaborn libraries to visualize our data and model results.</a:t>
            </a:r>
            <a:endParaRPr sz="1600" dirty="0">
              <a:solidFill>
                <a:srgbClr val="0033CC"/>
              </a:solidFill>
              <a:latin typeface="Times New Roman"/>
              <a:ea typeface="Times New Roman"/>
              <a:cs typeface="Times New Roman"/>
              <a:sym typeface="Times New Roman"/>
            </a:endParaRPr>
          </a:p>
          <a:p>
            <a:pPr marL="914400" lvl="0" indent="-228600" algn="l" rtl="0">
              <a:lnSpc>
                <a:spcPct val="150000"/>
              </a:lnSpc>
              <a:spcBef>
                <a:spcPts val="0"/>
              </a:spcBef>
              <a:spcAft>
                <a:spcPts val="0"/>
              </a:spcAft>
              <a:buNone/>
            </a:pPr>
            <a:r>
              <a:rPr lang="en-US" sz="1600" dirty="0">
                <a:solidFill>
                  <a:srgbClr val="0033CC"/>
                </a:solidFill>
                <a:latin typeface="Times New Roman"/>
                <a:ea typeface="Times New Roman"/>
                <a:cs typeface="Times New Roman"/>
                <a:sym typeface="Times New Roman"/>
              </a:rPr>
              <a:t>●  	Web application framework: If we decide to build a web application, we will use either Flask or Django as our web application framework.</a:t>
            </a:r>
            <a:endParaRPr sz="1600" dirty="0">
              <a:solidFill>
                <a:srgbClr val="0033CC"/>
              </a:solidFill>
              <a:latin typeface="Times New Roman"/>
              <a:ea typeface="Times New Roman"/>
              <a:cs typeface="Times New Roman"/>
              <a:sym typeface="Times New Roman"/>
            </a:endParaRPr>
          </a:p>
          <a:p>
            <a:pPr marL="914400" lvl="0" indent="-228600" algn="l" rtl="0">
              <a:lnSpc>
                <a:spcPct val="150000"/>
              </a:lnSpc>
              <a:spcBef>
                <a:spcPts val="0"/>
              </a:spcBef>
              <a:spcAft>
                <a:spcPts val="0"/>
              </a:spcAft>
              <a:buNone/>
            </a:pPr>
            <a:r>
              <a:rPr lang="en-US" sz="1600" dirty="0">
                <a:solidFill>
                  <a:srgbClr val="0033CC"/>
                </a:solidFill>
                <a:latin typeface="Times New Roman"/>
                <a:ea typeface="Times New Roman"/>
                <a:cs typeface="Times New Roman"/>
                <a:sym typeface="Times New Roman"/>
              </a:rPr>
              <a:t>●  	Database: We will use a database to store patient information and medical images. We plan to use either MySQL, PostgreSQL, or MongoDB as our database.</a:t>
            </a:r>
            <a:endParaRPr sz="1600" dirty="0">
              <a:solidFill>
                <a:srgbClr val="0033CC"/>
              </a:solidFill>
              <a:latin typeface="Times New Roman"/>
              <a:ea typeface="Times New Roman"/>
              <a:cs typeface="Times New Roman"/>
              <a:sym typeface="Times New Roman"/>
            </a:endParaRPr>
          </a:p>
          <a:p>
            <a:pPr marL="914400" lvl="0" indent="-228600" algn="l" rtl="0">
              <a:lnSpc>
                <a:spcPct val="150000"/>
              </a:lnSpc>
              <a:spcBef>
                <a:spcPts val="0"/>
              </a:spcBef>
              <a:spcAft>
                <a:spcPts val="0"/>
              </a:spcAft>
              <a:buNone/>
            </a:pPr>
            <a:r>
              <a:rPr lang="en-US" sz="1600" dirty="0">
                <a:solidFill>
                  <a:srgbClr val="0033CC"/>
                </a:solidFill>
                <a:latin typeface="Times New Roman"/>
                <a:ea typeface="Times New Roman"/>
                <a:cs typeface="Times New Roman"/>
                <a:sym typeface="Times New Roman"/>
              </a:rPr>
              <a:t>●  	Cloud computing services: If we decide to deploy our application in the cloud, we may use services such as AWS or  GCP.</a:t>
            </a:r>
            <a:endParaRPr sz="1600" dirty="0">
              <a:solidFill>
                <a:srgbClr val="0033CC"/>
              </a:solidFill>
              <a:latin typeface="Times New Roman"/>
              <a:ea typeface="Times New Roman"/>
              <a:cs typeface="Times New Roman"/>
              <a:sym typeface="Times New Roman"/>
            </a:endParaRPr>
          </a:p>
          <a:p>
            <a:pPr marL="457200" lvl="0" indent="-228600" algn="just" rtl="0">
              <a:lnSpc>
                <a:spcPct val="150000"/>
              </a:lnSpc>
              <a:spcBef>
                <a:spcPts val="1200"/>
              </a:spcBef>
              <a:spcAft>
                <a:spcPts val="0"/>
              </a:spcAft>
              <a:buNone/>
            </a:pPr>
            <a:endParaRPr sz="1100" b="1" dirty="0">
              <a:solidFill>
                <a:schemeClr val="dk1"/>
              </a:solidFill>
              <a:latin typeface="Times New Roman"/>
              <a:ea typeface="Times New Roman"/>
              <a:cs typeface="Times New Roman"/>
              <a:sym typeface="Times New Roman"/>
            </a:endParaRPr>
          </a:p>
          <a:p>
            <a:pPr marL="635000" lvl="0" indent="-228600" algn="l" rtl="0">
              <a:lnSpc>
                <a:spcPct val="150000"/>
              </a:lnSpc>
              <a:spcBef>
                <a:spcPts val="0"/>
              </a:spcBef>
              <a:spcAft>
                <a:spcPts val="0"/>
              </a:spcAft>
              <a:buNone/>
            </a:pPr>
            <a:endParaRPr sz="11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600" dirty="0"/>
          </a:p>
        </p:txBody>
      </p:sp>
      <p:pic>
        <p:nvPicPr>
          <p:cNvPr id="295" name="Google Shape;295;g23c794e0dd8_4_696"/>
          <p:cNvPicPr preferRelativeResize="0"/>
          <p:nvPr/>
        </p:nvPicPr>
        <p:blipFill>
          <a:blip r:embed="rId3">
            <a:alphaModFix/>
          </a:blip>
          <a:stretch>
            <a:fillRect/>
          </a:stretch>
        </p:blipFill>
        <p:spPr>
          <a:xfrm>
            <a:off x="388000" y="212600"/>
            <a:ext cx="2001421" cy="8382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23c794e0dd8_2_218"/>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Arial"/>
              <a:ea typeface="Arial"/>
              <a:cs typeface="Arial"/>
              <a:sym typeface="Arial"/>
            </a:endParaRPr>
          </a:p>
        </p:txBody>
      </p:sp>
      <p:sp>
        <p:nvSpPr>
          <p:cNvPr id="301" name="Google Shape;301;g23c794e0dd8_2_218"/>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Clr>
                <a:schemeClr val="dk1"/>
              </a:buClr>
              <a:buSzPts val="2400"/>
              <a:buFont typeface="Arial"/>
              <a:buNone/>
            </a:pPr>
            <a:r>
              <a:rPr lang="en-US" sz="2400">
                <a:solidFill>
                  <a:srgbClr val="FF0000"/>
                </a:solidFill>
                <a:latin typeface="Times New Roman"/>
                <a:ea typeface="Times New Roman"/>
                <a:cs typeface="Times New Roman"/>
                <a:sym typeface="Times New Roman"/>
              </a:rPr>
              <a:t>Design Details</a:t>
            </a:r>
            <a:endParaRPr sz="1800">
              <a:solidFill>
                <a:schemeClr val="dk1"/>
              </a:solidFill>
              <a:latin typeface="Times New Roman"/>
              <a:ea typeface="Times New Roman"/>
              <a:cs typeface="Times New Roman"/>
              <a:sym typeface="Times New Roman"/>
            </a:endParaRPr>
          </a:p>
          <a:p>
            <a:pPr marL="342900" marR="0" lvl="0" indent="-342900" algn="r" rtl="0">
              <a:spcBef>
                <a:spcPts val="0"/>
              </a:spcBef>
              <a:spcAft>
                <a:spcPts val="0"/>
              </a:spcAft>
              <a:buClr>
                <a:srgbClr val="FF0000"/>
              </a:buClr>
              <a:buSzPts val="2400"/>
              <a:buFont typeface="Trebuchet MS"/>
              <a:buNone/>
            </a:pPr>
            <a:r>
              <a:rPr lang="en-US" sz="2400">
                <a:solidFill>
                  <a:srgbClr val="FF0000"/>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302" name="Google Shape;302;g23c794e0dd8_2_218"/>
          <p:cNvSpPr txBox="1"/>
          <p:nvPr/>
        </p:nvSpPr>
        <p:spPr>
          <a:xfrm>
            <a:off x="1219200" y="2133600"/>
            <a:ext cx="10439400" cy="4024500"/>
          </a:xfrm>
          <a:prstGeom prst="rect">
            <a:avLst/>
          </a:prstGeom>
          <a:noFill/>
          <a:ln>
            <a:noFill/>
          </a:ln>
        </p:spPr>
        <p:txBody>
          <a:bodyPr spcFirstLastPara="1" wrap="square" lIns="91425" tIns="45700" rIns="91425" bIns="45700" anchor="t" anchorCtr="0">
            <a:noAutofit/>
          </a:bodyPr>
          <a:lstStyle/>
          <a:p>
            <a:pPr marL="457200" marR="0" lvl="0" indent="0" algn="just" rtl="0">
              <a:spcBef>
                <a:spcPts val="480"/>
              </a:spcBef>
              <a:spcAft>
                <a:spcPts val="0"/>
              </a:spcAft>
              <a:buClr>
                <a:srgbClr val="0033CC"/>
              </a:buClr>
              <a:buSzPts val="2400"/>
              <a:buFont typeface="Times New Roman"/>
              <a:buNone/>
            </a:pPr>
            <a:r>
              <a:rPr lang="en-US" sz="2400">
                <a:solidFill>
                  <a:srgbClr val="0033CC"/>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p:txBody>
      </p:sp>
      <p:sp>
        <p:nvSpPr>
          <p:cNvPr id="303" name="Google Shape;303;g23c794e0dd8_2_218"/>
          <p:cNvSpPr txBox="1"/>
          <p:nvPr/>
        </p:nvSpPr>
        <p:spPr>
          <a:xfrm>
            <a:off x="385450" y="1829825"/>
            <a:ext cx="10650000" cy="4024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33CC"/>
              </a:buClr>
              <a:buSzPts val="1100"/>
              <a:buFont typeface="Times New Roman"/>
              <a:buNone/>
            </a:pPr>
            <a:r>
              <a:rPr lang="en-US" sz="1800" b="1" u="sng">
                <a:solidFill>
                  <a:srgbClr val="0033CC"/>
                </a:solidFill>
                <a:latin typeface="Times New Roman"/>
                <a:ea typeface="Times New Roman"/>
                <a:cs typeface="Times New Roman"/>
                <a:sym typeface="Times New Roman"/>
              </a:rPr>
              <a:t>Novelty and Innovativeness</a:t>
            </a:r>
            <a:endParaRPr sz="1800" b="1" u="sng">
              <a:solidFill>
                <a:srgbClr val="0033CC"/>
              </a:solidFill>
              <a:latin typeface="Times New Roman"/>
              <a:ea typeface="Times New Roman"/>
              <a:cs typeface="Times New Roman"/>
              <a:sym typeface="Times New Roman"/>
            </a:endParaRPr>
          </a:p>
          <a:p>
            <a:pPr marL="457200" marR="0" lvl="0" indent="-342900" algn="l" rtl="0">
              <a:lnSpc>
                <a:spcPct val="100000"/>
              </a:lnSpc>
              <a:spcBef>
                <a:spcPts val="150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Our project aims to introduce a novel approach to detecting lung cancer from CT scan images by developing a machine learning model that not only identifies the presence of cancer but also determines the stage of the cancer automatically. By colorizing the tumor region based on its stage, we aim to create a system that is easy to use, reliable, and can save time for medical professionals, thereby improving overall patient outcomes.</a:t>
            </a:r>
            <a:endParaRPr sz="1800">
              <a:solidFill>
                <a:srgbClr val="0033CC"/>
              </a:solidFill>
              <a:latin typeface="Times New Roman"/>
              <a:ea typeface="Times New Roman"/>
              <a:cs typeface="Times New Roman"/>
              <a:sym typeface="Times New Roman"/>
            </a:endParaRPr>
          </a:p>
          <a:p>
            <a:pPr marL="457200" marR="0" lvl="0" indent="0" algn="l" rtl="0">
              <a:lnSpc>
                <a:spcPct val="100000"/>
              </a:lnSpc>
              <a:spcBef>
                <a:spcPts val="1500"/>
              </a:spcBef>
              <a:spcAft>
                <a:spcPts val="0"/>
              </a:spcAft>
              <a:buClr>
                <a:schemeClr val="dk1"/>
              </a:buClr>
              <a:buSzPts val="1600"/>
              <a:buFont typeface="Trebuchet MS"/>
              <a:buNone/>
            </a:pPr>
            <a:endParaRPr sz="1800">
              <a:solidFill>
                <a:srgbClr val="0033CC"/>
              </a:solidFill>
              <a:latin typeface="Times New Roman"/>
              <a:ea typeface="Times New Roman"/>
              <a:cs typeface="Times New Roman"/>
              <a:sym typeface="Times New Roman"/>
            </a:endParaRPr>
          </a:p>
          <a:p>
            <a:pPr marL="457200" marR="0" lvl="0" indent="-330200" algn="l" rtl="0">
              <a:lnSpc>
                <a:spcPct val="100000"/>
              </a:lnSpc>
              <a:spcBef>
                <a:spcPts val="1500"/>
              </a:spcBef>
              <a:spcAft>
                <a:spcPts val="0"/>
              </a:spcAft>
              <a:buClr>
                <a:schemeClr val="dk1"/>
              </a:buClr>
              <a:buSzPts val="1600"/>
              <a:buFont typeface="Times New Roman"/>
              <a:buChar char="●"/>
            </a:pPr>
            <a:r>
              <a:rPr lang="en-US" sz="1800">
                <a:solidFill>
                  <a:srgbClr val="0033CC"/>
                </a:solidFill>
                <a:latin typeface="Times New Roman"/>
                <a:ea typeface="Times New Roman"/>
                <a:cs typeface="Times New Roman"/>
                <a:sym typeface="Times New Roman"/>
              </a:rPr>
              <a:t>The novelty of our project lies in its unique and innovative approach to lung cancer detection, which goes beyond traditional methods and provides valuable information that can aid medical professionals in planning appropriate treatment options. By incorporating the colorization of the tumor region based on its stage, we aim to provide an additional visual aid for medical professionals and improve the accuracy of the diagnosis</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marL="0" marR="0" lvl="0" indent="0" algn="l" rtl="0">
              <a:lnSpc>
                <a:spcPct val="175000"/>
              </a:lnSpc>
              <a:spcBef>
                <a:spcPts val="1500"/>
              </a:spcBef>
              <a:spcAft>
                <a:spcPts val="0"/>
              </a:spcAft>
              <a:buClr>
                <a:schemeClr val="dk1"/>
              </a:buClr>
              <a:buSzPts val="1100"/>
              <a:buFont typeface="Arial"/>
              <a:buNone/>
            </a:pPr>
            <a:endParaRPr sz="1600" b="1">
              <a:solidFill>
                <a:schemeClr val="dk1"/>
              </a:solidFill>
              <a:latin typeface="Times New Roman"/>
              <a:ea typeface="Times New Roman"/>
              <a:cs typeface="Times New Roman"/>
              <a:sym typeface="Times New Roman"/>
            </a:endParaRPr>
          </a:p>
          <a:p>
            <a:pPr marL="0" marR="0" lvl="0" indent="0" algn="l" rtl="0">
              <a:lnSpc>
                <a:spcPct val="175000"/>
              </a:lnSpc>
              <a:spcBef>
                <a:spcPts val="0"/>
              </a:spcBef>
              <a:spcAft>
                <a:spcPts val="0"/>
              </a:spcAft>
              <a:buClr>
                <a:schemeClr val="dk1"/>
              </a:buClr>
              <a:buSzPts val="1100"/>
              <a:buFont typeface="Arial"/>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Trebuchet MS"/>
              <a:buNone/>
            </a:pPr>
            <a:endParaRPr sz="1600" b="1" u="sng">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Trebuchet MS"/>
              <a:buNone/>
            </a:pPr>
            <a:endParaRPr sz="1600" b="1" u="sng">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Trebuchet MS"/>
              <a:buNone/>
            </a:pPr>
            <a:endParaRPr sz="1600" b="1" u="sng">
              <a:solidFill>
                <a:schemeClr val="dk1"/>
              </a:solidFill>
              <a:latin typeface="Times New Roman"/>
              <a:ea typeface="Times New Roman"/>
              <a:cs typeface="Times New Roman"/>
              <a:sym typeface="Times New Roman"/>
            </a:endParaRPr>
          </a:p>
        </p:txBody>
      </p:sp>
      <p:sp>
        <p:nvSpPr>
          <p:cNvPr id="304" name="Google Shape;304;g23c794e0dd8_2_218"/>
          <p:cNvSpPr txBox="1">
            <a:spLocks noGrp="1"/>
          </p:cNvSpPr>
          <p:nvPr>
            <p:ph type="sldNum" sz="quarter" idx="12"/>
          </p:nvPr>
        </p:nvSpPr>
        <p:spPr>
          <a:xfrm>
            <a:off x="10727388" y="6284462"/>
            <a:ext cx="683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24</a:t>
            </a:fld>
            <a:endParaRPr>
              <a:solidFill>
                <a:schemeClr val="dk2"/>
              </a:solidFill>
              <a:latin typeface="Arial"/>
              <a:ea typeface="Arial"/>
              <a:cs typeface="Arial"/>
              <a:sym typeface="Arial"/>
            </a:endParaRPr>
          </a:p>
        </p:txBody>
      </p:sp>
      <p:pic>
        <p:nvPicPr>
          <p:cNvPr id="305" name="Google Shape;305;g23c794e0dd8_2_218"/>
          <p:cNvPicPr preferRelativeResize="0"/>
          <p:nvPr/>
        </p:nvPicPr>
        <p:blipFill>
          <a:blip r:embed="rId3">
            <a:alphaModFix/>
          </a:blip>
          <a:stretch>
            <a:fillRect/>
          </a:stretch>
        </p:blipFill>
        <p:spPr>
          <a:xfrm>
            <a:off x="385450" y="212600"/>
            <a:ext cx="2001421" cy="8382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23c794e0dd8_2_22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Arial"/>
              <a:ea typeface="Arial"/>
              <a:cs typeface="Arial"/>
              <a:sym typeface="Arial"/>
            </a:endParaRPr>
          </a:p>
        </p:txBody>
      </p:sp>
      <p:sp>
        <p:nvSpPr>
          <p:cNvPr id="311" name="Google Shape;311;g23c794e0dd8_2_22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Clr>
                <a:schemeClr val="dk1"/>
              </a:buClr>
              <a:buSzPts val="2400"/>
              <a:buFont typeface="Arial"/>
              <a:buNone/>
            </a:pPr>
            <a:r>
              <a:rPr lang="en-US" sz="2400">
                <a:solidFill>
                  <a:srgbClr val="FF0000"/>
                </a:solidFill>
                <a:latin typeface="Times New Roman"/>
                <a:ea typeface="Times New Roman"/>
                <a:cs typeface="Times New Roman"/>
                <a:sym typeface="Times New Roman"/>
              </a:rPr>
              <a:t>Design Details</a:t>
            </a:r>
            <a:endParaRPr sz="1800">
              <a:solidFill>
                <a:schemeClr val="dk1"/>
              </a:solidFill>
              <a:latin typeface="Times New Roman"/>
              <a:ea typeface="Times New Roman"/>
              <a:cs typeface="Times New Roman"/>
              <a:sym typeface="Times New Roman"/>
            </a:endParaRPr>
          </a:p>
          <a:p>
            <a:pPr marL="342900" marR="0" lvl="0" indent="-342900" algn="r" rtl="0">
              <a:spcBef>
                <a:spcPts val="0"/>
              </a:spcBef>
              <a:spcAft>
                <a:spcPts val="0"/>
              </a:spcAft>
              <a:buClr>
                <a:srgbClr val="FF0000"/>
              </a:buClr>
              <a:buSzPts val="2400"/>
              <a:buFont typeface="Trebuchet MS"/>
              <a:buNone/>
            </a:pPr>
            <a:r>
              <a:rPr lang="en-US" sz="2400">
                <a:solidFill>
                  <a:srgbClr val="FF0000"/>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312" name="Google Shape;312;g23c794e0dd8_2_226"/>
          <p:cNvSpPr txBox="1"/>
          <p:nvPr/>
        </p:nvSpPr>
        <p:spPr>
          <a:xfrm>
            <a:off x="342975" y="1841525"/>
            <a:ext cx="10439400" cy="40245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33CC"/>
              </a:buClr>
              <a:buSzPts val="1600"/>
              <a:buFont typeface="Times New Roman"/>
              <a:buNone/>
            </a:pPr>
            <a:r>
              <a:rPr lang="en-US" sz="1600" b="1" u="sng">
                <a:solidFill>
                  <a:srgbClr val="0033CC"/>
                </a:solidFill>
                <a:latin typeface="Times New Roman"/>
                <a:ea typeface="Times New Roman"/>
                <a:cs typeface="Times New Roman"/>
                <a:sym typeface="Times New Roman"/>
              </a:rPr>
              <a:t>Maintainability</a:t>
            </a:r>
            <a:r>
              <a:rPr lang="en-US" sz="1600" b="1">
                <a:solidFill>
                  <a:srgbClr val="0033CC"/>
                </a:solidFill>
                <a:latin typeface="Times New Roman"/>
                <a:ea typeface="Times New Roman"/>
                <a:cs typeface="Times New Roman"/>
                <a:sym typeface="Times New Roman"/>
              </a:rPr>
              <a:t>:</a:t>
            </a:r>
            <a:endParaRPr sz="1600" b="1">
              <a:solidFill>
                <a:srgbClr val="0033CC"/>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The proposed solution is designed to be easily maintainable, with regular updates and improvements made to ensure optimal performance.</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chemeClr val="dk1"/>
              </a:buClr>
              <a:buSzPts val="1600"/>
              <a:buFont typeface="Trebuchet MS"/>
              <a:buNone/>
            </a:pP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chemeClr val="dk1"/>
              </a:buClr>
              <a:buSzPts val="1100"/>
              <a:buFont typeface="Arial"/>
              <a:buNone/>
            </a:pPr>
            <a:r>
              <a:rPr lang="en-US" sz="1600" b="1" u="sng">
                <a:solidFill>
                  <a:srgbClr val="0033CC"/>
                </a:solidFill>
                <a:latin typeface="Times New Roman"/>
                <a:ea typeface="Times New Roman"/>
                <a:cs typeface="Times New Roman"/>
                <a:sym typeface="Times New Roman"/>
              </a:rPr>
              <a:t>Portability</a:t>
            </a:r>
            <a:r>
              <a:rPr lang="en-US" sz="1600" b="1">
                <a:solidFill>
                  <a:srgbClr val="0033CC"/>
                </a:solidFill>
                <a:latin typeface="Times New Roman"/>
                <a:ea typeface="Times New Roman"/>
                <a:cs typeface="Times New Roman"/>
                <a:sym typeface="Times New Roman"/>
              </a:rPr>
              <a:t>:</a:t>
            </a:r>
            <a:endParaRPr sz="1600" b="1">
              <a:solidFill>
                <a:srgbClr val="0033CC"/>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 Like interoperability application should be portable across different platforms and devices.</a:t>
            </a: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600"/>
              <a:buFont typeface="Trebuchet MS"/>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rgbClr val="0033CC"/>
              </a:buClr>
              <a:buSzPts val="1600"/>
              <a:buFont typeface="Times New Roman"/>
              <a:buNone/>
            </a:pPr>
            <a:r>
              <a:rPr lang="en-US" sz="1600" b="1" u="sng">
                <a:solidFill>
                  <a:srgbClr val="0033CC"/>
                </a:solidFill>
                <a:latin typeface="Times New Roman"/>
                <a:ea typeface="Times New Roman"/>
                <a:cs typeface="Times New Roman"/>
                <a:sym typeface="Times New Roman"/>
              </a:rPr>
              <a:t>Legacy to Modernization: </a:t>
            </a:r>
            <a:endParaRPr sz="1600" b="1" u="sng">
              <a:solidFill>
                <a:srgbClr val="0033CC"/>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The website should be designed with modern web development standards in mind, allowing it to be easily updated and modernized as new technologies emerge. </a:t>
            </a: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600"/>
              <a:buFont typeface="Trebuchet MS"/>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rgbClr val="0033CC"/>
              </a:buClr>
              <a:buSzPts val="1600"/>
              <a:buFont typeface="Times New Roman"/>
              <a:buNone/>
            </a:pPr>
            <a:r>
              <a:rPr lang="en-US" sz="1600" b="1" u="sng">
                <a:solidFill>
                  <a:srgbClr val="0033CC"/>
                </a:solidFill>
                <a:latin typeface="Times New Roman"/>
                <a:ea typeface="Times New Roman"/>
                <a:cs typeface="Times New Roman"/>
                <a:sym typeface="Times New Roman"/>
              </a:rPr>
              <a:t>Reusability and Application Compatibility:</a:t>
            </a:r>
            <a:endParaRPr sz="1600" b="1" u="sng">
              <a:solidFill>
                <a:srgbClr val="0033CC"/>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 The website will be designed with reusability in mind, making it easy to integrate into different applications and workflows. </a:t>
            </a:r>
            <a:endParaRPr sz="1600">
              <a:solidFill>
                <a:schemeClr val="dk1"/>
              </a:solidFill>
              <a:latin typeface="Times New Roman"/>
              <a:ea typeface="Times New Roman"/>
              <a:cs typeface="Times New Roman"/>
              <a:sym typeface="Times New Roman"/>
            </a:endParaRPr>
          </a:p>
        </p:txBody>
      </p:sp>
      <p:sp>
        <p:nvSpPr>
          <p:cNvPr id="313" name="Google Shape;313;g23c794e0dd8_2_22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25</a:t>
            </a:fld>
            <a:endParaRPr>
              <a:solidFill>
                <a:schemeClr val="dk2"/>
              </a:solidFill>
              <a:latin typeface="Arial"/>
              <a:ea typeface="Arial"/>
              <a:cs typeface="Arial"/>
              <a:sym typeface="Arial"/>
            </a:endParaRPr>
          </a:p>
        </p:txBody>
      </p:sp>
      <p:pic>
        <p:nvPicPr>
          <p:cNvPr id="314" name="Google Shape;314;g23c794e0dd8_2_226"/>
          <p:cNvPicPr preferRelativeResize="0"/>
          <p:nvPr/>
        </p:nvPicPr>
        <p:blipFill>
          <a:blip r:embed="rId3">
            <a:alphaModFix/>
          </a:blip>
          <a:stretch>
            <a:fillRect/>
          </a:stretch>
        </p:blipFill>
        <p:spPr>
          <a:xfrm>
            <a:off x="342975" y="239225"/>
            <a:ext cx="2001421" cy="83820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23c794e0dd8_2_233"/>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Arial"/>
              <a:ea typeface="Arial"/>
              <a:cs typeface="Arial"/>
              <a:sym typeface="Arial"/>
            </a:endParaRPr>
          </a:p>
        </p:txBody>
      </p:sp>
      <p:sp>
        <p:nvSpPr>
          <p:cNvPr id="320" name="Google Shape;320;g23c794e0dd8_2_233"/>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Clr>
                <a:schemeClr val="dk1"/>
              </a:buClr>
              <a:buSzPts val="2400"/>
              <a:buFont typeface="Arial"/>
              <a:buNone/>
            </a:pPr>
            <a:r>
              <a:rPr lang="en-US" sz="2400">
                <a:solidFill>
                  <a:srgbClr val="FF0000"/>
                </a:solidFill>
                <a:latin typeface="Times New Roman"/>
                <a:ea typeface="Times New Roman"/>
                <a:cs typeface="Times New Roman"/>
                <a:sym typeface="Times New Roman"/>
              </a:rPr>
              <a:t>Design Details</a:t>
            </a:r>
            <a:endParaRPr sz="1800">
              <a:solidFill>
                <a:schemeClr val="dk1"/>
              </a:solidFill>
              <a:latin typeface="Times New Roman"/>
              <a:ea typeface="Times New Roman"/>
              <a:cs typeface="Times New Roman"/>
              <a:sym typeface="Times New Roman"/>
            </a:endParaRPr>
          </a:p>
          <a:p>
            <a:pPr marL="342900" marR="0" lvl="0" indent="-342900" algn="r" rtl="0">
              <a:spcBef>
                <a:spcPts val="0"/>
              </a:spcBef>
              <a:spcAft>
                <a:spcPts val="0"/>
              </a:spcAft>
              <a:buClr>
                <a:srgbClr val="FF0000"/>
              </a:buClr>
              <a:buSzPts val="2400"/>
              <a:buFont typeface="Trebuchet MS"/>
              <a:buNone/>
            </a:pPr>
            <a:r>
              <a:rPr lang="en-US" sz="2400">
                <a:solidFill>
                  <a:srgbClr val="FF0000"/>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321" name="Google Shape;321;g23c794e0dd8_2_233"/>
          <p:cNvSpPr txBox="1"/>
          <p:nvPr/>
        </p:nvSpPr>
        <p:spPr>
          <a:xfrm>
            <a:off x="342950" y="1872750"/>
            <a:ext cx="10439400" cy="484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33CC"/>
              </a:buClr>
              <a:buSzPts val="1100"/>
              <a:buFont typeface="Times New Roman"/>
              <a:buNone/>
            </a:pPr>
            <a:r>
              <a:rPr lang="en-US" sz="1600" b="1" u="sng">
                <a:solidFill>
                  <a:srgbClr val="0033CC"/>
                </a:solidFill>
                <a:latin typeface="Times New Roman"/>
                <a:ea typeface="Times New Roman"/>
                <a:cs typeface="Times New Roman"/>
                <a:sym typeface="Times New Roman"/>
              </a:rPr>
              <a:t>Interoperability</a:t>
            </a:r>
            <a:r>
              <a:rPr lang="en-US" sz="1600">
                <a:solidFill>
                  <a:srgbClr val="0033CC"/>
                </a:solidFill>
                <a:latin typeface="Times New Roman"/>
                <a:ea typeface="Times New Roman"/>
                <a:cs typeface="Times New Roman"/>
                <a:sym typeface="Times New Roman"/>
              </a:rPr>
              <a:t>: </a:t>
            </a:r>
            <a:endParaRPr sz="1600">
              <a:solidFill>
                <a:srgbClr val="0033C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Times New Roman"/>
              <a:buNone/>
            </a:pPr>
            <a:r>
              <a:rPr lang="en-US" sz="1600">
                <a:solidFill>
                  <a:schemeClr val="dk1"/>
                </a:solidFill>
                <a:latin typeface="Times New Roman"/>
                <a:ea typeface="Times New Roman"/>
                <a:cs typeface="Times New Roman"/>
                <a:sym typeface="Times New Roman"/>
              </a:rPr>
              <a:t>The website should be designed and developed to be compatible with different web browsers and devices, ensuring interoperability across different platforms. We recommend using responsive web design techniques to optimize the website's layout and functionality on different screen sizes and resolutions.</a:t>
            </a: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Trebuchet MS"/>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33CC"/>
              </a:buClr>
              <a:buSzPts val="1100"/>
              <a:buFont typeface="Times New Roman"/>
              <a:buNone/>
            </a:pPr>
            <a:r>
              <a:rPr lang="en-US" sz="1600" b="1" u="sng">
                <a:solidFill>
                  <a:srgbClr val="0033CC"/>
                </a:solidFill>
                <a:latin typeface="Times New Roman"/>
                <a:ea typeface="Times New Roman"/>
                <a:cs typeface="Times New Roman"/>
                <a:sym typeface="Times New Roman"/>
              </a:rPr>
              <a:t>Performance</a:t>
            </a:r>
            <a:r>
              <a:rPr lang="en-US" sz="1600">
                <a:solidFill>
                  <a:srgbClr val="0033CC"/>
                </a:solidFill>
                <a:latin typeface="Times New Roman"/>
                <a:ea typeface="Times New Roman"/>
                <a:cs typeface="Times New Roman"/>
                <a:sym typeface="Times New Roman"/>
              </a:rPr>
              <a:t>: </a:t>
            </a:r>
            <a:endParaRPr sz="1600">
              <a:solidFill>
                <a:srgbClr val="0033C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Times New Roman"/>
              <a:buNone/>
            </a:pPr>
            <a:r>
              <a:rPr lang="en-US" sz="1600">
                <a:solidFill>
                  <a:schemeClr val="dk1"/>
                </a:solidFill>
                <a:latin typeface="Times New Roman"/>
                <a:ea typeface="Times New Roman"/>
                <a:cs typeface="Times New Roman"/>
                <a:sym typeface="Times New Roman"/>
              </a:rPr>
              <a:t>The website should be optimized for performance, ensuring that it loads quickly and efficiently. This can be achieved by minimizing the size of images and other media files and optimizing code.</a:t>
            </a: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Trebuchet MS"/>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33CC"/>
              </a:buClr>
              <a:buSzPts val="1100"/>
              <a:buFont typeface="Times New Roman"/>
              <a:buNone/>
            </a:pPr>
            <a:r>
              <a:rPr lang="en-US" sz="1600" b="1" u="sng">
                <a:solidFill>
                  <a:srgbClr val="0033CC"/>
                </a:solidFill>
                <a:latin typeface="Times New Roman"/>
                <a:ea typeface="Times New Roman"/>
                <a:cs typeface="Times New Roman"/>
                <a:sym typeface="Times New Roman"/>
              </a:rPr>
              <a:t>Security</a:t>
            </a:r>
            <a:r>
              <a:rPr lang="en-US" sz="1600">
                <a:solidFill>
                  <a:srgbClr val="0033CC"/>
                </a:solidFill>
                <a:latin typeface="Times New Roman"/>
                <a:ea typeface="Times New Roman"/>
                <a:cs typeface="Times New Roman"/>
                <a:sym typeface="Times New Roman"/>
              </a:rPr>
              <a:t>:</a:t>
            </a:r>
            <a:endParaRPr sz="1600">
              <a:solidFill>
                <a:srgbClr val="0033C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Times New Roman"/>
              <a:buNone/>
            </a:pPr>
            <a:r>
              <a:rPr lang="en-US" sz="1600">
                <a:solidFill>
                  <a:schemeClr val="dk1"/>
                </a:solidFill>
                <a:latin typeface="Times New Roman"/>
                <a:ea typeface="Times New Roman"/>
                <a:cs typeface="Times New Roman"/>
                <a:sym typeface="Times New Roman"/>
              </a:rPr>
              <a:t>The proposed solution adheres to standard healthcare security protocols to ensure patient data is protected and confidential.</a:t>
            </a: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Trebuchet MS"/>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33CC"/>
              </a:buClr>
              <a:buSzPts val="1100"/>
              <a:buFont typeface="Times New Roman"/>
              <a:buNone/>
            </a:pPr>
            <a:r>
              <a:rPr lang="en-US" sz="1600" b="1" u="sng">
                <a:solidFill>
                  <a:srgbClr val="0033CC"/>
                </a:solidFill>
                <a:latin typeface="Times New Roman"/>
                <a:ea typeface="Times New Roman"/>
                <a:cs typeface="Times New Roman"/>
                <a:sym typeface="Times New Roman"/>
              </a:rPr>
              <a:t>Reliability</a:t>
            </a:r>
            <a:r>
              <a:rPr lang="en-US" sz="1600" b="1">
                <a:solidFill>
                  <a:srgbClr val="0033CC"/>
                </a:solidFill>
                <a:latin typeface="Times New Roman"/>
                <a:ea typeface="Times New Roman"/>
                <a:cs typeface="Times New Roman"/>
                <a:sym typeface="Times New Roman"/>
              </a:rPr>
              <a:t>:</a:t>
            </a:r>
            <a:endParaRPr sz="1600" b="1">
              <a:solidFill>
                <a:srgbClr val="0033C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Times New Roman"/>
              <a:buNone/>
            </a:pPr>
            <a:r>
              <a:rPr lang="en-US" sz="1600">
                <a:solidFill>
                  <a:schemeClr val="dk1"/>
                </a:solidFill>
                <a:latin typeface="Times New Roman"/>
                <a:ea typeface="Times New Roman"/>
                <a:cs typeface="Times New Roman"/>
                <a:sym typeface="Times New Roman"/>
              </a:rPr>
              <a:t>To make our project more reliable, we can take several steps such as thorough testing, effective bug tracking and fixing, high-quality code, continuous integration, and error monitoring. By implementing these measures, we can ensure that our project performs consistently and accurately under different circumstances and user conditions, helping to build trust and confidence among users, reduce the likelihood of errors, and improve the overall user experience.</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Trebuchet MS"/>
              <a:buNone/>
            </a:pP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Trebuchet MS"/>
              <a:buNone/>
            </a:pP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Trebuchet MS"/>
              <a:buNone/>
            </a:pPr>
            <a:endParaRPr sz="1600">
              <a:solidFill>
                <a:schemeClr val="dk1"/>
              </a:solidFill>
              <a:latin typeface="Times New Roman"/>
              <a:ea typeface="Times New Roman"/>
              <a:cs typeface="Times New Roman"/>
              <a:sym typeface="Times New Roman"/>
            </a:endParaRPr>
          </a:p>
          <a:p>
            <a:pPr marL="0" marR="0" lvl="0" indent="0" algn="l" rtl="0">
              <a:lnSpc>
                <a:spcPct val="175000"/>
              </a:lnSpc>
              <a:spcBef>
                <a:spcPts val="1500"/>
              </a:spcBef>
              <a:spcAft>
                <a:spcPts val="0"/>
              </a:spcAft>
              <a:buClr>
                <a:schemeClr val="dk1"/>
              </a:buClr>
              <a:buSzPts val="1100"/>
              <a:buFont typeface="Trebuchet MS"/>
              <a:buNone/>
            </a:pPr>
            <a:endParaRPr sz="1600" b="1">
              <a:solidFill>
                <a:schemeClr val="dk1"/>
              </a:solidFill>
              <a:latin typeface="Times New Roman"/>
              <a:ea typeface="Times New Roman"/>
              <a:cs typeface="Times New Roman"/>
              <a:sym typeface="Times New Roman"/>
            </a:endParaRPr>
          </a:p>
        </p:txBody>
      </p:sp>
      <p:sp>
        <p:nvSpPr>
          <p:cNvPr id="322" name="Google Shape;322;g23c794e0dd8_2_233"/>
          <p:cNvSpPr txBox="1">
            <a:spLocks noGrp="1"/>
          </p:cNvSpPr>
          <p:nvPr>
            <p:ph type="sldNum" sz="quarter" idx="12"/>
          </p:nvPr>
        </p:nvSpPr>
        <p:spPr>
          <a:xfrm>
            <a:off x="10098938" y="6356262"/>
            <a:ext cx="683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26</a:t>
            </a:fld>
            <a:endParaRPr>
              <a:solidFill>
                <a:schemeClr val="dk2"/>
              </a:solidFill>
              <a:latin typeface="Arial"/>
              <a:ea typeface="Arial"/>
              <a:cs typeface="Arial"/>
              <a:sym typeface="Arial"/>
            </a:endParaRPr>
          </a:p>
        </p:txBody>
      </p:sp>
      <p:pic>
        <p:nvPicPr>
          <p:cNvPr id="323" name="Google Shape;323;g23c794e0dd8_2_233"/>
          <p:cNvPicPr preferRelativeResize="0"/>
          <p:nvPr/>
        </p:nvPicPr>
        <p:blipFill>
          <a:blip r:embed="rId3">
            <a:alphaModFix/>
          </a:blip>
          <a:stretch>
            <a:fillRect/>
          </a:stretch>
        </p:blipFill>
        <p:spPr>
          <a:xfrm>
            <a:off x="427950" y="225925"/>
            <a:ext cx="2001421" cy="83820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3c7eb45135_0_88"/>
          <p:cNvSpPr/>
          <p:nvPr/>
        </p:nvSpPr>
        <p:spPr>
          <a:xfrm>
            <a:off x="3260119" y="1350850"/>
            <a:ext cx="81384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0" name="Google Shape;330;g23c7eb45135_0_88"/>
          <p:cNvSpPr txBox="1"/>
          <p:nvPr/>
        </p:nvSpPr>
        <p:spPr>
          <a:xfrm>
            <a:off x="2989799" y="788775"/>
            <a:ext cx="83013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imes New Roman"/>
                <a:ea typeface="Times New Roman"/>
                <a:cs typeface="Times New Roman"/>
                <a:sym typeface="Times New Roman"/>
              </a:rPr>
              <a:t>Proposed Methodology / WorkFlow</a:t>
            </a:r>
            <a:endParaRPr sz="2400">
              <a:solidFill>
                <a:srgbClr val="FF0000"/>
              </a:solidFill>
              <a:latin typeface="Times New Roman"/>
              <a:ea typeface="Times New Roman"/>
              <a:cs typeface="Times New Roman"/>
              <a:sym typeface="Times New Roman"/>
            </a:endParaRPr>
          </a:p>
        </p:txBody>
      </p:sp>
      <p:pic>
        <p:nvPicPr>
          <p:cNvPr id="331" name="Google Shape;331;g23c7eb45135_0_88"/>
          <p:cNvPicPr preferRelativeResize="0"/>
          <p:nvPr/>
        </p:nvPicPr>
        <p:blipFill>
          <a:blip r:embed="rId3">
            <a:alphaModFix/>
          </a:blip>
          <a:stretch>
            <a:fillRect/>
          </a:stretch>
        </p:blipFill>
        <p:spPr>
          <a:xfrm>
            <a:off x="559075" y="1702075"/>
            <a:ext cx="10839450" cy="4629150"/>
          </a:xfrm>
          <a:prstGeom prst="rect">
            <a:avLst/>
          </a:prstGeom>
          <a:noFill/>
          <a:ln>
            <a:noFill/>
          </a:ln>
        </p:spPr>
      </p:pic>
      <p:pic>
        <p:nvPicPr>
          <p:cNvPr id="332" name="Google Shape;332;g23c7eb45135_0_88"/>
          <p:cNvPicPr preferRelativeResize="0"/>
          <p:nvPr/>
        </p:nvPicPr>
        <p:blipFill>
          <a:blip r:embed="rId4">
            <a:alphaModFix/>
          </a:blip>
          <a:stretch>
            <a:fillRect/>
          </a:stretch>
        </p:blipFill>
        <p:spPr>
          <a:xfrm>
            <a:off x="241875" y="215325"/>
            <a:ext cx="1807000" cy="756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23c794e0dd8_4_522"/>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8" name="Google Shape;338;g23c794e0dd8_4_522"/>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imes New Roman"/>
                <a:ea typeface="Times New Roman"/>
                <a:cs typeface="Times New Roman"/>
                <a:sym typeface="Times New Roman"/>
              </a:rPr>
              <a:t>Proposed Methodology / Approach</a:t>
            </a:r>
            <a:endParaRPr sz="2400">
              <a:solidFill>
                <a:schemeClr val="dk1"/>
              </a:solidFill>
              <a:latin typeface="Times New Roman"/>
              <a:ea typeface="Times New Roman"/>
              <a:cs typeface="Times New Roman"/>
              <a:sym typeface="Times New Roman"/>
            </a:endParaRPr>
          </a:p>
        </p:txBody>
      </p:sp>
      <p:sp>
        <p:nvSpPr>
          <p:cNvPr id="339" name="Google Shape;339;g23c794e0dd8_4_522"/>
          <p:cNvSpPr txBox="1"/>
          <p:nvPr/>
        </p:nvSpPr>
        <p:spPr>
          <a:xfrm>
            <a:off x="687075" y="1791525"/>
            <a:ext cx="10598700" cy="4724400"/>
          </a:xfrm>
          <a:prstGeom prst="rect">
            <a:avLst/>
          </a:prstGeom>
          <a:noFill/>
          <a:ln>
            <a:noFill/>
          </a:ln>
        </p:spPr>
        <p:txBody>
          <a:bodyPr spcFirstLastPara="1" wrap="square" lIns="91425" tIns="45700" rIns="91425" bIns="45700" anchor="t" anchorCtr="0">
            <a:noAutofit/>
          </a:bodyPr>
          <a:lstStyle/>
          <a:p>
            <a:pPr marL="0" marR="0" lvl="0" indent="0" algn="just" rtl="0">
              <a:spcBef>
                <a:spcPts val="480"/>
              </a:spcBef>
              <a:spcAft>
                <a:spcPts val="0"/>
              </a:spcAft>
              <a:buClr>
                <a:srgbClr val="FF0000"/>
              </a:buClr>
              <a:buSzPts val="1920"/>
              <a:buFont typeface="Arial"/>
              <a:buNone/>
            </a:pPr>
            <a:r>
              <a:rPr lang="en-US" sz="1600">
                <a:solidFill>
                  <a:srgbClr val="0033CC"/>
                </a:solidFill>
                <a:latin typeface="Times New Roman"/>
                <a:ea typeface="Times New Roman"/>
                <a:cs typeface="Times New Roman"/>
                <a:sym typeface="Times New Roman"/>
              </a:rPr>
              <a:t>There will be several phases in our project which will bring to conclusion:</a:t>
            </a:r>
            <a:endParaRPr sz="1600">
              <a:solidFill>
                <a:srgbClr val="0033CC"/>
              </a:solidFill>
              <a:latin typeface="Times New Roman"/>
              <a:ea typeface="Times New Roman"/>
              <a:cs typeface="Times New Roman"/>
              <a:sym typeface="Times New Roman"/>
            </a:endParaRPr>
          </a:p>
          <a:p>
            <a:pPr marL="0" marR="0" lvl="0" indent="0" algn="just" rtl="0">
              <a:spcBef>
                <a:spcPts val="480"/>
              </a:spcBef>
              <a:spcAft>
                <a:spcPts val="0"/>
              </a:spcAft>
              <a:buClr>
                <a:srgbClr val="FF0000"/>
              </a:buClr>
              <a:buSzPts val="1920"/>
              <a:buFont typeface="Arial"/>
              <a:buNone/>
            </a:pPr>
            <a:r>
              <a:rPr lang="en-US" sz="1600">
                <a:solidFill>
                  <a:srgbClr val="0033CC"/>
                </a:solidFill>
                <a:latin typeface="Times New Roman"/>
                <a:ea typeface="Times New Roman"/>
                <a:cs typeface="Times New Roman"/>
                <a:sym typeface="Times New Roman"/>
              </a:rPr>
              <a:t> </a:t>
            </a:r>
            <a:r>
              <a:rPr lang="en-US" sz="1600" b="1">
                <a:solidFill>
                  <a:srgbClr val="0033CC"/>
                </a:solidFill>
                <a:latin typeface="Times New Roman"/>
                <a:ea typeface="Times New Roman"/>
                <a:cs typeface="Times New Roman"/>
                <a:sym typeface="Times New Roman"/>
              </a:rPr>
              <a:t>Phases</a:t>
            </a:r>
            <a:r>
              <a:rPr lang="en-US" sz="1600">
                <a:solidFill>
                  <a:srgbClr val="0033CC"/>
                </a:solidFill>
                <a:latin typeface="Times New Roman"/>
                <a:ea typeface="Times New Roman"/>
                <a:cs typeface="Times New Roman"/>
                <a:sym typeface="Times New Roman"/>
              </a:rPr>
              <a:t>:</a:t>
            </a:r>
            <a:endParaRPr sz="1600">
              <a:solidFill>
                <a:srgbClr val="0033CC"/>
              </a:solidFill>
              <a:latin typeface="Times New Roman"/>
              <a:ea typeface="Times New Roman"/>
              <a:cs typeface="Times New Roman"/>
              <a:sym typeface="Times New Roman"/>
            </a:endParaRPr>
          </a:p>
          <a:p>
            <a:pPr marL="0" marR="0" lvl="0" indent="0" algn="just" rtl="0">
              <a:spcBef>
                <a:spcPts val="480"/>
              </a:spcBef>
              <a:spcAft>
                <a:spcPts val="0"/>
              </a:spcAft>
              <a:buClr>
                <a:srgbClr val="FF0000"/>
              </a:buClr>
              <a:buSzPts val="1920"/>
              <a:buFont typeface="Arial"/>
              <a:buNone/>
            </a:pPr>
            <a:r>
              <a:rPr lang="en-US" sz="1600" b="1">
                <a:solidFill>
                  <a:srgbClr val="0033CC"/>
                </a:solidFill>
                <a:latin typeface="Times New Roman"/>
                <a:ea typeface="Times New Roman"/>
                <a:cs typeface="Times New Roman"/>
                <a:sym typeface="Times New Roman"/>
              </a:rPr>
              <a:t> 	</a:t>
            </a:r>
            <a:r>
              <a:rPr lang="en-US" sz="1600" b="1" u="sng">
                <a:solidFill>
                  <a:srgbClr val="0033CC"/>
                </a:solidFill>
                <a:latin typeface="Times New Roman"/>
                <a:ea typeface="Times New Roman"/>
                <a:cs typeface="Times New Roman"/>
                <a:sym typeface="Times New Roman"/>
              </a:rPr>
              <a:t>Phase 1</a:t>
            </a:r>
            <a:endParaRPr sz="1600" b="1" u="sng">
              <a:solidFill>
                <a:srgbClr val="0033CC"/>
              </a:solidFill>
              <a:latin typeface="Times New Roman"/>
              <a:ea typeface="Times New Roman"/>
              <a:cs typeface="Times New Roman"/>
              <a:sym typeface="Times New Roman"/>
            </a:endParaRPr>
          </a:p>
          <a:p>
            <a:pPr marL="457200" marR="0" lvl="0" indent="-330200" algn="just" rtl="0">
              <a:spcBef>
                <a:spcPts val="480"/>
              </a:spcBef>
              <a:spcAft>
                <a:spcPts val="0"/>
              </a:spcAft>
              <a:buClr>
                <a:srgbClr val="333333"/>
              </a:buClr>
              <a:buSzPts val="1600"/>
              <a:buFont typeface="Times New Roman"/>
              <a:buAutoNum type="arabicParenR"/>
            </a:pPr>
            <a:r>
              <a:rPr lang="en-US" sz="1600">
                <a:solidFill>
                  <a:srgbClr val="333333"/>
                </a:solidFill>
                <a:latin typeface="Times New Roman"/>
                <a:ea typeface="Times New Roman"/>
                <a:cs typeface="Times New Roman"/>
                <a:sym typeface="Times New Roman"/>
              </a:rPr>
              <a:t>Doctor screening the patient.</a:t>
            </a:r>
            <a:endParaRPr sz="1600">
              <a:solidFill>
                <a:srgbClr val="333333"/>
              </a:solidFill>
              <a:latin typeface="Times New Roman"/>
              <a:ea typeface="Times New Roman"/>
              <a:cs typeface="Times New Roman"/>
              <a:sym typeface="Times New Roman"/>
            </a:endParaRPr>
          </a:p>
          <a:p>
            <a:pPr marL="457200" marR="0" lvl="0" indent="-330200" algn="just" rtl="0">
              <a:spcBef>
                <a:spcPts val="0"/>
              </a:spcBef>
              <a:spcAft>
                <a:spcPts val="0"/>
              </a:spcAft>
              <a:buClr>
                <a:srgbClr val="333333"/>
              </a:buClr>
              <a:buSzPts val="1600"/>
              <a:buFont typeface="Times New Roman"/>
              <a:buAutoNum type="arabicParenR"/>
            </a:pPr>
            <a:r>
              <a:rPr lang="en-US" sz="1600">
                <a:solidFill>
                  <a:srgbClr val="333333"/>
                </a:solidFill>
                <a:latin typeface="Times New Roman"/>
                <a:ea typeface="Times New Roman"/>
                <a:cs typeface="Times New Roman"/>
                <a:sym typeface="Times New Roman"/>
              </a:rPr>
              <a:t>Uploading Patient CT Scan with patient details onto the Database using Doctor’s interface.</a:t>
            </a:r>
            <a:endParaRPr sz="1600">
              <a:solidFill>
                <a:srgbClr val="333333"/>
              </a:solidFill>
              <a:latin typeface="Times New Roman"/>
              <a:ea typeface="Times New Roman"/>
              <a:cs typeface="Times New Roman"/>
              <a:sym typeface="Times New Roman"/>
            </a:endParaRPr>
          </a:p>
          <a:p>
            <a:pPr marL="0" marR="0" lvl="0" indent="0" algn="just" rtl="0">
              <a:spcBef>
                <a:spcPts val="480"/>
              </a:spcBef>
              <a:spcAft>
                <a:spcPts val="0"/>
              </a:spcAft>
              <a:buNone/>
            </a:pPr>
            <a:endParaRPr sz="1600">
              <a:solidFill>
                <a:srgbClr val="0033CC"/>
              </a:solidFill>
              <a:latin typeface="Times New Roman"/>
              <a:ea typeface="Times New Roman"/>
              <a:cs typeface="Times New Roman"/>
              <a:sym typeface="Times New Roman"/>
            </a:endParaRPr>
          </a:p>
          <a:p>
            <a:pPr marL="0" lvl="0" indent="457200" algn="just" rtl="0">
              <a:spcBef>
                <a:spcPts val="480"/>
              </a:spcBef>
              <a:spcAft>
                <a:spcPts val="0"/>
              </a:spcAft>
              <a:buClr>
                <a:schemeClr val="dk1"/>
              </a:buClr>
              <a:buSzPts val="1100"/>
              <a:buFont typeface="Arial"/>
              <a:buNone/>
            </a:pPr>
            <a:r>
              <a:rPr lang="en-US" sz="1600" b="1" u="sng">
                <a:solidFill>
                  <a:srgbClr val="0033CC"/>
                </a:solidFill>
                <a:latin typeface="Times New Roman"/>
                <a:ea typeface="Times New Roman"/>
                <a:cs typeface="Times New Roman"/>
                <a:sym typeface="Times New Roman"/>
              </a:rPr>
              <a:t>Phase 2</a:t>
            </a:r>
            <a:endParaRPr sz="1600" b="1" u="sng">
              <a:solidFill>
                <a:srgbClr val="0033CC"/>
              </a:solidFill>
              <a:latin typeface="Times New Roman"/>
              <a:ea typeface="Times New Roman"/>
              <a:cs typeface="Times New Roman"/>
              <a:sym typeface="Times New Roman"/>
            </a:endParaRPr>
          </a:p>
          <a:p>
            <a:pPr marL="457200" lvl="0" indent="-330200" algn="just" rtl="0">
              <a:spcBef>
                <a:spcPts val="480"/>
              </a:spcBef>
              <a:spcAft>
                <a:spcPts val="0"/>
              </a:spcAft>
              <a:buClr>
                <a:schemeClr val="dk1"/>
              </a:buClr>
              <a:buSzPts val="1600"/>
              <a:buFont typeface="Times New Roman"/>
              <a:buAutoNum type="arabicParenR"/>
            </a:pPr>
            <a:r>
              <a:rPr lang="en-US" sz="1600">
                <a:solidFill>
                  <a:schemeClr val="dk1"/>
                </a:solidFill>
                <a:latin typeface="Times New Roman"/>
                <a:ea typeface="Times New Roman"/>
                <a:cs typeface="Times New Roman"/>
                <a:sym typeface="Times New Roman"/>
              </a:rPr>
              <a:t>To make the images more clear , we apply some filters on CT scan like binary filtering .</a:t>
            </a:r>
            <a:endParaRPr sz="1600">
              <a:solidFill>
                <a:schemeClr val="dk1"/>
              </a:solidFill>
              <a:latin typeface="Times New Roman"/>
              <a:ea typeface="Times New Roman"/>
              <a:cs typeface="Times New Roman"/>
              <a:sym typeface="Times New Roman"/>
            </a:endParaRPr>
          </a:p>
          <a:p>
            <a:pPr marL="457200" lvl="0" indent="-330200" algn="just" rtl="0">
              <a:spcBef>
                <a:spcPts val="0"/>
              </a:spcBef>
              <a:spcAft>
                <a:spcPts val="0"/>
              </a:spcAft>
              <a:buClr>
                <a:schemeClr val="dk1"/>
              </a:buClr>
              <a:buSzPts val="1600"/>
              <a:buFont typeface="Times New Roman"/>
              <a:buAutoNum type="arabicParenR"/>
            </a:pPr>
            <a:r>
              <a:rPr lang="en-US" sz="1600">
                <a:solidFill>
                  <a:schemeClr val="dk1"/>
                </a:solidFill>
                <a:latin typeface="Times New Roman"/>
                <a:ea typeface="Times New Roman"/>
                <a:cs typeface="Times New Roman"/>
                <a:sym typeface="Times New Roman"/>
              </a:rPr>
              <a:t>After obtaining a clear image our model will check whether the cancer is malignant or benign .</a:t>
            </a:r>
            <a:endParaRPr sz="1600">
              <a:solidFill>
                <a:schemeClr val="dk1"/>
              </a:solidFill>
              <a:latin typeface="Times New Roman"/>
              <a:ea typeface="Times New Roman"/>
              <a:cs typeface="Times New Roman"/>
              <a:sym typeface="Times New Roman"/>
            </a:endParaRPr>
          </a:p>
          <a:p>
            <a:pPr marL="457200" lvl="0" indent="-330200" algn="just" rtl="0">
              <a:spcBef>
                <a:spcPts val="0"/>
              </a:spcBef>
              <a:spcAft>
                <a:spcPts val="0"/>
              </a:spcAft>
              <a:buClr>
                <a:schemeClr val="dk1"/>
              </a:buClr>
              <a:buSzPts val="1600"/>
              <a:buFont typeface="Times New Roman"/>
              <a:buAutoNum type="arabicParenR"/>
            </a:pPr>
            <a:r>
              <a:rPr lang="en-US" sz="1600">
                <a:solidFill>
                  <a:schemeClr val="dk1"/>
                </a:solidFill>
                <a:latin typeface="Times New Roman"/>
                <a:ea typeface="Times New Roman"/>
                <a:cs typeface="Times New Roman"/>
                <a:sym typeface="Times New Roman"/>
              </a:rPr>
              <a:t>If the cancer is benign we can tell that the cancer is non cancerous and and we can build a report for the same.</a:t>
            </a:r>
            <a:endParaRPr sz="1600">
              <a:solidFill>
                <a:schemeClr val="dk1"/>
              </a:solidFill>
              <a:latin typeface="Times New Roman"/>
              <a:ea typeface="Times New Roman"/>
              <a:cs typeface="Times New Roman"/>
              <a:sym typeface="Times New Roman"/>
            </a:endParaRPr>
          </a:p>
          <a:p>
            <a:pPr marL="457200" lvl="0" indent="-330200" algn="just" rtl="0">
              <a:spcBef>
                <a:spcPts val="0"/>
              </a:spcBef>
              <a:spcAft>
                <a:spcPts val="0"/>
              </a:spcAft>
              <a:buClr>
                <a:schemeClr val="dk1"/>
              </a:buClr>
              <a:buSzPts val="1600"/>
              <a:buFont typeface="Times New Roman"/>
              <a:buAutoNum type="arabicParenR"/>
            </a:pPr>
            <a:r>
              <a:rPr lang="en-US" sz="1600">
                <a:solidFill>
                  <a:schemeClr val="dk1"/>
                </a:solidFill>
                <a:latin typeface="Times New Roman"/>
                <a:ea typeface="Times New Roman"/>
                <a:cs typeface="Times New Roman"/>
                <a:sym typeface="Times New Roman"/>
              </a:rPr>
              <a:t>If the cancer is malignant i.e. cancerous we need to detect the stage of cancer that will be based on the basis of affected area.</a:t>
            </a:r>
            <a:endParaRPr sz="1600">
              <a:solidFill>
                <a:schemeClr val="dk1"/>
              </a:solidFill>
              <a:latin typeface="Times New Roman"/>
              <a:ea typeface="Times New Roman"/>
              <a:cs typeface="Times New Roman"/>
              <a:sym typeface="Times New Roman"/>
            </a:endParaRPr>
          </a:p>
          <a:p>
            <a:pPr marL="0" marR="0" lvl="0" indent="0" algn="just" rtl="0">
              <a:spcBef>
                <a:spcPts val="480"/>
              </a:spcBef>
              <a:spcAft>
                <a:spcPts val="0"/>
              </a:spcAft>
              <a:buNone/>
            </a:pPr>
            <a:endParaRPr sz="1600">
              <a:solidFill>
                <a:srgbClr val="0033CC"/>
              </a:solidFill>
              <a:latin typeface="Times New Roman"/>
              <a:ea typeface="Times New Roman"/>
              <a:cs typeface="Times New Roman"/>
              <a:sym typeface="Times New Roman"/>
            </a:endParaRPr>
          </a:p>
          <a:p>
            <a:pPr marL="0" marR="0" lvl="0" indent="0" algn="just" rtl="0">
              <a:spcBef>
                <a:spcPts val="480"/>
              </a:spcBef>
              <a:spcAft>
                <a:spcPts val="0"/>
              </a:spcAft>
              <a:buNone/>
            </a:pPr>
            <a:endParaRPr sz="1600">
              <a:solidFill>
                <a:srgbClr val="0033CC"/>
              </a:solidFill>
              <a:latin typeface="Times New Roman"/>
              <a:ea typeface="Times New Roman"/>
              <a:cs typeface="Times New Roman"/>
              <a:sym typeface="Times New Roman"/>
            </a:endParaRPr>
          </a:p>
          <a:p>
            <a:pPr marL="457200" marR="0" lvl="0" indent="0" algn="just" rtl="0">
              <a:spcBef>
                <a:spcPts val="480"/>
              </a:spcBef>
              <a:spcAft>
                <a:spcPts val="0"/>
              </a:spcAft>
              <a:buNone/>
            </a:pPr>
            <a:endParaRPr sz="1600">
              <a:solidFill>
                <a:srgbClr val="0033CC"/>
              </a:solidFill>
              <a:latin typeface="Times New Roman"/>
              <a:ea typeface="Times New Roman"/>
              <a:cs typeface="Times New Roman"/>
              <a:sym typeface="Times New Roman"/>
            </a:endParaRPr>
          </a:p>
          <a:p>
            <a:pPr marL="457200" marR="0" lvl="0" indent="0" algn="just" rtl="0">
              <a:spcBef>
                <a:spcPts val="480"/>
              </a:spcBef>
              <a:spcAft>
                <a:spcPts val="0"/>
              </a:spcAft>
              <a:buNone/>
            </a:pPr>
            <a:endParaRPr sz="1600">
              <a:solidFill>
                <a:srgbClr val="0033CC"/>
              </a:solidFill>
              <a:latin typeface="Times New Roman"/>
              <a:ea typeface="Times New Roman"/>
              <a:cs typeface="Times New Roman"/>
              <a:sym typeface="Times New Roman"/>
            </a:endParaRPr>
          </a:p>
        </p:txBody>
      </p:sp>
      <p:sp>
        <p:nvSpPr>
          <p:cNvPr id="340" name="Google Shape;340;g23c794e0dd8_4_522"/>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28</a:t>
            </a:fld>
            <a:endParaRPr>
              <a:solidFill>
                <a:schemeClr val="dk2"/>
              </a:solidFill>
              <a:latin typeface="Arial"/>
              <a:ea typeface="Arial"/>
              <a:cs typeface="Arial"/>
              <a:sym typeface="Arial"/>
            </a:endParaRPr>
          </a:p>
        </p:txBody>
      </p:sp>
      <p:pic>
        <p:nvPicPr>
          <p:cNvPr id="341" name="Google Shape;341;g23c794e0dd8_4_522"/>
          <p:cNvPicPr preferRelativeResize="0"/>
          <p:nvPr/>
        </p:nvPicPr>
        <p:blipFill>
          <a:blip r:embed="rId3">
            <a:alphaModFix/>
          </a:blip>
          <a:stretch>
            <a:fillRect/>
          </a:stretch>
        </p:blipFill>
        <p:spPr>
          <a:xfrm>
            <a:off x="408475" y="304800"/>
            <a:ext cx="2001421" cy="83820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23c794e0dd8_4_530"/>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7" name="Google Shape;347;g23c794e0dd8_4_530"/>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imes New Roman"/>
                <a:ea typeface="Times New Roman"/>
                <a:cs typeface="Times New Roman"/>
                <a:sym typeface="Times New Roman"/>
              </a:rPr>
              <a:t>Proposed Methodology / Approach</a:t>
            </a:r>
            <a:endParaRPr sz="2400">
              <a:solidFill>
                <a:schemeClr val="dk1"/>
              </a:solidFill>
              <a:latin typeface="Times New Roman"/>
              <a:ea typeface="Times New Roman"/>
              <a:cs typeface="Times New Roman"/>
              <a:sym typeface="Times New Roman"/>
            </a:endParaRPr>
          </a:p>
        </p:txBody>
      </p:sp>
      <p:sp>
        <p:nvSpPr>
          <p:cNvPr id="348" name="Google Shape;348;g23c794e0dd8_4_530"/>
          <p:cNvSpPr txBox="1"/>
          <p:nvPr/>
        </p:nvSpPr>
        <p:spPr>
          <a:xfrm>
            <a:off x="687075" y="1791525"/>
            <a:ext cx="10598700" cy="5066400"/>
          </a:xfrm>
          <a:prstGeom prst="rect">
            <a:avLst/>
          </a:prstGeom>
          <a:noFill/>
          <a:ln>
            <a:noFill/>
          </a:ln>
        </p:spPr>
        <p:txBody>
          <a:bodyPr spcFirstLastPara="1" wrap="square" lIns="91425" tIns="45700" rIns="91425" bIns="45700" anchor="t" anchorCtr="0">
            <a:noAutofit/>
          </a:bodyPr>
          <a:lstStyle/>
          <a:p>
            <a:pPr marL="457200" marR="0" lvl="0" indent="0" algn="just" rtl="0">
              <a:spcBef>
                <a:spcPts val="480"/>
              </a:spcBef>
              <a:spcAft>
                <a:spcPts val="0"/>
              </a:spcAft>
              <a:buNone/>
            </a:pPr>
            <a:r>
              <a:rPr lang="en-US" sz="1600" b="1" u="sng">
                <a:solidFill>
                  <a:srgbClr val="0033CC"/>
                </a:solidFill>
                <a:latin typeface="Times New Roman"/>
                <a:ea typeface="Times New Roman"/>
                <a:cs typeface="Times New Roman"/>
                <a:sym typeface="Times New Roman"/>
              </a:rPr>
              <a:t>Phase 3</a:t>
            </a:r>
            <a:endParaRPr sz="1600" b="1" u="sng">
              <a:solidFill>
                <a:srgbClr val="0033CC"/>
              </a:solidFill>
              <a:latin typeface="Times New Roman"/>
              <a:ea typeface="Times New Roman"/>
              <a:cs typeface="Times New Roman"/>
              <a:sym typeface="Times New Roman"/>
            </a:endParaRPr>
          </a:p>
          <a:p>
            <a:pPr marL="457200" marR="0" lvl="0" indent="-330200" algn="just" rtl="0">
              <a:spcBef>
                <a:spcPts val="480"/>
              </a:spcBef>
              <a:spcAft>
                <a:spcPts val="0"/>
              </a:spcAft>
              <a:buClr>
                <a:schemeClr val="dk1"/>
              </a:buClr>
              <a:buSzPts val="1600"/>
              <a:buFont typeface="Times New Roman"/>
              <a:buAutoNum type="arabicParenR"/>
            </a:pPr>
            <a:r>
              <a:rPr lang="en-US" sz="1600">
                <a:solidFill>
                  <a:schemeClr val="dk1"/>
                </a:solidFill>
                <a:latin typeface="Times New Roman"/>
                <a:ea typeface="Times New Roman"/>
                <a:cs typeface="Times New Roman"/>
                <a:sym typeface="Times New Roman"/>
              </a:rPr>
              <a:t>For stage detection we would need to find the nodule size through which we would be able to tell the stage of cancer.</a:t>
            </a:r>
            <a:endParaRPr sz="1600">
              <a:solidFill>
                <a:schemeClr val="dk1"/>
              </a:solidFill>
              <a:latin typeface="Times New Roman"/>
              <a:ea typeface="Times New Roman"/>
              <a:cs typeface="Times New Roman"/>
              <a:sym typeface="Times New Roman"/>
            </a:endParaRPr>
          </a:p>
          <a:p>
            <a:pPr marL="457200" marR="0" lvl="0" indent="-330200" algn="just" rtl="0">
              <a:spcBef>
                <a:spcPts val="0"/>
              </a:spcBef>
              <a:spcAft>
                <a:spcPts val="0"/>
              </a:spcAft>
              <a:buClr>
                <a:schemeClr val="dk1"/>
              </a:buClr>
              <a:buSzPts val="1600"/>
              <a:buFont typeface="Times New Roman"/>
              <a:buAutoNum type="arabicParenR"/>
            </a:pPr>
            <a:r>
              <a:rPr lang="en-US" sz="1600">
                <a:solidFill>
                  <a:schemeClr val="dk1"/>
                </a:solidFill>
                <a:latin typeface="Times New Roman"/>
                <a:ea typeface="Times New Roman"/>
                <a:cs typeface="Times New Roman"/>
                <a:sym typeface="Times New Roman"/>
              </a:rPr>
              <a:t>After detecting the area of spread and nodule size , system would assign stage to cancer and will be able to colour the area of spread .</a:t>
            </a:r>
            <a:endParaRPr sz="1600">
              <a:solidFill>
                <a:schemeClr val="dk1"/>
              </a:solidFill>
              <a:latin typeface="Times New Roman"/>
              <a:ea typeface="Times New Roman"/>
              <a:cs typeface="Times New Roman"/>
              <a:sym typeface="Times New Roman"/>
            </a:endParaRPr>
          </a:p>
          <a:p>
            <a:pPr marL="457200" marR="0" lvl="0" indent="-330200" algn="just" rtl="0">
              <a:spcBef>
                <a:spcPts val="0"/>
              </a:spcBef>
              <a:spcAft>
                <a:spcPts val="0"/>
              </a:spcAft>
              <a:buClr>
                <a:schemeClr val="dk1"/>
              </a:buClr>
              <a:buSzPts val="1600"/>
              <a:buFont typeface="Times New Roman"/>
              <a:buAutoNum type="arabicParenR"/>
            </a:pPr>
            <a:r>
              <a:rPr lang="en-US" sz="1600">
                <a:solidFill>
                  <a:schemeClr val="dk1"/>
                </a:solidFill>
                <a:latin typeface="Times New Roman"/>
                <a:ea typeface="Times New Roman"/>
                <a:cs typeface="Times New Roman"/>
                <a:sym typeface="Times New Roman"/>
              </a:rPr>
              <a:t>We would assign the colour on basis of stage.</a:t>
            </a:r>
            <a:endParaRPr sz="1600">
              <a:solidFill>
                <a:schemeClr val="dk1"/>
              </a:solidFill>
              <a:latin typeface="Times New Roman"/>
              <a:ea typeface="Times New Roman"/>
              <a:cs typeface="Times New Roman"/>
              <a:sym typeface="Times New Roman"/>
            </a:endParaRPr>
          </a:p>
          <a:p>
            <a:pPr marL="0" marR="0" lvl="0" indent="0" algn="just" rtl="0">
              <a:spcBef>
                <a:spcPts val="480"/>
              </a:spcBef>
              <a:spcAft>
                <a:spcPts val="0"/>
              </a:spcAft>
              <a:buNone/>
            </a:pPr>
            <a:r>
              <a:rPr lang="en-US" sz="1600" b="1">
                <a:solidFill>
                  <a:srgbClr val="0033CC"/>
                </a:solidFill>
                <a:latin typeface="Times New Roman"/>
                <a:ea typeface="Times New Roman"/>
                <a:cs typeface="Times New Roman"/>
                <a:sym typeface="Times New Roman"/>
              </a:rPr>
              <a:t>	</a:t>
            </a:r>
            <a:r>
              <a:rPr lang="en-US" sz="1600" b="1" u="sng">
                <a:solidFill>
                  <a:srgbClr val="0033CC"/>
                </a:solidFill>
                <a:latin typeface="Times New Roman"/>
                <a:ea typeface="Times New Roman"/>
                <a:cs typeface="Times New Roman"/>
                <a:sym typeface="Times New Roman"/>
              </a:rPr>
              <a:t>Phase 4</a:t>
            </a:r>
            <a:endParaRPr sz="1600" b="1" u="sng">
              <a:solidFill>
                <a:srgbClr val="0033CC"/>
              </a:solidFill>
              <a:latin typeface="Times New Roman"/>
              <a:ea typeface="Times New Roman"/>
              <a:cs typeface="Times New Roman"/>
              <a:sym typeface="Times New Roman"/>
            </a:endParaRPr>
          </a:p>
          <a:p>
            <a:pPr marL="457200" marR="0" lvl="0" indent="-330200" algn="just" rtl="0">
              <a:spcBef>
                <a:spcPts val="480"/>
              </a:spcBef>
              <a:spcAft>
                <a:spcPts val="0"/>
              </a:spcAft>
              <a:buClr>
                <a:srgbClr val="333333"/>
              </a:buClr>
              <a:buSzPts val="1600"/>
              <a:buFont typeface="Times New Roman"/>
              <a:buAutoNum type="arabicParenR"/>
            </a:pPr>
            <a:r>
              <a:rPr lang="en-US" sz="1600">
                <a:solidFill>
                  <a:srgbClr val="333333"/>
                </a:solidFill>
                <a:latin typeface="Times New Roman"/>
                <a:ea typeface="Times New Roman"/>
                <a:cs typeface="Times New Roman"/>
                <a:sym typeface="Times New Roman"/>
              </a:rPr>
              <a:t>In this phase Report will be created .</a:t>
            </a:r>
            <a:endParaRPr sz="1600">
              <a:solidFill>
                <a:srgbClr val="333333"/>
              </a:solidFill>
              <a:latin typeface="Times New Roman"/>
              <a:ea typeface="Times New Roman"/>
              <a:cs typeface="Times New Roman"/>
              <a:sym typeface="Times New Roman"/>
            </a:endParaRPr>
          </a:p>
          <a:p>
            <a:pPr marL="457200" marR="0" lvl="0" indent="-330200" algn="just" rtl="0">
              <a:spcBef>
                <a:spcPts val="0"/>
              </a:spcBef>
              <a:spcAft>
                <a:spcPts val="0"/>
              </a:spcAft>
              <a:buClr>
                <a:srgbClr val="333333"/>
              </a:buClr>
              <a:buSzPts val="1600"/>
              <a:buFont typeface="Times New Roman"/>
              <a:buAutoNum type="arabicParenR"/>
            </a:pPr>
            <a:r>
              <a:rPr lang="en-US" sz="1600">
                <a:solidFill>
                  <a:srgbClr val="333333"/>
                </a:solidFill>
                <a:latin typeface="Times New Roman"/>
                <a:ea typeface="Times New Roman"/>
                <a:cs typeface="Times New Roman"/>
                <a:sym typeface="Times New Roman"/>
              </a:rPr>
              <a:t>Report will consist of components like :</a:t>
            </a:r>
            <a:endParaRPr sz="1600">
              <a:solidFill>
                <a:srgbClr val="333333"/>
              </a:solidFill>
              <a:latin typeface="Times New Roman"/>
              <a:ea typeface="Times New Roman"/>
              <a:cs typeface="Times New Roman"/>
              <a:sym typeface="Times New Roman"/>
            </a:endParaRPr>
          </a:p>
          <a:p>
            <a:pPr marL="914400" marR="0" lvl="1" indent="-330200" algn="just" rtl="0">
              <a:spcBef>
                <a:spcPts val="0"/>
              </a:spcBef>
              <a:spcAft>
                <a:spcPts val="0"/>
              </a:spcAft>
              <a:buClr>
                <a:srgbClr val="333333"/>
              </a:buClr>
              <a:buSzPts val="1600"/>
              <a:buFont typeface="Times New Roman"/>
              <a:buAutoNum type="alphaLcParenR"/>
            </a:pPr>
            <a:r>
              <a:rPr lang="en-US" sz="1600">
                <a:solidFill>
                  <a:srgbClr val="333333"/>
                </a:solidFill>
                <a:latin typeface="Times New Roman"/>
                <a:ea typeface="Times New Roman"/>
                <a:cs typeface="Times New Roman"/>
                <a:sym typeface="Times New Roman"/>
              </a:rPr>
              <a:t>Cancer Type</a:t>
            </a:r>
            <a:endParaRPr sz="1600">
              <a:solidFill>
                <a:srgbClr val="333333"/>
              </a:solidFill>
              <a:latin typeface="Times New Roman"/>
              <a:ea typeface="Times New Roman"/>
              <a:cs typeface="Times New Roman"/>
              <a:sym typeface="Times New Roman"/>
            </a:endParaRPr>
          </a:p>
          <a:p>
            <a:pPr marL="914400" marR="0" lvl="1" indent="-330200" algn="just" rtl="0">
              <a:spcBef>
                <a:spcPts val="0"/>
              </a:spcBef>
              <a:spcAft>
                <a:spcPts val="0"/>
              </a:spcAft>
              <a:buClr>
                <a:srgbClr val="333333"/>
              </a:buClr>
              <a:buSzPts val="1600"/>
              <a:buFont typeface="Times New Roman"/>
              <a:buAutoNum type="alphaLcParenR"/>
            </a:pPr>
            <a:r>
              <a:rPr lang="en-US" sz="1600">
                <a:solidFill>
                  <a:srgbClr val="333333"/>
                </a:solidFill>
                <a:latin typeface="Times New Roman"/>
                <a:ea typeface="Times New Roman"/>
                <a:cs typeface="Times New Roman"/>
                <a:sym typeface="Times New Roman"/>
              </a:rPr>
              <a:t>Stage</a:t>
            </a:r>
            <a:endParaRPr sz="1600">
              <a:solidFill>
                <a:srgbClr val="333333"/>
              </a:solidFill>
              <a:latin typeface="Times New Roman"/>
              <a:ea typeface="Times New Roman"/>
              <a:cs typeface="Times New Roman"/>
              <a:sym typeface="Times New Roman"/>
            </a:endParaRPr>
          </a:p>
          <a:p>
            <a:pPr marL="914400" marR="0" lvl="1" indent="-330200" algn="just" rtl="0">
              <a:spcBef>
                <a:spcPts val="0"/>
              </a:spcBef>
              <a:spcAft>
                <a:spcPts val="0"/>
              </a:spcAft>
              <a:buClr>
                <a:srgbClr val="333333"/>
              </a:buClr>
              <a:buSzPts val="1600"/>
              <a:buFont typeface="Times New Roman"/>
              <a:buAutoNum type="alphaLcParenR"/>
            </a:pPr>
            <a:r>
              <a:rPr lang="en-US" sz="1600">
                <a:solidFill>
                  <a:srgbClr val="333333"/>
                </a:solidFill>
                <a:latin typeface="Times New Roman"/>
                <a:ea typeface="Times New Roman"/>
                <a:cs typeface="Times New Roman"/>
                <a:sym typeface="Times New Roman"/>
              </a:rPr>
              <a:t>Original CT Scan</a:t>
            </a:r>
            <a:endParaRPr sz="1600">
              <a:solidFill>
                <a:srgbClr val="333333"/>
              </a:solidFill>
              <a:latin typeface="Times New Roman"/>
              <a:ea typeface="Times New Roman"/>
              <a:cs typeface="Times New Roman"/>
              <a:sym typeface="Times New Roman"/>
            </a:endParaRPr>
          </a:p>
          <a:p>
            <a:pPr marL="914400" marR="0" lvl="1" indent="-330200" algn="just" rtl="0">
              <a:spcBef>
                <a:spcPts val="0"/>
              </a:spcBef>
              <a:spcAft>
                <a:spcPts val="0"/>
              </a:spcAft>
              <a:buClr>
                <a:srgbClr val="333333"/>
              </a:buClr>
              <a:buSzPts val="1600"/>
              <a:buFont typeface="Times New Roman"/>
              <a:buAutoNum type="alphaLcParenR"/>
            </a:pPr>
            <a:r>
              <a:rPr lang="en-US" sz="1600">
                <a:solidFill>
                  <a:srgbClr val="333333"/>
                </a:solidFill>
                <a:latin typeface="Times New Roman"/>
                <a:ea typeface="Times New Roman"/>
                <a:cs typeface="Times New Roman"/>
                <a:sym typeface="Times New Roman"/>
              </a:rPr>
              <a:t>Colourised CT Scan</a:t>
            </a:r>
            <a:endParaRPr sz="1600">
              <a:solidFill>
                <a:srgbClr val="333333"/>
              </a:solidFill>
              <a:latin typeface="Times New Roman"/>
              <a:ea typeface="Times New Roman"/>
              <a:cs typeface="Times New Roman"/>
              <a:sym typeface="Times New Roman"/>
            </a:endParaRPr>
          </a:p>
          <a:p>
            <a:pPr marL="0" lvl="0" indent="0" algn="just" rtl="0">
              <a:spcBef>
                <a:spcPts val="480"/>
              </a:spcBef>
              <a:spcAft>
                <a:spcPts val="0"/>
              </a:spcAft>
              <a:buNone/>
            </a:pPr>
            <a:r>
              <a:rPr lang="en-US" sz="1600">
                <a:solidFill>
                  <a:schemeClr val="dk1"/>
                </a:solidFill>
                <a:latin typeface="Times New Roman"/>
                <a:ea typeface="Times New Roman"/>
                <a:cs typeface="Times New Roman"/>
                <a:sym typeface="Times New Roman"/>
              </a:rPr>
              <a:t>3) This report will be uploaded on database and can be accessed by patient or Doctor.</a:t>
            </a:r>
            <a:endParaRPr sz="1600">
              <a:solidFill>
                <a:schemeClr val="dk1"/>
              </a:solidFill>
              <a:latin typeface="Times New Roman"/>
              <a:ea typeface="Times New Roman"/>
              <a:cs typeface="Times New Roman"/>
              <a:sym typeface="Times New Roman"/>
            </a:endParaRPr>
          </a:p>
        </p:txBody>
      </p:sp>
      <p:sp>
        <p:nvSpPr>
          <p:cNvPr id="349" name="Google Shape;349;g23c794e0dd8_4_530"/>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29</a:t>
            </a:fld>
            <a:endParaRPr>
              <a:solidFill>
                <a:schemeClr val="dk2"/>
              </a:solidFill>
              <a:latin typeface="Arial"/>
              <a:ea typeface="Arial"/>
              <a:cs typeface="Arial"/>
              <a:sym typeface="Arial"/>
            </a:endParaRPr>
          </a:p>
        </p:txBody>
      </p:sp>
      <p:pic>
        <p:nvPicPr>
          <p:cNvPr id="350" name="Google Shape;350;g23c794e0dd8_4_530"/>
          <p:cNvPicPr preferRelativeResize="0"/>
          <p:nvPr/>
        </p:nvPicPr>
        <p:blipFill>
          <a:blip r:embed="rId3">
            <a:alphaModFix/>
          </a:blip>
          <a:stretch>
            <a:fillRect/>
          </a:stretch>
        </p:blipFill>
        <p:spPr>
          <a:xfrm>
            <a:off x="323125" y="304800"/>
            <a:ext cx="2001421" cy="8382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3"/>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3"/>
          <p:cNvSpPr txBox="1"/>
          <p:nvPr/>
        </p:nvSpPr>
        <p:spPr>
          <a:xfrm>
            <a:off x="4191000" y="1143002"/>
            <a:ext cx="64770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imes New Roman"/>
                <a:ea typeface="Times New Roman"/>
                <a:cs typeface="Times New Roman"/>
                <a:sym typeface="Times New Roman"/>
              </a:rPr>
              <a:t>Introduction and Motivation</a:t>
            </a:r>
            <a:endParaRPr>
              <a:latin typeface="Times New Roman"/>
              <a:ea typeface="Times New Roman"/>
              <a:cs typeface="Times New Roman"/>
              <a:sym typeface="Times New Roman"/>
            </a:endParaRPr>
          </a:p>
        </p:txBody>
      </p:sp>
      <p:sp>
        <p:nvSpPr>
          <p:cNvPr id="79" name="Google Shape;79;p3"/>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3</a:t>
            </a:fld>
            <a:endParaRPr>
              <a:solidFill>
                <a:schemeClr val="dk2"/>
              </a:solidFill>
              <a:latin typeface="Arial"/>
              <a:ea typeface="Arial"/>
              <a:cs typeface="Arial"/>
              <a:sym typeface="Arial"/>
            </a:endParaRPr>
          </a:p>
        </p:txBody>
      </p:sp>
      <p:sp>
        <p:nvSpPr>
          <p:cNvPr id="80" name="Google Shape;80;p3"/>
          <p:cNvSpPr txBox="1"/>
          <p:nvPr/>
        </p:nvSpPr>
        <p:spPr>
          <a:xfrm>
            <a:off x="469500" y="1911300"/>
            <a:ext cx="10270200" cy="394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457200" lvl="0" indent="-342900" algn="l" rtl="0">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Lung cancer is one of the leading causes of death globally, accounting for approximately 1.76 million deaths in 2018 alone. Early detection of lung cancer is critical in improving patient outcomes and reducing mortality rates. However, traditional diagnostic methods for lung cancer, such as biopsy and X-rays, can be invasive, time-consuming, and expensive. As a result, there is a need for a non-invasive and cost-effective method for early detection of lung cancer.</a:t>
            </a:r>
            <a:endParaRPr sz="1800">
              <a:solidFill>
                <a:srgbClr val="0033CC"/>
              </a:solidFill>
              <a:latin typeface="Times New Roman"/>
              <a:ea typeface="Times New Roman"/>
              <a:cs typeface="Times New Roman"/>
              <a:sym typeface="Times New Roman"/>
            </a:endParaRPr>
          </a:p>
          <a:p>
            <a:pPr marL="457200" lvl="0" indent="0" algn="l" rtl="0">
              <a:spcBef>
                <a:spcPts val="0"/>
              </a:spcBef>
              <a:spcAft>
                <a:spcPts val="0"/>
              </a:spcAft>
              <a:buNone/>
            </a:pPr>
            <a:endParaRPr sz="1800">
              <a:solidFill>
                <a:srgbClr val="0033CC"/>
              </a:solidFill>
              <a:latin typeface="Times New Roman"/>
              <a:ea typeface="Times New Roman"/>
              <a:cs typeface="Times New Roman"/>
              <a:sym typeface="Times New Roman"/>
            </a:endParaRPr>
          </a:p>
          <a:p>
            <a:pPr marL="457200" lvl="0" indent="-342900" algn="l" rtl="0">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The motivation behind this project is to develop a novel and efficient approach for detecting lung cancer using machine learning and image processing techniques. By utilizing CT images of the lungs and advanced machine learning algorithms, we aim to provide doctors with an accurate and reliable tool for detecting lung cancer at an early stage. The proposed web-based system will allow doctors to quickly upload CT images of the lungs and receive detailed reports on the presence and stage of lung cancer. This project has the potential to improve patient outcomes, reduce healthcare costs, and save lives.</a:t>
            </a:r>
            <a:endParaRPr sz="1800">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pic>
        <p:nvPicPr>
          <p:cNvPr id="81" name="Google Shape;81;p3"/>
          <p:cNvPicPr preferRelativeResize="0"/>
          <p:nvPr/>
        </p:nvPicPr>
        <p:blipFill>
          <a:blip r:embed="rId3">
            <a:alphaModFix/>
          </a:blip>
          <a:stretch>
            <a:fillRect/>
          </a:stretch>
        </p:blipFill>
        <p:spPr>
          <a:xfrm>
            <a:off x="469500" y="212600"/>
            <a:ext cx="2001421" cy="83820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23c794e0dd8_4_123"/>
          <p:cNvSpPr/>
          <p:nvPr/>
        </p:nvSpPr>
        <p:spPr>
          <a:xfrm>
            <a:off x="1941050" y="6650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6" name="Google Shape;356;g23c794e0dd8_4_123"/>
          <p:cNvSpPr txBox="1"/>
          <p:nvPr/>
        </p:nvSpPr>
        <p:spPr>
          <a:xfrm>
            <a:off x="1788650" y="2269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imes New Roman"/>
                <a:ea typeface="Times New Roman"/>
                <a:cs typeface="Times New Roman"/>
                <a:sym typeface="Times New Roman"/>
              </a:rPr>
              <a:t>Architecture </a:t>
            </a:r>
            <a:endParaRPr sz="2400">
              <a:solidFill>
                <a:schemeClr val="dk1"/>
              </a:solidFill>
              <a:latin typeface="Times New Roman"/>
              <a:ea typeface="Times New Roman"/>
              <a:cs typeface="Times New Roman"/>
              <a:sym typeface="Times New Roman"/>
            </a:endParaRPr>
          </a:p>
        </p:txBody>
      </p:sp>
      <p:sp>
        <p:nvSpPr>
          <p:cNvPr id="357" name="Google Shape;357;g23c794e0dd8_4_123"/>
          <p:cNvSpPr txBox="1"/>
          <p:nvPr/>
        </p:nvSpPr>
        <p:spPr>
          <a:xfrm>
            <a:off x="1227075" y="2291900"/>
            <a:ext cx="777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58" name="Google Shape;358;g23c794e0dd8_4_123"/>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30</a:t>
            </a:fld>
            <a:endParaRPr>
              <a:solidFill>
                <a:schemeClr val="dk2"/>
              </a:solidFill>
              <a:latin typeface="Arial"/>
              <a:ea typeface="Arial"/>
              <a:cs typeface="Arial"/>
              <a:sym typeface="Arial"/>
            </a:endParaRPr>
          </a:p>
        </p:txBody>
      </p:sp>
      <p:pic>
        <p:nvPicPr>
          <p:cNvPr id="359" name="Google Shape;359;g23c794e0dd8_4_123"/>
          <p:cNvPicPr preferRelativeResize="0"/>
          <p:nvPr/>
        </p:nvPicPr>
        <p:blipFill>
          <a:blip r:embed="rId3">
            <a:alphaModFix/>
          </a:blip>
          <a:stretch>
            <a:fillRect/>
          </a:stretch>
        </p:blipFill>
        <p:spPr>
          <a:xfrm>
            <a:off x="1707825" y="917875"/>
            <a:ext cx="9435200" cy="5397451"/>
          </a:xfrm>
          <a:prstGeom prst="rect">
            <a:avLst/>
          </a:prstGeom>
          <a:noFill/>
          <a:ln>
            <a:noFill/>
          </a:ln>
        </p:spPr>
      </p:pic>
      <p:pic>
        <p:nvPicPr>
          <p:cNvPr id="360" name="Google Shape;360;g23c794e0dd8_4_123"/>
          <p:cNvPicPr preferRelativeResize="0"/>
          <p:nvPr/>
        </p:nvPicPr>
        <p:blipFill>
          <a:blip r:embed="rId4">
            <a:alphaModFix/>
          </a:blip>
          <a:stretch>
            <a:fillRect/>
          </a:stretch>
        </p:blipFill>
        <p:spPr>
          <a:xfrm>
            <a:off x="209275" y="38650"/>
            <a:ext cx="2001421" cy="83820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g23c794e0dd8_4_369"/>
          <p:cNvSpPr/>
          <p:nvPr/>
        </p:nvSpPr>
        <p:spPr>
          <a:xfrm>
            <a:off x="3048000" y="1581151"/>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7" name="Google Shape;367;g23c794e0dd8_4_369"/>
          <p:cNvSpPr txBox="1"/>
          <p:nvPr/>
        </p:nvSpPr>
        <p:spPr>
          <a:xfrm>
            <a:off x="2895600" y="1143001"/>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imes New Roman"/>
                <a:ea typeface="Times New Roman"/>
                <a:cs typeface="Times New Roman"/>
                <a:sym typeface="Times New Roman"/>
              </a:rPr>
              <a:t>Design Description </a:t>
            </a:r>
            <a:endParaRPr sz="2400">
              <a:solidFill>
                <a:schemeClr val="dk1"/>
              </a:solidFill>
              <a:latin typeface="Times New Roman"/>
              <a:ea typeface="Times New Roman"/>
              <a:cs typeface="Times New Roman"/>
              <a:sym typeface="Times New Roman"/>
            </a:endParaRPr>
          </a:p>
        </p:txBody>
      </p:sp>
      <p:sp>
        <p:nvSpPr>
          <p:cNvPr id="368" name="Google Shape;368;g23c794e0dd8_4_369"/>
          <p:cNvSpPr txBox="1"/>
          <p:nvPr/>
        </p:nvSpPr>
        <p:spPr>
          <a:xfrm>
            <a:off x="2029650" y="1617675"/>
            <a:ext cx="9019500" cy="4758900"/>
          </a:xfrm>
          <a:prstGeom prst="rect">
            <a:avLst/>
          </a:prstGeom>
          <a:noFill/>
          <a:ln>
            <a:noFill/>
          </a:ln>
        </p:spPr>
        <p:txBody>
          <a:bodyPr spcFirstLastPara="1" wrap="square" lIns="91425" tIns="45700" rIns="91425" bIns="45700" anchor="ctr" anchorCtr="0">
            <a:noAutofit/>
          </a:bodyPr>
          <a:lstStyle/>
          <a:p>
            <a:pPr marL="0" marR="0" lvl="0" indent="0" algn="just" rtl="0">
              <a:spcBef>
                <a:spcPts val="480"/>
              </a:spcBef>
              <a:spcAft>
                <a:spcPts val="0"/>
              </a:spcAft>
              <a:buNone/>
            </a:pPr>
            <a:endParaRPr sz="2400">
              <a:solidFill>
                <a:srgbClr val="0033CC"/>
              </a:solidFill>
              <a:latin typeface="Times New Roman"/>
              <a:ea typeface="Times New Roman"/>
              <a:cs typeface="Times New Roman"/>
              <a:sym typeface="Times New Roman"/>
            </a:endParaRPr>
          </a:p>
          <a:p>
            <a:pPr marL="342900" marR="0" lvl="0" indent="-342900" algn="just" rtl="0">
              <a:spcBef>
                <a:spcPts val="480"/>
              </a:spcBef>
              <a:spcAft>
                <a:spcPts val="0"/>
              </a:spcAft>
              <a:buClr>
                <a:srgbClr val="FF0000"/>
              </a:buClr>
              <a:buSzPts val="1920"/>
              <a:buFont typeface="Times New Roman"/>
              <a:buAutoNum type="arabicPeriod"/>
            </a:pPr>
            <a:r>
              <a:rPr lang="en-US" sz="2400">
                <a:solidFill>
                  <a:srgbClr val="0033CC"/>
                </a:solidFill>
                <a:latin typeface="Times New Roman"/>
                <a:ea typeface="Times New Roman"/>
                <a:cs typeface="Times New Roman"/>
                <a:sym typeface="Times New Roman"/>
              </a:rPr>
              <a:t>Master class diagram </a:t>
            </a:r>
            <a:endParaRPr>
              <a:latin typeface="Times New Roman"/>
              <a:ea typeface="Times New Roman"/>
              <a:cs typeface="Times New Roman"/>
              <a:sym typeface="Times New Roman"/>
            </a:endParaRPr>
          </a:p>
          <a:p>
            <a:pPr marL="342900" marR="0" lvl="0" indent="-342900" algn="just" rtl="0">
              <a:spcBef>
                <a:spcPts val="480"/>
              </a:spcBef>
              <a:spcAft>
                <a:spcPts val="0"/>
              </a:spcAft>
              <a:buClr>
                <a:srgbClr val="FF0000"/>
              </a:buClr>
              <a:buSzPts val="1920"/>
              <a:buFont typeface="Times New Roman"/>
              <a:buAutoNum type="arabicPeriod"/>
            </a:pPr>
            <a:r>
              <a:rPr lang="en-US" sz="2400">
                <a:solidFill>
                  <a:srgbClr val="0033CC"/>
                </a:solidFill>
                <a:latin typeface="Times New Roman"/>
                <a:ea typeface="Times New Roman"/>
                <a:cs typeface="Times New Roman"/>
                <a:sym typeface="Times New Roman"/>
              </a:rPr>
              <a:t>ER Diagram</a:t>
            </a:r>
            <a:endParaRPr>
              <a:latin typeface="Times New Roman"/>
              <a:ea typeface="Times New Roman"/>
              <a:cs typeface="Times New Roman"/>
              <a:sym typeface="Times New Roman"/>
            </a:endParaRPr>
          </a:p>
          <a:p>
            <a:pPr marL="342900" marR="0" lvl="0" indent="-342900" algn="just" rtl="0">
              <a:spcBef>
                <a:spcPts val="480"/>
              </a:spcBef>
              <a:spcAft>
                <a:spcPts val="0"/>
              </a:spcAft>
              <a:buClr>
                <a:srgbClr val="FF0000"/>
              </a:buClr>
              <a:buSzPts val="1920"/>
              <a:buFont typeface="Times New Roman"/>
              <a:buAutoNum type="arabicPeriod"/>
            </a:pPr>
            <a:r>
              <a:rPr lang="en-US" sz="2400">
                <a:solidFill>
                  <a:srgbClr val="0033CC"/>
                </a:solidFill>
                <a:latin typeface="Times New Roman"/>
                <a:ea typeface="Times New Roman"/>
                <a:cs typeface="Times New Roman"/>
                <a:sym typeface="Times New Roman"/>
              </a:rPr>
              <a:t>User Interface Diagrams/ Use Case Diagrams</a:t>
            </a:r>
            <a:endParaRPr>
              <a:latin typeface="Times New Roman"/>
              <a:ea typeface="Times New Roman"/>
              <a:cs typeface="Times New Roman"/>
              <a:sym typeface="Times New Roman"/>
            </a:endParaRPr>
          </a:p>
          <a:p>
            <a:pPr marL="342900" marR="0" lvl="0" indent="-342900" algn="just" rtl="0">
              <a:spcBef>
                <a:spcPts val="480"/>
              </a:spcBef>
              <a:spcAft>
                <a:spcPts val="0"/>
              </a:spcAft>
              <a:buClr>
                <a:srgbClr val="FF0000"/>
              </a:buClr>
              <a:buSzPts val="1920"/>
              <a:buFont typeface="Times New Roman"/>
              <a:buAutoNum type="arabicPeriod"/>
            </a:pPr>
            <a:r>
              <a:rPr lang="en-US" sz="2400">
                <a:solidFill>
                  <a:srgbClr val="0033CC"/>
                </a:solidFill>
                <a:latin typeface="Times New Roman"/>
                <a:ea typeface="Times New Roman"/>
                <a:cs typeface="Times New Roman"/>
                <a:sym typeface="Times New Roman"/>
              </a:rPr>
              <a:t>Report Layouts</a:t>
            </a:r>
            <a:endParaRPr>
              <a:latin typeface="Times New Roman"/>
              <a:ea typeface="Times New Roman"/>
              <a:cs typeface="Times New Roman"/>
              <a:sym typeface="Times New Roman"/>
            </a:endParaRPr>
          </a:p>
          <a:p>
            <a:pPr marL="342900" marR="0" lvl="0" indent="-342900" algn="just" rtl="0">
              <a:spcBef>
                <a:spcPts val="480"/>
              </a:spcBef>
              <a:spcAft>
                <a:spcPts val="0"/>
              </a:spcAft>
              <a:buClr>
                <a:srgbClr val="FF0000"/>
              </a:buClr>
              <a:buSzPts val="1920"/>
              <a:buFont typeface="Times New Roman"/>
              <a:buAutoNum type="arabicPeriod"/>
            </a:pPr>
            <a:r>
              <a:rPr lang="en-US" sz="2400">
                <a:solidFill>
                  <a:srgbClr val="0033CC"/>
                </a:solidFill>
                <a:latin typeface="Times New Roman"/>
                <a:ea typeface="Times New Roman"/>
                <a:cs typeface="Times New Roman"/>
                <a:sym typeface="Times New Roman"/>
              </a:rPr>
              <a:t>External Interfaces</a:t>
            </a:r>
            <a:endParaRPr>
              <a:latin typeface="Times New Roman"/>
              <a:ea typeface="Times New Roman"/>
              <a:cs typeface="Times New Roman"/>
              <a:sym typeface="Times New Roman"/>
            </a:endParaRPr>
          </a:p>
          <a:p>
            <a:pPr marL="342900" marR="0" lvl="0" indent="-220980" algn="just" rtl="0">
              <a:spcBef>
                <a:spcPts val="480"/>
              </a:spcBef>
              <a:spcAft>
                <a:spcPts val="0"/>
              </a:spcAft>
              <a:buClr>
                <a:srgbClr val="FF0000"/>
              </a:buClr>
              <a:buSzPts val="1920"/>
              <a:buFont typeface="Arial"/>
              <a:buNone/>
            </a:pPr>
            <a:endParaRPr sz="2400">
              <a:solidFill>
                <a:srgbClr val="0033CC"/>
              </a:solidFill>
              <a:latin typeface="Times New Roman"/>
              <a:ea typeface="Times New Roman"/>
              <a:cs typeface="Times New Roman"/>
              <a:sym typeface="Times New Roman"/>
            </a:endParaRPr>
          </a:p>
        </p:txBody>
      </p:sp>
      <p:sp>
        <p:nvSpPr>
          <p:cNvPr id="369" name="Google Shape;369;g23c794e0dd8_4_369"/>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31</a:t>
            </a:fld>
            <a:endParaRPr>
              <a:solidFill>
                <a:schemeClr val="dk2"/>
              </a:solidFill>
              <a:latin typeface="Arial"/>
              <a:ea typeface="Arial"/>
              <a:cs typeface="Arial"/>
              <a:sym typeface="Arial"/>
            </a:endParaRPr>
          </a:p>
        </p:txBody>
      </p:sp>
      <p:pic>
        <p:nvPicPr>
          <p:cNvPr id="370" name="Google Shape;370;g23c794e0dd8_4_369"/>
          <p:cNvPicPr preferRelativeResize="0"/>
          <p:nvPr/>
        </p:nvPicPr>
        <p:blipFill>
          <a:blip r:embed="rId3">
            <a:alphaModFix/>
          </a:blip>
          <a:stretch>
            <a:fillRect/>
          </a:stretch>
        </p:blipFill>
        <p:spPr>
          <a:xfrm>
            <a:off x="351575" y="215350"/>
            <a:ext cx="2001421" cy="83820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23c794e0dd8_4_132"/>
          <p:cNvSpPr/>
          <p:nvPr/>
        </p:nvSpPr>
        <p:spPr>
          <a:xfrm>
            <a:off x="2019875" y="611451"/>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7" name="Google Shape;377;g23c794e0dd8_4_132"/>
          <p:cNvSpPr txBox="1"/>
          <p:nvPr/>
        </p:nvSpPr>
        <p:spPr>
          <a:xfrm>
            <a:off x="1867475" y="186351"/>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imes New Roman"/>
                <a:ea typeface="Times New Roman"/>
                <a:cs typeface="Times New Roman"/>
                <a:sym typeface="Times New Roman"/>
              </a:rPr>
              <a:t>Master Class Diagram</a:t>
            </a:r>
            <a:endParaRPr sz="2400">
              <a:solidFill>
                <a:schemeClr val="dk1"/>
              </a:solidFill>
              <a:latin typeface="Times New Roman"/>
              <a:ea typeface="Times New Roman"/>
              <a:cs typeface="Times New Roman"/>
              <a:sym typeface="Times New Roman"/>
            </a:endParaRPr>
          </a:p>
        </p:txBody>
      </p:sp>
      <p:sp>
        <p:nvSpPr>
          <p:cNvPr id="378" name="Google Shape;378;g23c794e0dd8_4_132"/>
          <p:cNvSpPr txBox="1"/>
          <p:nvPr/>
        </p:nvSpPr>
        <p:spPr>
          <a:xfrm>
            <a:off x="950650" y="648050"/>
            <a:ext cx="9019500" cy="4758900"/>
          </a:xfrm>
          <a:prstGeom prst="rect">
            <a:avLst/>
          </a:prstGeom>
          <a:noFill/>
          <a:ln>
            <a:noFill/>
          </a:ln>
        </p:spPr>
        <p:txBody>
          <a:bodyPr spcFirstLastPara="1" wrap="square" lIns="91425" tIns="45700" rIns="91425" bIns="45700" anchor="ctr" anchorCtr="0">
            <a:noAutofit/>
          </a:bodyPr>
          <a:lstStyle/>
          <a:p>
            <a:pPr marL="342900" marR="0" lvl="0" indent="-220980" algn="just" rtl="0">
              <a:spcBef>
                <a:spcPts val="480"/>
              </a:spcBef>
              <a:spcAft>
                <a:spcPts val="0"/>
              </a:spcAft>
              <a:buClr>
                <a:srgbClr val="FF0000"/>
              </a:buClr>
              <a:buSzPts val="1920"/>
              <a:buFont typeface="Arial"/>
              <a:buNone/>
            </a:pPr>
            <a:endParaRPr sz="2400">
              <a:solidFill>
                <a:srgbClr val="0033CC"/>
              </a:solidFill>
              <a:latin typeface="Arial"/>
              <a:ea typeface="Arial"/>
              <a:cs typeface="Arial"/>
              <a:sym typeface="Arial"/>
            </a:endParaRPr>
          </a:p>
        </p:txBody>
      </p:sp>
      <p:sp>
        <p:nvSpPr>
          <p:cNvPr id="379" name="Google Shape;379;g23c794e0dd8_4_132"/>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32</a:t>
            </a:fld>
            <a:endParaRPr>
              <a:solidFill>
                <a:schemeClr val="dk2"/>
              </a:solidFill>
              <a:latin typeface="Arial"/>
              <a:ea typeface="Arial"/>
              <a:cs typeface="Arial"/>
              <a:sym typeface="Arial"/>
            </a:endParaRPr>
          </a:p>
        </p:txBody>
      </p:sp>
      <p:pic>
        <p:nvPicPr>
          <p:cNvPr id="380" name="Google Shape;380;g23c794e0dd8_4_132"/>
          <p:cNvPicPr preferRelativeResize="0"/>
          <p:nvPr/>
        </p:nvPicPr>
        <p:blipFill>
          <a:blip r:embed="rId3">
            <a:alphaModFix/>
          </a:blip>
          <a:stretch>
            <a:fillRect/>
          </a:stretch>
        </p:blipFill>
        <p:spPr>
          <a:xfrm>
            <a:off x="2448399" y="750238"/>
            <a:ext cx="6762954" cy="5503925"/>
          </a:xfrm>
          <a:prstGeom prst="rect">
            <a:avLst/>
          </a:prstGeom>
          <a:noFill/>
          <a:ln>
            <a:noFill/>
          </a:ln>
        </p:spPr>
      </p:pic>
      <p:pic>
        <p:nvPicPr>
          <p:cNvPr id="381" name="Google Shape;381;g23c794e0dd8_4_132"/>
          <p:cNvPicPr preferRelativeResize="0"/>
          <p:nvPr/>
        </p:nvPicPr>
        <p:blipFill>
          <a:blip r:embed="rId4">
            <a:alphaModFix/>
          </a:blip>
          <a:stretch>
            <a:fillRect/>
          </a:stretch>
        </p:blipFill>
        <p:spPr>
          <a:xfrm>
            <a:off x="195075" y="186350"/>
            <a:ext cx="2001421" cy="83820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23c794e0dd8_4_142"/>
          <p:cNvSpPr/>
          <p:nvPr/>
        </p:nvSpPr>
        <p:spPr>
          <a:xfrm>
            <a:off x="2055300" y="7414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8" name="Google Shape;388;g23c794e0dd8_4_142"/>
          <p:cNvSpPr txBox="1"/>
          <p:nvPr/>
        </p:nvSpPr>
        <p:spPr>
          <a:xfrm>
            <a:off x="1902900" y="30325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imes New Roman"/>
                <a:ea typeface="Times New Roman"/>
                <a:cs typeface="Times New Roman"/>
                <a:sym typeface="Times New Roman"/>
              </a:rPr>
              <a:t>ER Diagram</a:t>
            </a:r>
            <a:endParaRPr sz="2400">
              <a:solidFill>
                <a:schemeClr val="dk1"/>
              </a:solidFill>
              <a:latin typeface="Times New Roman"/>
              <a:ea typeface="Times New Roman"/>
              <a:cs typeface="Times New Roman"/>
              <a:sym typeface="Times New Roman"/>
            </a:endParaRPr>
          </a:p>
        </p:txBody>
      </p:sp>
      <p:sp>
        <p:nvSpPr>
          <p:cNvPr id="389" name="Google Shape;389;g23c794e0dd8_4_142"/>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33</a:t>
            </a:fld>
            <a:endParaRPr>
              <a:solidFill>
                <a:schemeClr val="dk2"/>
              </a:solidFill>
              <a:latin typeface="Arial"/>
              <a:ea typeface="Arial"/>
              <a:cs typeface="Arial"/>
              <a:sym typeface="Arial"/>
            </a:endParaRPr>
          </a:p>
        </p:txBody>
      </p:sp>
      <p:pic>
        <p:nvPicPr>
          <p:cNvPr id="390" name="Google Shape;390;g23c794e0dd8_4_142"/>
          <p:cNvPicPr preferRelativeResize="0"/>
          <p:nvPr/>
        </p:nvPicPr>
        <p:blipFill>
          <a:blip r:embed="rId3">
            <a:alphaModFix/>
          </a:blip>
          <a:stretch>
            <a:fillRect/>
          </a:stretch>
        </p:blipFill>
        <p:spPr>
          <a:xfrm>
            <a:off x="2060950" y="1102700"/>
            <a:ext cx="7456300" cy="5463074"/>
          </a:xfrm>
          <a:prstGeom prst="rect">
            <a:avLst/>
          </a:prstGeom>
          <a:noFill/>
          <a:ln>
            <a:noFill/>
          </a:ln>
        </p:spPr>
      </p:pic>
      <p:pic>
        <p:nvPicPr>
          <p:cNvPr id="391" name="Google Shape;391;g23c794e0dd8_4_142"/>
          <p:cNvPicPr preferRelativeResize="0"/>
          <p:nvPr/>
        </p:nvPicPr>
        <p:blipFill>
          <a:blip r:embed="rId4">
            <a:alphaModFix/>
          </a:blip>
          <a:stretch>
            <a:fillRect/>
          </a:stretch>
        </p:blipFill>
        <p:spPr>
          <a:xfrm>
            <a:off x="195075" y="115000"/>
            <a:ext cx="2001421" cy="83820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g23c794e0dd8_4_151"/>
          <p:cNvSpPr/>
          <p:nvPr/>
        </p:nvSpPr>
        <p:spPr>
          <a:xfrm>
            <a:off x="2093725" y="62687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7" name="Google Shape;397;g23c794e0dd8_4_151"/>
          <p:cNvSpPr txBox="1"/>
          <p:nvPr/>
        </p:nvSpPr>
        <p:spPr>
          <a:xfrm>
            <a:off x="1941325" y="188725"/>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imes New Roman"/>
                <a:ea typeface="Times New Roman"/>
                <a:cs typeface="Times New Roman"/>
                <a:sym typeface="Times New Roman"/>
              </a:rPr>
              <a:t>Sequence Diagram </a:t>
            </a:r>
            <a:endParaRPr sz="2400">
              <a:solidFill>
                <a:schemeClr val="dk1"/>
              </a:solidFill>
              <a:latin typeface="Times New Roman"/>
              <a:ea typeface="Times New Roman"/>
              <a:cs typeface="Times New Roman"/>
              <a:sym typeface="Times New Roman"/>
            </a:endParaRPr>
          </a:p>
        </p:txBody>
      </p:sp>
      <p:sp>
        <p:nvSpPr>
          <p:cNvPr id="398" name="Google Shape;398;g23c794e0dd8_4_151"/>
          <p:cNvSpPr txBox="1"/>
          <p:nvPr/>
        </p:nvSpPr>
        <p:spPr>
          <a:xfrm>
            <a:off x="1227075" y="2291900"/>
            <a:ext cx="777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99" name="Google Shape;399;g23c794e0dd8_4_151"/>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34</a:t>
            </a:fld>
            <a:endParaRPr>
              <a:solidFill>
                <a:schemeClr val="dk2"/>
              </a:solidFill>
              <a:latin typeface="Arial"/>
              <a:ea typeface="Arial"/>
              <a:cs typeface="Arial"/>
              <a:sym typeface="Arial"/>
            </a:endParaRPr>
          </a:p>
        </p:txBody>
      </p:sp>
      <p:pic>
        <p:nvPicPr>
          <p:cNvPr id="400" name="Google Shape;400;g23c794e0dd8_4_151"/>
          <p:cNvPicPr preferRelativeResize="0"/>
          <p:nvPr/>
        </p:nvPicPr>
        <p:blipFill>
          <a:blip r:embed="rId3">
            <a:alphaModFix/>
          </a:blip>
          <a:stretch>
            <a:fillRect/>
          </a:stretch>
        </p:blipFill>
        <p:spPr>
          <a:xfrm>
            <a:off x="590125" y="1190800"/>
            <a:ext cx="9897760" cy="4671838"/>
          </a:xfrm>
          <a:prstGeom prst="rect">
            <a:avLst/>
          </a:prstGeom>
          <a:noFill/>
          <a:ln>
            <a:noFill/>
          </a:ln>
        </p:spPr>
      </p:pic>
      <p:pic>
        <p:nvPicPr>
          <p:cNvPr id="401" name="Google Shape;401;g23c794e0dd8_4_151"/>
          <p:cNvPicPr preferRelativeResize="0"/>
          <p:nvPr/>
        </p:nvPicPr>
        <p:blipFill>
          <a:blip r:embed="rId4">
            <a:alphaModFix/>
          </a:blip>
          <a:stretch>
            <a:fillRect/>
          </a:stretch>
        </p:blipFill>
        <p:spPr>
          <a:xfrm>
            <a:off x="365800" y="188725"/>
            <a:ext cx="2001421" cy="83820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g23c794e0dd8_4_160"/>
          <p:cNvSpPr txBox="1"/>
          <p:nvPr/>
        </p:nvSpPr>
        <p:spPr>
          <a:xfrm>
            <a:off x="1710400" y="197251"/>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endParaRPr sz="2400">
              <a:solidFill>
                <a:schemeClr val="dk1"/>
              </a:solidFill>
              <a:latin typeface="Arial"/>
              <a:ea typeface="Arial"/>
              <a:cs typeface="Arial"/>
              <a:sym typeface="Arial"/>
            </a:endParaRPr>
          </a:p>
        </p:txBody>
      </p:sp>
      <p:pic>
        <p:nvPicPr>
          <p:cNvPr id="408" name="Google Shape;408;g23c794e0dd8_4_160"/>
          <p:cNvPicPr preferRelativeResize="0"/>
          <p:nvPr/>
        </p:nvPicPr>
        <p:blipFill>
          <a:blip r:embed="rId3">
            <a:alphaModFix/>
          </a:blip>
          <a:stretch>
            <a:fillRect/>
          </a:stretch>
        </p:blipFill>
        <p:spPr>
          <a:xfrm>
            <a:off x="1710400" y="381700"/>
            <a:ext cx="8150350" cy="6020032"/>
          </a:xfrm>
          <a:prstGeom prst="rect">
            <a:avLst/>
          </a:prstGeom>
          <a:noFill/>
          <a:ln>
            <a:noFill/>
          </a:ln>
        </p:spPr>
      </p:pic>
      <p:sp>
        <p:nvSpPr>
          <p:cNvPr id="409" name="Google Shape;409;g23c794e0dd8_4_160"/>
          <p:cNvSpPr/>
          <p:nvPr/>
        </p:nvSpPr>
        <p:spPr>
          <a:xfrm>
            <a:off x="2055575" y="56327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0" name="Google Shape;410;g23c794e0dd8_4_160"/>
          <p:cNvSpPr txBox="1"/>
          <p:nvPr/>
        </p:nvSpPr>
        <p:spPr>
          <a:xfrm>
            <a:off x="1903175" y="125125"/>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imes New Roman"/>
                <a:ea typeface="Times New Roman"/>
                <a:cs typeface="Times New Roman"/>
                <a:sym typeface="Times New Roman"/>
              </a:rPr>
              <a:t>Use Case Diagram</a:t>
            </a:r>
            <a:endParaRPr sz="2400">
              <a:solidFill>
                <a:schemeClr val="dk1"/>
              </a:solidFill>
              <a:latin typeface="Times New Roman"/>
              <a:ea typeface="Times New Roman"/>
              <a:cs typeface="Times New Roman"/>
              <a:sym typeface="Times New Roman"/>
            </a:endParaRPr>
          </a:p>
        </p:txBody>
      </p:sp>
      <p:sp>
        <p:nvSpPr>
          <p:cNvPr id="411" name="Google Shape;411;g23c794e0dd8_4_160"/>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35</a:t>
            </a:fld>
            <a:endParaRPr>
              <a:solidFill>
                <a:schemeClr val="dk2"/>
              </a:solidFill>
              <a:latin typeface="Arial"/>
              <a:ea typeface="Arial"/>
              <a:cs typeface="Arial"/>
              <a:sym typeface="Arial"/>
            </a:endParaRPr>
          </a:p>
        </p:txBody>
      </p:sp>
      <p:pic>
        <p:nvPicPr>
          <p:cNvPr id="412" name="Google Shape;412;g23c794e0dd8_4_160"/>
          <p:cNvPicPr preferRelativeResize="0"/>
          <p:nvPr/>
        </p:nvPicPr>
        <p:blipFill>
          <a:blip r:embed="rId4">
            <a:alphaModFix/>
          </a:blip>
          <a:stretch>
            <a:fillRect/>
          </a:stretch>
        </p:blipFill>
        <p:spPr>
          <a:xfrm>
            <a:off x="166600" y="162475"/>
            <a:ext cx="2001421" cy="83820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23c794e0dd8_4_170"/>
          <p:cNvSpPr/>
          <p:nvPr/>
        </p:nvSpPr>
        <p:spPr>
          <a:xfrm>
            <a:off x="1813825" y="774526"/>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9" name="Google Shape;419;g23c794e0dd8_4_170"/>
          <p:cNvSpPr txBox="1"/>
          <p:nvPr/>
        </p:nvSpPr>
        <p:spPr>
          <a:xfrm>
            <a:off x="1813825" y="178126"/>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imes New Roman"/>
                <a:ea typeface="Times New Roman"/>
                <a:cs typeface="Times New Roman"/>
                <a:sym typeface="Times New Roman"/>
              </a:rPr>
              <a:t>Interface</a:t>
            </a:r>
            <a:endParaRPr sz="2400">
              <a:solidFill>
                <a:schemeClr val="dk1"/>
              </a:solidFill>
              <a:latin typeface="Times New Roman"/>
              <a:ea typeface="Times New Roman"/>
              <a:cs typeface="Times New Roman"/>
              <a:sym typeface="Times New Roman"/>
            </a:endParaRPr>
          </a:p>
        </p:txBody>
      </p:sp>
      <p:pic>
        <p:nvPicPr>
          <p:cNvPr id="420" name="Google Shape;420;g23c794e0dd8_4_170"/>
          <p:cNvPicPr preferRelativeResize="0"/>
          <p:nvPr/>
        </p:nvPicPr>
        <p:blipFill>
          <a:blip r:embed="rId3">
            <a:alphaModFix/>
          </a:blip>
          <a:stretch>
            <a:fillRect/>
          </a:stretch>
        </p:blipFill>
        <p:spPr>
          <a:xfrm>
            <a:off x="576750" y="1056150"/>
            <a:ext cx="3670340" cy="2396738"/>
          </a:xfrm>
          <a:prstGeom prst="rect">
            <a:avLst/>
          </a:prstGeom>
          <a:noFill/>
          <a:ln>
            <a:noFill/>
          </a:ln>
        </p:spPr>
      </p:pic>
      <p:pic>
        <p:nvPicPr>
          <p:cNvPr id="421" name="Google Shape;421;g23c794e0dd8_4_170"/>
          <p:cNvPicPr preferRelativeResize="0"/>
          <p:nvPr/>
        </p:nvPicPr>
        <p:blipFill rotWithShape="1">
          <a:blip r:embed="rId4">
            <a:alphaModFix/>
          </a:blip>
          <a:srcRect r="-7169" b="-6134"/>
          <a:stretch/>
        </p:blipFill>
        <p:spPr>
          <a:xfrm>
            <a:off x="6592122" y="1056150"/>
            <a:ext cx="4090177" cy="2524950"/>
          </a:xfrm>
          <a:prstGeom prst="rect">
            <a:avLst/>
          </a:prstGeom>
          <a:noFill/>
          <a:ln>
            <a:noFill/>
          </a:ln>
        </p:spPr>
      </p:pic>
      <p:pic>
        <p:nvPicPr>
          <p:cNvPr id="422" name="Google Shape;422;g23c794e0dd8_4_170"/>
          <p:cNvPicPr preferRelativeResize="0"/>
          <p:nvPr/>
        </p:nvPicPr>
        <p:blipFill rotWithShape="1">
          <a:blip r:embed="rId5">
            <a:alphaModFix/>
          </a:blip>
          <a:srcRect r="9387" b="9387"/>
          <a:stretch/>
        </p:blipFill>
        <p:spPr>
          <a:xfrm>
            <a:off x="576750" y="3795675"/>
            <a:ext cx="3670350" cy="2189375"/>
          </a:xfrm>
          <a:prstGeom prst="rect">
            <a:avLst/>
          </a:prstGeom>
          <a:noFill/>
          <a:ln>
            <a:noFill/>
          </a:ln>
        </p:spPr>
      </p:pic>
      <p:pic>
        <p:nvPicPr>
          <p:cNvPr id="423" name="Google Shape;423;g23c794e0dd8_4_170"/>
          <p:cNvPicPr preferRelativeResize="0"/>
          <p:nvPr/>
        </p:nvPicPr>
        <p:blipFill>
          <a:blip r:embed="rId6">
            <a:alphaModFix/>
          </a:blip>
          <a:stretch>
            <a:fillRect/>
          </a:stretch>
        </p:blipFill>
        <p:spPr>
          <a:xfrm>
            <a:off x="6592125" y="3831675"/>
            <a:ext cx="3843750" cy="2274110"/>
          </a:xfrm>
          <a:prstGeom prst="rect">
            <a:avLst/>
          </a:prstGeom>
          <a:noFill/>
          <a:ln>
            <a:noFill/>
          </a:ln>
        </p:spPr>
      </p:pic>
      <p:sp>
        <p:nvSpPr>
          <p:cNvPr id="424" name="Google Shape;424;g23c794e0dd8_4_170"/>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36</a:t>
            </a:fld>
            <a:endParaRPr>
              <a:solidFill>
                <a:schemeClr val="dk2"/>
              </a:solidFill>
              <a:latin typeface="Arial"/>
              <a:ea typeface="Arial"/>
              <a:cs typeface="Arial"/>
              <a:sym typeface="Arial"/>
            </a:endParaRPr>
          </a:p>
        </p:txBody>
      </p:sp>
      <p:pic>
        <p:nvPicPr>
          <p:cNvPr id="425" name="Google Shape;425;g23c794e0dd8_4_170"/>
          <p:cNvPicPr preferRelativeResize="0"/>
          <p:nvPr/>
        </p:nvPicPr>
        <p:blipFill>
          <a:blip r:embed="rId7">
            <a:alphaModFix/>
          </a:blip>
          <a:stretch>
            <a:fillRect/>
          </a:stretch>
        </p:blipFill>
        <p:spPr>
          <a:xfrm>
            <a:off x="180850" y="178125"/>
            <a:ext cx="1868025" cy="782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23c794e0dd8_4_602"/>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1" name="Google Shape;431;g23c794e0dd8_4_602"/>
          <p:cNvSpPr txBox="1"/>
          <p:nvPr/>
        </p:nvSpPr>
        <p:spPr>
          <a:xfrm>
            <a:off x="2895600" y="1143002"/>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imes New Roman"/>
                <a:ea typeface="Times New Roman"/>
                <a:cs typeface="Times New Roman"/>
                <a:sym typeface="Times New Roman"/>
              </a:rPr>
              <a:t>Capstone (Phase-I &amp; Phase-II) Project Timeline</a:t>
            </a:r>
            <a:endParaRPr sz="2400">
              <a:solidFill>
                <a:srgbClr val="FF0000"/>
              </a:solidFill>
              <a:latin typeface="Times New Roman"/>
              <a:ea typeface="Times New Roman"/>
              <a:cs typeface="Times New Roman"/>
              <a:sym typeface="Times New Roman"/>
            </a:endParaRPr>
          </a:p>
        </p:txBody>
      </p:sp>
      <p:sp>
        <p:nvSpPr>
          <p:cNvPr id="432" name="Google Shape;432;g23c794e0dd8_4_602"/>
          <p:cNvSpPr txBox="1"/>
          <p:nvPr/>
        </p:nvSpPr>
        <p:spPr>
          <a:xfrm>
            <a:off x="533900" y="2055925"/>
            <a:ext cx="10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433" name="Google Shape;433;g23c794e0dd8_4_602"/>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37</a:t>
            </a:fld>
            <a:endParaRPr>
              <a:solidFill>
                <a:schemeClr val="dk2"/>
              </a:solidFill>
              <a:latin typeface="Arial"/>
              <a:ea typeface="Arial"/>
              <a:cs typeface="Arial"/>
              <a:sym typeface="Arial"/>
            </a:endParaRPr>
          </a:p>
        </p:txBody>
      </p:sp>
      <p:pic>
        <p:nvPicPr>
          <p:cNvPr id="434" name="Google Shape;434;g23c794e0dd8_4_602"/>
          <p:cNvPicPr preferRelativeResize="0"/>
          <p:nvPr/>
        </p:nvPicPr>
        <p:blipFill>
          <a:blip r:embed="rId3">
            <a:alphaModFix/>
          </a:blip>
          <a:stretch>
            <a:fillRect/>
          </a:stretch>
        </p:blipFill>
        <p:spPr>
          <a:xfrm>
            <a:off x="1892350" y="1666726"/>
            <a:ext cx="8545350" cy="4865650"/>
          </a:xfrm>
          <a:prstGeom prst="rect">
            <a:avLst/>
          </a:prstGeom>
          <a:noFill/>
          <a:ln>
            <a:noFill/>
          </a:ln>
        </p:spPr>
      </p:pic>
      <p:pic>
        <p:nvPicPr>
          <p:cNvPr id="435" name="Google Shape;435;g23c794e0dd8_4_602"/>
          <p:cNvPicPr preferRelativeResize="0"/>
          <p:nvPr/>
        </p:nvPicPr>
        <p:blipFill>
          <a:blip r:embed="rId4">
            <a:alphaModFix/>
          </a:blip>
          <a:stretch>
            <a:fillRect/>
          </a:stretch>
        </p:blipFill>
        <p:spPr>
          <a:xfrm>
            <a:off x="408500" y="304800"/>
            <a:ext cx="2001421" cy="83820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19"/>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2" name="Google Shape;442;p19"/>
          <p:cNvSpPr txBox="1"/>
          <p:nvPr/>
        </p:nvSpPr>
        <p:spPr>
          <a:xfrm>
            <a:off x="2895600" y="1143002"/>
            <a:ext cx="77724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443" name="Google Shape;443;p19"/>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38</a:t>
            </a:fld>
            <a:endParaRPr>
              <a:solidFill>
                <a:schemeClr val="dk2"/>
              </a:solidFill>
              <a:latin typeface="Arial"/>
              <a:ea typeface="Arial"/>
              <a:cs typeface="Arial"/>
              <a:sym typeface="Arial"/>
            </a:endParaRPr>
          </a:p>
        </p:txBody>
      </p:sp>
      <p:sp>
        <p:nvSpPr>
          <p:cNvPr id="444" name="Google Shape;444;p19"/>
          <p:cNvSpPr txBox="1"/>
          <p:nvPr/>
        </p:nvSpPr>
        <p:spPr>
          <a:xfrm>
            <a:off x="651875" y="1790450"/>
            <a:ext cx="10884300" cy="5207486"/>
          </a:xfrm>
          <a:prstGeom prst="rect">
            <a:avLst/>
          </a:prstGeom>
          <a:noFill/>
          <a:ln>
            <a:noFill/>
          </a:ln>
        </p:spPr>
        <p:txBody>
          <a:bodyPr spcFirstLastPara="1" wrap="square" lIns="91425" tIns="91425" rIns="91425" bIns="91425" anchor="t" anchorCtr="0">
            <a:spAutoFit/>
          </a:bodyPr>
          <a:lstStyle/>
          <a:p>
            <a:pPr marL="457200" lvl="0" indent="0" algn="just" rtl="0">
              <a:spcBef>
                <a:spcPts val="0"/>
              </a:spcBef>
              <a:spcAft>
                <a:spcPts val="0"/>
              </a:spcAft>
              <a:buNone/>
            </a:pPr>
            <a:r>
              <a:rPr lang="en-US" sz="2400" dirty="0">
                <a:solidFill>
                  <a:srgbClr val="0000FF"/>
                </a:solidFill>
                <a:latin typeface="Times New Roman"/>
                <a:ea typeface="Times New Roman"/>
                <a:cs typeface="Times New Roman"/>
                <a:sym typeface="Times New Roman"/>
              </a:rPr>
              <a:t>References pertaining to your research</a:t>
            </a:r>
            <a:endParaRPr sz="2400" dirty="0">
              <a:solidFill>
                <a:srgbClr val="0000FF"/>
              </a:solidFill>
              <a:latin typeface="Times New Roman"/>
              <a:ea typeface="Times New Roman"/>
              <a:cs typeface="Times New Roman"/>
              <a:sym typeface="Times New Roman"/>
            </a:endParaRPr>
          </a:p>
          <a:p>
            <a:pPr marL="457200" lvl="0" indent="0" algn="just" rtl="0">
              <a:spcBef>
                <a:spcPts val="0"/>
              </a:spcBef>
              <a:spcAft>
                <a:spcPts val="0"/>
              </a:spcAft>
              <a:buNone/>
            </a:pPr>
            <a:endParaRPr sz="2400" dirty="0">
              <a:solidFill>
                <a:srgbClr val="0000FF"/>
              </a:solidFill>
              <a:latin typeface="Times New Roman"/>
              <a:ea typeface="Times New Roman"/>
              <a:cs typeface="Times New Roman"/>
              <a:sym typeface="Times New Roman"/>
            </a:endParaRPr>
          </a:p>
          <a:p>
            <a:pPr marL="0" lvl="0" indent="0" algn="l" rtl="0">
              <a:lnSpc>
                <a:spcPct val="123913"/>
              </a:lnSpc>
              <a:spcBef>
                <a:spcPts val="0"/>
              </a:spcBef>
              <a:spcAft>
                <a:spcPts val="0"/>
              </a:spcAft>
              <a:buClr>
                <a:srgbClr val="0000FF"/>
              </a:buClr>
              <a:buSzPts val="2400"/>
              <a:buFont typeface="Times New Roman"/>
              <a:buNone/>
            </a:pPr>
            <a:r>
              <a:rPr lang="en-US" sz="2400" dirty="0">
                <a:solidFill>
                  <a:srgbClr val="0000FF"/>
                </a:solidFill>
                <a:latin typeface="Times New Roman"/>
                <a:ea typeface="Times New Roman"/>
                <a:cs typeface="Times New Roman"/>
                <a:sym typeface="Times New Roman"/>
              </a:rPr>
              <a:t>[1] </a:t>
            </a:r>
            <a:r>
              <a:rPr lang="en-US" sz="2400" b="1"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S. S. </a:t>
            </a:r>
            <a:r>
              <a:rPr lang="en-US" sz="2000" dirty="0" err="1">
                <a:solidFill>
                  <a:schemeClr val="dk1"/>
                </a:solidFill>
                <a:latin typeface="Times New Roman"/>
                <a:ea typeface="Times New Roman"/>
                <a:cs typeface="Times New Roman"/>
                <a:sym typeface="Times New Roman"/>
              </a:rPr>
              <a:t>Raoof</a:t>
            </a:r>
            <a:r>
              <a:rPr lang="en-US" sz="2000" dirty="0">
                <a:solidFill>
                  <a:schemeClr val="dk1"/>
                </a:solidFill>
                <a:latin typeface="Times New Roman"/>
                <a:ea typeface="Times New Roman"/>
                <a:cs typeface="Times New Roman"/>
                <a:sym typeface="Times New Roman"/>
              </a:rPr>
              <a:t>, M. A. Jabbar, and S. A. Fathima, "</a:t>
            </a:r>
            <a:r>
              <a:rPr lang="en-US" sz="2000" b="1" dirty="0">
                <a:solidFill>
                  <a:schemeClr val="dk1"/>
                </a:solidFill>
                <a:latin typeface="Times New Roman"/>
                <a:ea typeface="Times New Roman"/>
                <a:cs typeface="Times New Roman"/>
                <a:sym typeface="Times New Roman"/>
              </a:rPr>
              <a:t>Lung Cancer Prediction using Machine Learning: A Comprehensive Approach</a:t>
            </a:r>
            <a:r>
              <a:rPr lang="en-US" sz="2000" dirty="0">
                <a:solidFill>
                  <a:schemeClr val="dk1"/>
                </a:solidFill>
                <a:latin typeface="Times New Roman"/>
                <a:ea typeface="Times New Roman"/>
                <a:cs typeface="Times New Roman"/>
                <a:sym typeface="Times New Roman"/>
              </a:rPr>
              <a:t>", in IEEE, 2020, DOI: 10.1109/ICACCE49856.2020.9074947</a:t>
            </a:r>
            <a:endParaRPr sz="2000" dirty="0">
              <a:solidFill>
                <a:schemeClr val="dk1"/>
              </a:solidFill>
              <a:latin typeface="Times New Roman"/>
              <a:ea typeface="Times New Roman"/>
              <a:cs typeface="Times New Roman"/>
              <a:sym typeface="Times New Roman"/>
            </a:endParaRPr>
          </a:p>
          <a:p>
            <a:pPr marL="0" lvl="0" indent="0" algn="l" rtl="0">
              <a:lnSpc>
                <a:spcPct val="123913"/>
              </a:lnSpc>
              <a:spcBef>
                <a:spcPts val="0"/>
              </a:spcBef>
              <a:spcAft>
                <a:spcPts val="0"/>
              </a:spcAft>
              <a:buNone/>
            </a:pPr>
            <a:r>
              <a:rPr lang="en-US" sz="2400" dirty="0">
                <a:solidFill>
                  <a:srgbClr val="0000FF"/>
                </a:solidFill>
                <a:latin typeface="Times New Roman"/>
                <a:ea typeface="Times New Roman"/>
                <a:cs typeface="Times New Roman"/>
                <a:sym typeface="Times New Roman"/>
              </a:rPr>
              <a:t>[2] </a:t>
            </a:r>
            <a:r>
              <a:rPr lang="en-US" sz="2400" b="1" dirty="0">
                <a:solidFill>
                  <a:schemeClr val="dk1"/>
                </a:solidFill>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V. Deepa and P. Mohamed </a:t>
            </a:r>
            <a:r>
              <a:rPr lang="en-US" sz="2000" dirty="0" err="1">
                <a:solidFill>
                  <a:schemeClr val="dk1"/>
                </a:solidFill>
                <a:latin typeface="Times New Roman"/>
                <a:ea typeface="Times New Roman"/>
                <a:cs typeface="Times New Roman"/>
                <a:sym typeface="Times New Roman"/>
              </a:rPr>
              <a:t>Fathimal</a:t>
            </a:r>
            <a:r>
              <a:rPr lang="en-US" sz="2000" dirty="0">
                <a:solidFill>
                  <a:schemeClr val="dk1"/>
                </a:solidFill>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Lung cancer prediction and Stage classification in CT Scans Using Convolution Neural Networks - A Deep learning Mode</a:t>
            </a:r>
            <a:r>
              <a:rPr lang="en-US" sz="2000" dirty="0">
                <a:solidFill>
                  <a:schemeClr val="dk1"/>
                </a:solidFill>
                <a:latin typeface="Times New Roman"/>
                <a:ea typeface="Times New Roman"/>
                <a:cs typeface="Times New Roman"/>
                <a:sym typeface="Times New Roman"/>
              </a:rPr>
              <a:t>l",  in IEEE, 2022, DOI: 10.1109/ICDSAAI55433.2022.10028880</a:t>
            </a:r>
            <a:endParaRPr sz="2000" dirty="0">
              <a:solidFill>
                <a:schemeClr val="dk1"/>
              </a:solidFill>
              <a:latin typeface="Times New Roman"/>
              <a:ea typeface="Times New Roman"/>
              <a:cs typeface="Times New Roman"/>
              <a:sym typeface="Times New Roman"/>
            </a:endParaRPr>
          </a:p>
          <a:p>
            <a:pPr marL="0" lvl="0" indent="0" algn="l" rtl="0">
              <a:lnSpc>
                <a:spcPct val="123913"/>
              </a:lnSpc>
              <a:spcBef>
                <a:spcPts val="0"/>
              </a:spcBef>
              <a:spcAft>
                <a:spcPts val="0"/>
              </a:spcAft>
              <a:buClr>
                <a:schemeClr val="dk1"/>
              </a:buClr>
              <a:buSzPts val="1100"/>
              <a:buFont typeface="Arial"/>
              <a:buNone/>
            </a:pPr>
            <a:r>
              <a:rPr lang="en-US" sz="2400" dirty="0">
                <a:solidFill>
                  <a:srgbClr val="0000FF"/>
                </a:solidFill>
                <a:latin typeface="Times New Roman"/>
                <a:ea typeface="Times New Roman"/>
                <a:cs typeface="Times New Roman"/>
                <a:sym typeface="Times New Roman"/>
              </a:rPr>
              <a:t>[3] </a:t>
            </a:r>
            <a:r>
              <a:rPr lang="en-US" sz="2400" b="1" dirty="0">
                <a:solidFill>
                  <a:schemeClr val="dk1"/>
                </a:solidFill>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 </a:t>
            </a:r>
            <a:r>
              <a:rPr lang="en-US" sz="1900" dirty="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Mohd Firdaus Abdullah</a:t>
            </a:r>
            <a:r>
              <a:rPr lang="en-US" sz="1900" dirty="0">
                <a:solidFill>
                  <a:schemeClr val="dk1"/>
                </a:solidFill>
                <a:latin typeface="Times New Roman"/>
                <a:ea typeface="Times New Roman"/>
                <a:cs typeface="Times New Roman"/>
                <a:sym typeface="Times New Roman"/>
              </a:rPr>
              <a:t>; </a:t>
            </a:r>
            <a:r>
              <a:rPr lang="en-US" sz="1900" dirty="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Muhammad Safwan Mansor</a:t>
            </a:r>
            <a:r>
              <a:rPr lang="en-US" sz="1900" dirty="0">
                <a:solidFill>
                  <a:schemeClr val="dk1"/>
                </a:solidFill>
                <a:latin typeface="Times New Roman"/>
                <a:ea typeface="Times New Roman"/>
                <a:cs typeface="Times New Roman"/>
                <a:sym typeface="Times New Roman"/>
              </a:rPr>
              <a:t>; </a:t>
            </a:r>
            <a:r>
              <a:rPr lang="en-US" sz="1900" dirty="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Siti Noraini Sulaiman</a:t>
            </a:r>
            <a:r>
              <a:rPr lang="en-US" sz="2000" dirty="0">
                <a:solidFill>
                  <a:schemeClr val="dk1"/>
                </a:solidFill>
                <a:latin typeface="Times New Roman"/>
                <a:ea typeface="Times New Roman"/>
                <a:cs typeface="Times New Roman"/>
                <a:sym typeface="Times New Roman"/>
              </a:rPr>
              <a:t>, "</a:t>
            </a:r>
            <a:r>
              <a:rPr lang="en-US" sz="2000" b="1" dirty="0">
                <a:solidFill>
                  <a:srgbClr val="333333"/>
                </a:solidFill>
                <a:latin typeface="Times New Roman"/>
                <a:ea typeface="Times New Roman"/>
                <a:cs typeface="Times New Roman"/>
                <a:sym typeface="Times New Roman"/>
              </a:rPr>
              <a:t>A Comparative Study of Image Segmentation Technique applied for Lung Cancer Detection</a:t>
            </a:r>
            <a:r>
              <a:rPr lang="en-US" sz="2000" dirty="0">
                <a:solidFill>
                  <a:schemeClr val="dk1"/>
                </a:solidFill>
                <a:latin typeface="Times New Roman"/>
                <a:ea typeface="Times New Roman"/>
                <a:cs typeface="Times New Roman"/>
                <a:sym typeface="Times New Roman"/>
              </a:rPr>
              <a:t>",  in IEEE, 2019, DOI: 10.1109/ACCESS.2020.2993627</a:t>
            </a:r>
            <a:endParaRPr sz="2000" dirty="0">
              <a:solidFill>
                <a:schemeClr val="dk1"/>
              </a:solidFill>
              <a:latin typeface="Times New Roman"/>
              <a:ea typeface="Times New Roman"/>
              <a:cs typeface="Times New Roman"/>
              <a:sym typeface="Times New Roman"/>
            </a:endParaRPr>
          </a:p>
          <a:p>
            <a:pPr marL="0" lvl="0" indent="0" algn="l" rtl="0">
              <a:lnSpc>
                <a:spcPct val="123913"/>
              </a:lnSpc>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lvl="0" indent="0" algn="l" rtl="0">
              <a:lnSpc>
                <a:spcPct val="123913"/>
              </a:lnSpc>
              <a:spcBef>
                <a:spcPts val="0"/>
              </a:spcBef>
              <a:spcAft>
                <a:spcPts val="0"/>
              </a:spcAft>
              <a:buClr>
                <a:schemeClr val="dk1"/>
              </a:buClr>
              <a:buSzPts val="1100"/>
              <a:buFont typeface="Arial"/>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pic>
        <p:nvPicPr>
          <p:cNvPr id="445" name="Google Shape;445;p19"/>
          <p:cNvPicPr preferRelativeResize="0"/>
          <p:nvPr/>
        </p:nvPicPr>
        <p:blipFill>
          <a:blip r:embed="rId6">
            <a:alphaModFix/>
          </a:blip>
          <a:stretch>
            <a:fillRect/>
          </a:stretch>
        </p:blipFill>
        <p:spPr>
          <a:xfrm>
            <a:off x="308900" y="304800"/>
            <a:ext cx="2001421" cy="83820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23c794e0dd8_2_7"/>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2" name="Google Shape;452;g23c794e0dd8_2_7"/>
          <p:cNvSpPr txBox="1"/>
          <p:nvPr/>
        </p:nvSpPr>
        <p:spPr>
          <a:xfrm>
            <a:off x="2895600" y="1143002"/>
            <a:ext cx="77724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453" name="Google Shape;453;g23c794e0dd8_2_7"/>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39</a:t>
            </a:fld>
            <a:endParaRPr>
              <a:solidFill>
                <a:schemeClr val="dk2"/>
              </a:solidFill>
              <a:latin typeface="Arial"/>
              <a:ea typeface="Arial"/>
              <a:cs typeface="Arial"/>
              <a:sym typeface="Arial"/>
            </a:endParaRPr>
          </a:p>
        </p:txBody>
      </p:sp>
      <p:sp>
        <p:nvSpPr>
          <p:cNvPr id="454" name="Google Shape;454;g23c794e0dd8_2_7"/>
          <p:cNvSpPr txBox="1"/>
          <p:nvPr/>
        </p:nvSpPr>
        <p:spPr>
          <a:xfrm>
            <a:off x="666625" y="1993975"/>
            <a:ext cx="10412400" cy="4211700"/>
          </a:xfrm>
          <a:prstGeom prst="rect">
            <a:avLst/>
          </a:prstGeom>
          <a:noFill/>
          <a:ln>
            <a:noFill/>
          </a:ln>
        </p:spPr>
        <p:txBody>
          <a:bodyPr spcFirstLastPara="1" wrap="square" lIns="91425" tIns="91425" rIns="91425" bIns="91425" anchor="t" anchorCtr="0">
            <a:spAutoFit/>
          </a:bodyPr>
          <a:lstStyle/>
          <a:p>
            <a:pPr marL="0" lvl="0" indent="0" algn="l" rtl="0">
              <a:lnSpc>
                <a:spcPct val="123913"/>
              </a:lnSpc>
              <a:spcBef>
                <a:spcPts val="0"/>
              </a:spcBef>
              <a:spcAft>
                <a:spcPts val="0"/>
              </a:spcAft>
              <a:buNone/>
            </a:pPr>
            <a:r>
              <a:rPr lang="en-US" sz="2400">
                <a:solidFill>
                  <a:srgbClr val="0000FF"/>
                </a:solidFill>
                <a:latin typeface="Times New Roman"/>
                <a:ea typeface="Times New Roman"/>
                <a:cs typeface="Times New Roman"/>
                <a:sym typeface="Times New Roman"/>
              </a:rPr>
              <a:t>[5] </a:t>
            </a:r>
            <a:r>
              <a:rPr lang="en-US" sz="2400" b="1">
                <a:solidFill>
                  <a:schemeClr val="dk1"/>
                </a:solidFill>
                <a:latin typeface="Times New Roman"/>
                <a:ea typeface="Times New Roman"/>
                <a:cs typeface="Times New Roman"/>
                <a:sym typeface="Times New Roman"/>
              </a:rPr>
              <a:t>- </a:t>
            </a:r>
            <a:r>
              <a:rPr lang="en-US" sz="1900">
                <a:solidFill>
                  <a:schemeClr val="dk1"/>
                </a:solidFill>
                <a:latin typeface="Times New Roman"/>
                <a:ea typeface="Times New Roman"/>
                <a:cs typeface="Times New Roman"/>
                <a:sym typeface="Times New Roman"/>
              </a:rPr>
              <a:t>Adam Popowicz,Bogdan Smolka, “</a:t>
            </a:r>
            <a:r>
              <a:rPr lang="en-US" sz="2000" b="1">
                <a:solidFill>
                  <a:schemeClr val="dk1"/>
                </a:solidFill>
                <a:latin typeface="Times New Roman"/>
                <a:ea typeface="Times New Roman"/>
                <a:cs typeface="Times New Roman"/>
                <a:sym typeface="Times New Roman"/>
              </a:rPr>
              <a:t>Isoline Based Image Colorization”, </a:t>
            </a:r>
            <a:r>
              <a:rPr lang="en-US" sz="2000">
                <a:solidFill>
                  <a:schemeClr val="dk1"/>
                </a:solidFill>
                <a:latin typeface="Times New Roman"/>
                <a:ea typeface="Times New Roman"/>
                <a:cs typeface="Times New Roman"/>
                <a:sym typeface="Times New Roman"/>
              </a:rPr>
              <a:t>in IEEE</a:t>
            </a:r>
            <a:r>
              <a:rPr lang="en-US" sz="2000" b="1">
                <a:solidFill>
                  <a:schemeClr val="dk1"/>
                </a:solidFill>
                <a:latin typeface="Times New Roman"/>
                <a:ea typeface="Times New Roman"/>
                <a:cs typeface="Times New Roman"/>
                <a:sym typeface="Times New Roman"/>
              </a:rPr>
              <a:t>, </a:t>
            </a:r>
            <a:r>
              <a:rPr lang="en-US" sz="1900">
                <a:solidFill>
                  <a:schemeClr val="dk1"/>
                </a:solidFill>
                <a:latin typeface="Times New Roman"/>
                <a:ea typeface="Times New Roman"/>
                <a:cs typeface="Times New Roman"/>
                <a:sym typeface="Times New Roman"/>
              </a:rPr>
              <a:t>2014, DOI 10.1109/UKSim.2014.27</a:t>
            </a:r>
            <a:endParaRPr sz="1900" b="1">
              <a:solidFill>
                <a:schemeClr val="dk1"/>
              </a:solidFill>
              <a:latin typeface="Times New Roman"/>
              <a:ea typeface="Times New Roman"/>
              <a:cs typeface="Times New Roman"/>
              <a:sym typeface="Times New Roman"/>
            </a:endParaRPr>
          </a:p>
          <a:p>
            <a:pPr marL="0" lvl="0" indent="0" algn="l" rtl="0">
              <a:lnSpc>
                <a:spcPct val="123913"/>
              </a:lnSpc>
              <a:spcBef>
                <a:spcPts val="0"/>
              </a:spcBef>
              <a:spcAft>
                <a:spcPts val="0"/>
              </a:spcAft>
              <a:buNone/>
            </a:pPr>
            <a:r>
              <a:rPr lang="en-US" sz="2400">
                <a:solidFill>
                  <a:srgbClr val="0000FF"/>
                </a:solidFill>
                <a:latin typeface="Times New Roman"/>
                <a:ea typeface="Times New Roman"/>
                <a:cs typeface="Times New Roman"/>
                <a:sym typeface="Times New Roman"/>
              </a:rPr>
              <a:t>[6]- </a:t>
            </a:r>
            <a:r>
              <a:rPr lang="en-US" sz="19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Konstantinos Loverdos</a:t>
            </a:r>
            <a:r>
              <a:rPr lang="en-US" sz="1900">
                <a:solidFill>
                  <a:schemeClr val="dk1"/>
                </a:solidFill>
                <a:latin typeface="Times New Roman"/>
                <a:ea typeface="Times New Roman"/>
                <a:cs typeface="Times New Roman"/>
                <a:sym typeface="Times New Roman"/>
              </a:rPr>
              <a:t>,</a:t>
            </a:r>
            <a:r>
              <a:rPr lang="en-US" sz="190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 Andreas Fotiadis</a:t>
            </a:r>
            <a:r>
              <a:rPr lang="en-US" sz="1900">
                <a:solidFill>
                  <a:schemeClr val="dk1"/>
                </a:solidFill>
                <a:latin typeface="Times New Roman"/>
                <a:ea typeface="Times New Roman"/>
                <a:cs typeface="Times New Roman"/>
                <a:sym typeface="Times New Roman"/>
              </a:rPr>
              <a:t>,</a:t>
            </a:r>
            <a:r>
              <a:rPr lang="en-US" sz="19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 Chrysoula Kontogianni</a:t>
            </a:r>
            <a:r>
              <a:rPr lang="en-US" sz="1900">
                <a:solidFill>
                  <a:schemeClr val="dk1"/>
                </a:solidFill>
                <a:latin typeface="Times New Roman"/>
                <a:ea typeface="Times New Roman"/>
                <a:cs typeface="Times New Roman"/>
                <a:sym typeface="Times New Roman"/>
              </a:rPr>
              <a:t>,</a:t>
            </a:r>
            <a:r>
              <a:rPr lang="en-US" sz="19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 Marianthi Iliopoulou</a:t>
            </a:r>
            <a:r>
              <a:rPr lang="en-US" sz="1900">
                <a:solidFill>
                  <a:schemeClr val="dk1"/>
                </a:solidFill>
                <a:latin typeface="Times New Roman"/>
                <a:ea typeface="Times New Roman"/>
                <a:cs typeface="Times New Roman"/>
                <a:sym typeface="Times New Roman"/>
              </a:rPr>
              <a:t>, and</a:t>
            </a:r>
            <a:r>
              <a:rPr lang="en-US" sz="1900">
                <a:solidFill>
                  <a:schemeClr val="dk1"/>
                </a:solidFill>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 Mina Gaga</a:t>
            </a:r>
            <a:r>
              <a:rPr lang="en-US" sz="2000" b="1">
                <a:solidFill>
                  <a:schemeClr val="dk1"/>
                </a:solidFill>
                <a:latin typeface="Times New Roman"/>
                <a:ea typeface="Times New Roman"/>
                <a:cs typeface="Times New Roman"/>
                <a:sym typeface="Times New Roman"/>
              </a:rPr>
              <a:t>, “ Lung nodules: A comprehensive review on current approach and management” </a:t>
            </a:r>
            <a:r>
              <a:rPr lang="en-US" sz="2000">
                <a:solidFill>
                  <a:schemeClr val="dk1"/>
                </a:solidFill>
                <a:latin typeface="Times New Roman"/>
                <a:ea typeface="Times New Roman"/>
                <a:cs typeface="Times New Roman"/>
                <a:sym typeface="Times New Roman"/>
              </a:rPr>
              <a:t>in IEEE</a:t>
            </a:r>
            <a:r>
              <a:rPr lang="en-US" sz="1900">
                <a:solidFill>
                  <a:schemeClr val="dk1"/>
                </a:solidFill>
                <a:latin typeface="Times New Roman"/>
                <a:ea typeface="Times New Roman"/>
                <a:cs typeface="Times New Roman"/>
                <a:sym typeface="Times New Roman"/>
              </a:rPr>
              <a:t>,</a:t>
            </a:r>
            <a:r>
              <a:rPr lang="en-US" sz="2000">
                <a:solidFill>
                  <a:schemeClr val="accent2"/>
                </a:solidFill>
                <a:highlight>
                  <a:srgbClr val="FFFFFF"/>
                </a:highlight>
                <a:latin typeface="Times New Roman"/>
                <a:ea typeface="Times New Roman"/>
                <a:cs typeface="Times New Roman"/>
                <a:sym typeface="Times New Roman"/>
              </a:rPr>
              <a:t> DOI: </a:t>
            </a:r>
            <a:r>
              <a:rPr lang="en-US" sz="2000">
                <a:solidFill>
                  <a:schemeClr val="dk1"/>
                </a:solidFill>
                <a:highlight>
                  <a:srgbClr val="FFFFFF"/>
                </a:highlight>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10.4103/atm.ATM_110_19</a:t>
            </a:r>
            <a:endParaRPr sz="1900">
              <a:solidFill>
                <a:schemeClr val="dk1"/>
              </a:solidFill>
              <a:latin typeface="Times New Roman"/>
              <a:ea typeface="Times New Roman"/>
              <a:cs typeface="Times New Roman"/>
              <a:sym typeface="Times New Roman"/>
            </a:endParaRPr>
          </a:p>
          <a:p>
            <a:pPr marL="0" lvl="0" indent="0" algn="l" rtl="0">
              <a:lnSpc>
                <a:spcPct val="123913"/>
              </a:lnSpc>
              <a:spcBef>
                <a:spcPts val="0"/>
              </a:spcBef>
              <a:spcAft>
                <a:spcPts val="0"/>
              </a:spcAft>
              <a:buNone/>
            </a:pPr>
            <a:r>
              <a:rPr lang="en-US" sz="2400">
                <a:solidFill>
                  <a:srgbClr val="0000FF"/>
                </a:solidFill>
                <a:latin typeface="Times New Roman"/>
                <a:ea typeface="Times New Roman"/>
                <a:cs typeface="Times New Roman"/>
                <a:sym typeface="Times New Roman"/>
              </a:rPr>
              <a:t>[7]-</a:t>
            </a:r>
            <a:r>
              <a:rPr lang="en-US" sz="2000">
                <a:solidFill>
                  <a:schemeClr val="dk1"/>
                </a:solidFill>
                <a:latin typeface="Times New Roman"/>
                <a:ea typeface="Times New Roman"/>
                <a:cs typeface="Times New Roman"/>
                <a:sym typeface="Times New Roman"/>
              </a:rPr>
              <a:t>	 </a:t>
            </a:r>
            <a:r>
              <a:rPr lang="en-US" sz="1900">
                <a:solidFill>
                  <a:schemeClr val="dk1"/>
                </a:solidFill>
                <a:latin typeface="Times New Roman"/>
                <a:ea typeface="Times New Roman"/>
                <a:cs typeface="Times New Roman"/>
                <a:sym typeface="Times New Roman"/>
              </a:rPr>
              <a:t>S.A.D.L.V. Senarathna ,S.P.Y.A.A. Piyumal ,R. Hirshan,W.G.C.W. Kumara, “</a:t>
            </a:r>
            <a:r>
              <a:rPr lang="en-US" sz="2000" b="1">
                <a:solidFill>
                  <a:schemeClr val="dk1"/>
                </a:solidFill>
                <a:latin typeface="Times New Roman"/>
                <a:ea typeface="Times New Roman"/>
                <a:cs typeface="Times New Roman"/>
                <a:sym typeface="Times New Roman"/>
              </a:rPr>
              <a:t>Lung Cancer Detection and Prediction of Cancer Stages Using Image Processing” </a:t>
            </a:r>
            <a:r>
              <a:rPr lang="en-US" sz="2000">
                <a:solidFill>
                  <a:schemeClr val="dk1"/>
                </a:solidFill>
                <a:latin typeface="Times New Roman"/>
                <a:ea typeface="Times New Roman"/>
                <a:cs typeface="Times New Roman"/>
                <a:sym typeface="Times New Roman"/>
              </a:rPr>
              <a:t>in IEEE</a:t>
            </a:r>
            <a:r>
              <a:rPr lang="en-US" sz="2000" b="1">
                <a:solidFill>
                  <a:schemeClr val="dk1"/>
                </a:solidFill>
                <a:latin typeface="Times New Roman"/>
                <a:ea typeface="Times New Roman"/>
                <a:cs typeface="Times New Roman"/>
                <a:sym typeface="Times New Roman"/>
              </a:rPr>
              <a:t>, </a:t>
            </a:r>
            <a:r>
              <a:rPr lang="en-US" sz="1900">
                <a:solidFill>
                  <a:schemeClr val="dk1"/>
                </a:solidFill>
                <a:latin typeface="Times New Roman"/>
                <a:ea typeface="Times New Roman"/>
                <a:cs typeface="Times New Roman"/>
                <a:sym typeface="Times New Roman"/>
              </a:rPr>
              <a:t>2021, DOI:</a:t>
            </a:r>
            <a:endParaRPr sz="1900">
              <a:solidFill>
                <a:schemeClr val="dk1"/>
              </a:solidFill>
              <a:latin typeface="Times New Roman"/>
              <a:ea typeface="Times New Roman"/>
              <a:cs typeface="Times New Roman"/>
              <a:sym typeface="Times New Roman"/>
            </a:endParaRPr>
          </a:p>
          <a:p>
            <a:pPr marL="0" lvl="0" indent="0" algn="l" rtl="0">
              <a:lnSpc>
                <a:spcPct val="123913"/>
              </a:lnSpc>
              <a:spcBef>
                <a:spcPts val="0"/>
              </a:spcBef>
              <a:spcAft>
                <a:spcPts val="0"/>
              </a:spcAft>
              <a:buNone/>
            </a:pPr>
            <a:r>
              <a:rPr lang="en-US" sz="2000">
                <a:solidFill>
                  <a:schemeClr val="dk1"/>
                </a:solidFill>
                <a:latin typeface="Times New Roman"/>
                <a:ea typeface="Times New Roman"/>
                <a:cs typeface="Times New Roman"/>
                <a:sym typeface="Times New Roman"/>
              </a:rPr>
              <a:t>DOI: 10.1109/ICECIE52348.2021.9664658 </a:t>
            </a:r>
            <a:endParaRPr sz="1900">
              <a:solidFill>
                <a:schemeClr val="dk1"/>
              </a:solidFill>
              <a:latin typeface="Times New Roman"/>
              <a:ea typeface="Times New Roman"/>
              <a:cs typeface="Times New Roman"/>
              <a:sym typeface="Times New Roman"/>
            </a:endParaRPr>
          </a:p>
          <a:p>
            <a:pPr marL="0" lvl="0" indent="0" algn="l" rtl="0">
              <a:lnSpc>
                <a:spcPct val="123913"/>
              </a:lnSpc>
              <a:spcBef>
                <a:spcPts val="0"/>
              </a:spcBef>
              <a:spcAft>
                <a:spcPts val="0"/>
              </a:spcAft>
              <a:buNone/>
            </a:pPr>
            <a:r>
              <a:rPr lang="en-US" sz="2400">
                <a:solidFill>
                  <a:srgbClr val="0000FF"/>
                </a:solidFill>
                <a:latin typeface="Times New Roman"/>
                <a:ea typeface="Times New Roman"/>
                <a:cs typeface="Times New Roman"/>
                <a:sym typeface="Times New Roman"/>
              </a:rPr>
              <a:t>[8]- </a:t>
            </a:r>
            <a:r>
              <a:rPr lang="en-US" sz="1900">
                <a:solidFill>
                  <a:schemeClr val="dk1"/>
                </a:solidFill>
                <a:highlight>
                  <a:schemeClr val="lt1"/>
                </a:highlight>
                <a:uFill>
                  <a:noFill/>
                </a:u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B C Kavitha</a:t>
            </a:r>
            <a:r>
              <a:rPr lang="en-US" sz="1900">
                <a:solidFill>
                  <a:schemeClr val="dk1"/>
                </a:solidFill>
                <a:highlight>
                  <a:schemeClr val="lt1"/>
                </a:highlight>
                <a:latin typeface="Times New Roman"/>
                <a:ea typeface="Times New Roman"/>
                <a:cs typeface="Times New Roman"/>
                <a:sym typeface="Times New Roman"/>
              </a:rPr>
              <a:t>; </a:t>
            </a:r>
            <a:r>
              <a:rPr lang="en-US" sz="1900">
                <a:solidFill>
                  <a:schemeClr val="dk1"/>
                </a:solidFill>
                <a:highlight>
                  <a:schemeClr val="lt1"/>
                </a:highlight>
                <a:uFill>
                  <a:noFill/>
                </a:u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K B Navee</a:t>
            </a:r>
            <a:r>
              <a:rPr lang="en-US" sz="1900">
                <a:solidFill>
                  <a:schemeClr val="dk1"/>
                </a:solidFill>
                <a:latin typeface="Times New Roman"/>
                <a:ea typeface="Times New Roman"/>
                <a:cs typeface="Times New Roman"/>
                <a:sym typeface="Times New Roman"/>
              </a:rPr>
              <a:t>n, </a:t>
            </a:r>
            <a:r>
              <a:rPr lang="en-US" sz="1900" b="1">
                <a:solidFill>
                  <a:schemeClr val="dk1"/>
                </a:solidFill>
                <a:latin typeface="Times New Roman"/>
                <a:ea typeface="Times New Roman"/>
                <a:cs typeface="Times New Roman"/>
                <a:sym typeface="Times New Roman"/>
              </a:rPr>
              <a:t>“</a:t>
            </a:r>
            <a:r>
              <a:rPr lang="en-US" sz="2000" b="1">
                <a:solidFill>
                  <a:schemeClr val="dk1"/>
                </a:solidFill>
                <a:latin typeface="Times New Roman"/>
                <a:ea typeface="Times New Roman"/>
                <a:cs typeface="Times New Roman"/>
                <a:sym typeface="Times New Roman"/>
              </a:rPr>
              <a:t>Image Acquisition and Pre-processing for Detection of Lung Cancer using Neural Network”</a:t>
            </a:r>
            <a:r>
              <a:rPr lang="en-US" sz="1900" b="1">
                <a:solidFill>
                  <a:schemeClr val="dk1"/>
                </a:solidFill>
                <a:latin typeface="Times New Roman"/>
                <a:ea typeface="Times New Roman"/>
                <a:cs typeface="Times New Roman"/>
                <a:sym typeface="Times New Roman"/>
              </a:rPr>
              <a:t> </a:t>
            </a:r>
            <a:r>
              <a:rPr lang="en-US" sz="1900">
                <a:solidFill>
                  <a:schemeClr val="dk1"/>
                </a:solidFill>
                <a:latin typeface="Times New Roman"/>
                <a:ea typeface="Times New Roman"/>
                <a:cs typeface="Times New Roman"/>
                <a:sym typeface="Times New Roman"/>
              </a:rPr>
              <a:t>in IEEE, 2022, DOI: : 10.1109/ICERECT56837.2022.10060741</a:t>
            </a:r>
            <a:endParaRPr>
              <a:latin typeface="Times New Roman"/>
              <a:ea typeface="Times New Roman"/>
              <a:cs typeface="Times New Roman"/>
              <a:sym typeface="Times New Roman"/>
            </a:endParaRPr>
          </a:p>
        </p:txBody>
      </p:sp>
      <p:pic>
        <p:nvPicPr>
          <p:cNvPr id="455" name="Google Shape;455;g23c794e0dd8_2_7"/>
          <p:cNvPicPr preferRelativeResize="0"/>
          <p:nvPr/>
        </p:nvPicPr>
        <p:blipFill>
          <a:blip r:embed="rId11">
            <a:alphaModFix/>
          </a:blip>
          <a:stretch>
            <a:fillRect/>
          </a:stretch>
        </p:blipFill>
        <p:spPr>
          <a:xfrm>
            <a:off x="666625" y="304800"/>
            <a:ext cx="2001421" cy="8382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3060800" y="158118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4"/>
          <p:cNvSpPr txBox="1"/>
          <p:nvPr/>
        </p:nvSpPr>
        <p:spPr>
          <a:xfrm>
            <a:off x="4203800" y="1143027"/>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89" name="Google Shape;89;p4"/>
          <p:cNvSpPr txBox="1"/>
          <p:nvPr/>
        </p:nvSpPr>
        <p:spPr>
          <a:xfrm>
            <a:off x="342150" y="1775700"/>
            <a:ext cx="11011800" cy="54381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The problem addressed by this project is the need for a non-invasive and cost-effective method for early detection of lung cancer using CT images of the lungs. Traditional diagnostic methods for lung cancer, such as biopsy and X-rays, can be invasive, time-consuming, and expensive. Moreover, these methods have limitations in terms of accuracy, especially in detecting small nodules. As a result, patients may not receive an accurate diagnosis until the cancer has progressed to advanced stages. This delays the start of the treatment, which reduces the chances of successful treatment outcomes and increases the mortality rate.</a:t>
            </a:r>
            <a:endParaRPr sz="1800">
              <a:solidFill>
                <a:srgbClr val="0033CC"/>
              </a:solidFill>
              <a:latin typeface="Times New Roman"/>
              <a:ea typeface="Times New Roman"/>
              <a:cs typeface="Times New Roman"/>
              <a:sym typeface="Times New Roman"/>
            </a:endParaRPr>
          </a:p>
          <a:p>
            <a:pPr marL="457200" lvl="0" indent="0" algn="l" rtl="0">
              <a:lnSpc>
                <a:spcPct val="115000"/>
              </a:lnSpc>
              <a:spcBef>
                <a:spcPts val="1500"/>
              </a:spcBef>
              <a:spcAft>
                <a:spcPts val="0"/>
              </a:spcAft>
              <a:buNone/>
            </a:pPr>
            <a:endParaRPr sz="1800">
              <a:solidFill>
                <a:srgbClr val="0033CC"/>
              </a:solidFill>
              <a:latin typeface="Times New Roman"/>
              <a:ea typeface="Times New Roman"/>
              <a:cs typeface="Times New Roman"/>
              <a:sym typeface="Times New Roman"/>
            </a:endParaRPr>
          </a:p>
          <a:p>
            <a:pPr marL="457200" lvl="0" indent="-342900" algn="l" rtl="0">
              <a:lnSpc>
                <a:spcPct val="115000"/>
              </a:lnSpc>
              <a:spcBef>
                <a:spcPts val="150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The proposed solution is a web-based system that utilizes advanced machine learning algorithms and image processing techniques to accurately detect the presence and stage of lung cancer. The system will allow doctors to quickly upload CT images of the lungs and receive detailed reports on the presence and stage of lung cancer. The system aims to be non-invasive, accurate, and cost-effective compared to traditional diagnostic methods. The proposed solution has the potential to revolutionize the field of lung cancer diagnosis by improving patient outcomes, reducing healthcare costs, and saving lives.</a:t>
            </a:r>
            <a:endParaRPr sz="1800">
              <a:solidFill>
                <a:srgbClr val="0033CC"/>
              </a:solidFill>
              <a:latin typeface="Times New Roman"/>
              <a:ea typeface="Times New Roman"/>
              <a:cs typeface="Times New Roman"/>
              <a:sym typeface="Times New Roman"/>
            </a:endParaRPr>
          </a:p>
          <a:p>
            <a:pPr marL="457200" lvl="0" indent="0" algn="l" rtl="0">
              <a:lnSpc>
                <a:spcPct val="115000"/>
              </a:lnSpc>
              <a:spcBef>
                <a:spcPts val="1500"/>
              </a:spcBef>
              <a:spcAft>
                <a:spcPts val="0"/>
              </a:spcAft>
              <a:buNone/>
            </a:pPr>
            <a:endParaRPr sz="1800">
              <a:solidFill>
                <a:srgbClr val="0033CC"/>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0" name="Google Shape;90;p4"/>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4</a:t>
            </a:fld>
            <a:endParaRPr>
              <a:solidFill>
                <a:schemeClr val="dk2"/>
              </a:solidFill>
              <a:latin typeface="Arial"/>
              <a:ea typeface="Arial"/>
              <a:cs typeface="Arial"/>
              <a:sym typeface="Arial"/>
            </a:endParaRPr>
          </a:p>
        </p:txBody>
      </p:sp>
      <p:pic>
        <p:nvPicPr>
          <p:cNvPr id="91" name="Google Shape;91;p4"/>
          <p:cNvPicPr preferRelativeResize="0"/>
          <p:nvPr/>
        </p:nvPicPr>
        <p:blipFill>
          <a:blip r:embed="rId3">
            <a:alphaModFix/>
          </a:blip>
          <a:stretch>
            <a:fillRect/>
          </a:stretch>
        </p:blipFill>
        <p:spPr>
          <a:xfrm>
            <a:off x="427950" y="225900"/>
            <a:ext cx="2001421" cy="83820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g23c794e0dd8_2_17"/>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2" name="Google Shape;462;g23c794e0dd8_2_17"/>
          <p:cNvSpPr txBox="1"/>
          <p:nvPr/>
        </p:nvSpPr>
        <p:spPr>
          <a:xfrm>
            <a:off x="2895600" y="1143002"/>
            <a:ext cx="77724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463" name="Google Shape;463;g23c794e0dd8_2_17"/>
          <p:cNvSpPr txBox="1"/>
          <p:nvPr/>
        </p:nvSpPr>
        <p:spPr>
          <a:xfrm>
            <a:off x="221225" y="109150"/>
            <a:ext cx="4093200" cy="1195800"/>
          </a:xfrm>
          <a:prstGeom prst="rect">
            <a:avLst/>
          </a:prstGeom>
          <a:noFill/>
          <a:ln>
            <a:noFill/>
          </a:ln>
        </p:spPr>
        <p:txBody>
          <a:bodyPr spcFirstLastPara="1" wrap="square" lIns="91425" tIns="45700" rIns="91425" bIns="45700" anchor="t" anchorCtr="0">
            <a:noAutofit/>
          </a:bodyPr>
          <a:lstStyle/>
          <a:p>
            <a:pPr marL="342900" marR="0" lvl="0" indent="12700" algn="just" rtl="0">
              <a:spcBef>
                <a:spcPts val="0"/>
              </a:spcBef>
              <a:spcAft>
                <a:spcPts val="0"/>
              </a:spcAft>
              <a:buNone/>
            </a:pPr>
            <a:endParaRPr sz="2400">
              <a:solidFill>
                <a:srgbClr val="0000FF"/>
              </a:solidFill>
              <a:latin typeface="Trebuchet MS"/>
              <a:ea typeface="Trebuchet MS"/>
              <a:cs typeface="Trebuchet MS"/>
              <a:sym typeface="Trebuchet MS"/>
            </a:endParaRPr>
          </a:p>
          <a:p>
            <a:pPr marL="342900" marR="0" lvl="0" indent="12700" algn="just" rtl="0">
              <a:spcBef>
                <a:spcPts val="480"/>
              </a:spcBef>
              <a:spcAft>
                <a:spcPts val="0"/>
              </a:spcAft>
              <a:buNone/>
            </a:pPr>
            <a:endParaRPr sz="2400">
              <a:solidFill>
                <a:srgbClr val="0000FF"/>
              </a:solidFill>
              <a:latin typeface="Trebuchet MS"/>
              <a:ea typeface="Trebuchet MS"/>
              <a:cs typeface="Trebuchet MS"/>
              <a:sym typeface="Trebuchet MS"/>
            </a:endParaRPr>
          </a:p>
          <a:p>
            <a:pPr marL="342900" marR="0" lvl="0" indent="12700" algn="just" rtl="0">
              <a:spcBef>
                <a:spcPts val="480"/>
              </a:spcBef>
              <a:spcAft>
                <a:spcPts val="0"/>
              </a:spcAft>
              <a:buNone/>
            </a:pPr>
            <a:endParaRPr sz="100"/>
          </a:p>
          <a:p>
            <a:pPr marL="1077912" marR="0" lvl="1" indent="-265112" algn="just" rtl="0">
              <a:spcBef>
                <a:spcPts val="480"/>
              </a:spcBef>
              <a:spcAft>
                <a:spcPts val="0"/>
              </a:spcAft>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a:solidFill>
                <a:schemeClr val="dk1"/>
              </a:solidFill>
              <a:latin typeface="Trebuchet MS"/>
              <a:ea typeface="Trebuchet MS"/>
              <a:cs typeface="Trebuchet MS"/>
              <a:sym typeface="Trebuchet MS"/>
            </a:endParaRPr>
          </a:p>
        </p:txBody>
      </p:sp>
      <p:sp>
        <p:nvSpPr>
          <p:cNvPr id="464" name="Google Shape;464;g23c794e0dd8_2_17"/>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40</a:t>
            </a:fld>
            <a:endParaRPr>
              <a:solidFill>
                <a:schemeClr val="dk2"/>
              </a:solidFill>
              <a:latin typeface="Arial"/>
              <a:ea typeface="Arial"/>
              <a:cs typeface="Arial"/>
              <a:sym typeface="Arial"/>
            </a:endParaRPr>
          </a:p>
        </p:txBody>
      </p:sp>
      <p:sp>
        <p:nvSpPr>
          <p:cNvPr id="465" name="Google Shape;465;g23c794e0dd8_2_17"/>
          <p:cNvSpPr txBox="1"/>
          <p:nvPr/>
        </p:nvSpPr>
        <p:spPr>
          <a:xfrm>
            <a:off x="651875" y="2159175"/>
            <a:ext cx="9881400" cy="2517900"/>
          </a:xfrm>
          <a:prstGeom prst="rect">
            <a:avLst/>
          </a:prstGeom>
          <a:noFill/>
          <a:ln>
            <a:noFill/>
          </a:ln>
        </p:spPr>
        <p:txBody>
          <a:bodyPr spcFirstLastPara="1" wrap="square" lIns="91425" tIns="91425" rIns="91425" bIns="91425" anchor="t" anchorCtr="0">
            <a:spAutoFit/>
          </a:bodyPr>
          <a:lstStyle/>
          <a:p>
            <a:pPr marL="0" lvl="0" indent="0" algn="l" rtl="0">
              <a:lnSpc>
                <a:spcPct val="123913"/>
              </a:lnSpc>
              <a:spcBef>
                <a:spcPts val="0"/>
              </a:spcBef>
              <a:spcAft>
                <a:spcPts val="0"/>
              </a:spcAft>
              <a:buClr>
                <a:schemeClr val="dk1"/>
              </a:buClr>
              <a:buSzPts val="1100"/>
              <a:buFont typeface="Arial"/>
              <a:buNone/>
            </a:pPr>
            <a:r>
              <a:rPr lang="en-US" sz="2400" dirty="0">
                <a:solidFill>
                  <a:srgbClr val="0000FF"/>
                </a:solidFill>
                <a:latin typeface="Times New Roman"/>
                <a:ea typeface="Times New Roman"/>
                <a:cs typeface="Times New Roman"/>
                <a:sym typeface="Times New Roman"/>
              </a:rPr>
              <a:t>[9]-</a:t>
            </a:r>
            <a:r>
              <a:rPr lang="en-US" sz="2000" dirty="0">
                <a:solidFill>
                  <a:schemeClr val="dk1"/>
                </a:solidFill>
                <a:latin typeface="Times New Roman"/>
                <a:ea typeface="Times New Roman"/>
                <a:cs typeface="Times New Roman"/>
                <a:sym typeface="Times New Roman"/>
              </a:rPr>
              <a:t>	</a:t>
            </a:r>
            <a:r>
              <a:rPr lang="en-US" sz="1900" dirty="0" err="1">
                <a:solidFill>
                  <a:schemeClr val="dk1"/>
                </a:solidFill>
                <a:highlight>
                  <a:schemeClr val="lt1"/>
                </a:highlight>
                <a:latin typeface="Times New Roman"/>
                <a:ea typeface="Times New Roman"/>
                <a:cs typeface="Times New Roman"/>
                <a:sym typeface="Times New Roman"/>
              </a:rPr>
              <a:t>Gagan</a:t>
            </a:r>
            <a:r>
              <a:rPr lang="en-US" sz="1900" dirty="0">
                <a:solidFill>
                  <a:schemeClr val="dk1"/>
                </a:solidFill>
                <a:highlight>
                  <a:schemeClr val="lt1"/>
                </a:highlight>
                <a:latin typeface="Times New Roman"/>
                <a:ea typeface="Times New Roman"/>
                <a:cs typeface="Times New Roman"/>
                <a:sym typeface="Times New Roman"/>
              </a:rPr>
              <a:t> Thakral, Sapna Gambhir , </a:t>
            </a:r>
            <a:r>
              <a:rPr lang="en-US" sz="1900" dirty="0" err="1">
                <a:solidFill>
                  <a:schemeClr val="dk1"/>
                </a:solidFill>
                <a:highlight>
                  <a:schemeClr val="lt1"/>
                </a:highlight>
                <a:latin typeface="Times New Roman"/>
                <a:ea typeface="Times New Roman"/>
                <a:cs typeface="Times New Roman"/>
                <a:sym typeface="Times New Roman"/>
              </a:rPr>
              <a:t>Nagender</a:t>
            </a:r>
            <a:r>
              <a:rPr lang="en-US" sz="1900" dirty="0">
                <a:solidFill>
                  <a:schemeClr val="dk1"/>
                </a:solidFill>
                <a:highlight>
                  <a:schemeClr val="lt1"/>
                </a:highlight>
                <a:latin typeface="Times New Roman"/>
                <a:ea typeface="Times New Roman"/>
                <a:cs typeface="Times New Roman"/>
                <a:sym typeface="Times New Roman"/>
              </a:rPr>
              <a:t> </a:t>
            </a:r>
            <a:r>
              <a:rPr lang="en-US" sz="1900" dirty="0" err="1">
                <a:solidFill>
                  <a:schemeClr val="dk1"/>
                </a:solidFill>
                <a:highlight>
                  <a:schemeClr val="lt1"/>
                </a:highlight>
                <a:latin typeface="Times New Roman"/>
                <a:ea typeface="Times New Roman"/>
                <a:cs typeface="Times New Roman"/>
                <a:sym typeface="Times New Roman"/>
              </a:rPr>
              <a:t>Aneja</a:t>
            </a:r>
            <a:r>
              <a:rPr lang="en-US" sz="1900" dirty="0">
                <a:solidFill>
                  <a:schemeClr val="dk1"/>
                </a:solidFill>
                <a:highlight>
                  <a:schemeClr val="lt1"/>
                </a:highlight>
                <a:latin typeface="Times New Roman"/>
                <a:ea typeface="Times New Roman"/>
                <a:cs typeface="Times New Roman"/>
                <a:sym typeface="Times New Roman"/>
              </a:rPr>
              <a:t>, </a:t>
            </a:r>
            <a:r>
              <a:rPr lang="en-US" sz="1900" b="1" dirty="0">
                <a:solidFill>
                  <a:schemeClr val="dk1"/>
                </a:solidFill>
                <a:highlight>
                  <a:schemeClr val="lt1"/>
                </a:highlight>
                <a:latin typeface="Times New Roman"/>
                <a:ea typeface="Times New Roman"/>
                <a:cs typeface="Times New Roman"/>
                <a:sym typeface="Times New Roman"/>
              </a:rPr>
              <a:t>“</a:t>
            </a:r>
            <a:r>
              <a:rPr lang="en-US" sz="2000" b="1" dirty="0">
                <a:solidFill>
                  <a:schemeClr val="dk1"/>
                </a:solidFill>
                <a:highlight>
                  <a:schemeClr val="lt1"/>
                </a:highlight>
                <a:latin typeface="Times New Roman"/>
                <a:ea typeface="Times New Roman"/>
                <a:cs typeface="Times New Roman"/>
                <a:sym typeface="Times New Roman"/>
              </a:rPr>
              <a:t>Proposed methodology for Early Detection of Lung Cancer with low-dose CT Scan using Machine Learning” </a:t>
            </a:r>
            <a:r>
              <a:rPr lang="en-US" sz="2000" dirty="0">
                <a:solidFill>
                  <a:schemeClr val="dk1"/>
                </a:solidFill>
                <a:highlight>
                  <a:schemeClr val="lt1"/>
                </a:highlight>
                <a:latin typeface="Times New Roman"/>
                <a:ea typeface="Times New Roman"/>
                <a:cs typeface="Times New Roman"/>
                <a:sym typeface="Times New Roman"/>
              </a:rPr>
              <a:t>in IEEE</a:t>
            </a:r>
            <a:r>
              <a:rPr lang="en-US" sz="1900" dirty="0">
                <a:solidFill>
                  <a:schemeClr val="dk1"/>
                </a:solidFill>
                <a:highlight>
                  <a:schemeClr val="lt1"/>
                </a:highlight>
                <a:latin typeface="Times New Roman"/>
                <a:ea typeface="Times New Roman"/>
                <a:cs typeface="Times New Roman"/>
                <a:sym typeface="Times New Roman"/>
              </a:rPr>
              <a:t>, 2022, DOI:  10.1109/COM-IT-CON54601.2022.9850607</a:t>
            </a:r>
            <a:endParaRPr sz="1900" dirty="0">
              <a:solidFill>
                <a:schemeClr val="dk1"/>
              </a:solidFill>
              <a:latin typeface="Times New Roman"/>
              <a:ea typeface="Times New Roman"/>
              <a:cs typeface="Times New Roman"/>
              <a:sym typeface="Times New Roman"/>
            </a:endParaRPr>
          </a:p>
          <a:p>
            <a:pPr marL="0" lvl="0" indent="0" algn="l" rtl="0">
              <a:lnSpc>
                <a:spcPct val="123913"/>
              </a:lnSpc>
              <a:spcBef>
                <a:spcPts val="0"/>
              </a:spcBef>
              <a:spcAft>
                <a:spcPts val="0"/>
              </a:spcAft>
              <a:buClr>
                <a:schemeClr val="dk1"/>
              </a:buClr>
              <a:buSzPts val="1100"/>
              <a:buFont typeface="Arial"/>
              <a:buNone/>
            </a:pPr>
            <a:r>
              <a:rPr lang="en-US" sz="2400" dirty="0">
                <a:solidFill>
                  <a:srgbClr val="0000FF"/>
                </a:solidFill>
                <a:latin typeface="Times New Roman"/>
                <a:ea typeface="Times New Roman"/>
                <a:cs typeface="Times New Roman"/>
                <a:sym typeface="Times New Roman"/>
              </a:rPr>
              <a:t>[10] </a:t>
            </a:r>
            <a:r>
              <a:rPr lang="en-US" sz="24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Janee</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Alam</a:t>
            </a:r>
            <a:r>
              <a:rPr lang="en-US" sz="2000" dirty="0">
                <a:solidFill>
                  <a:schemeClr val="dk1"/>
                </a:solidFill>
                <a:latin typeface="Times New Roman"/>
                <a:ea typeface="Times New Roman"/>
                <a:cs typeface="Times New Roman"/>
                <a:sym typeface="Times New Roman"/>
              </a:rPr>
              <a:t> </a:t>
            </a:r>
            <a:r>
              <a:rPr lang="en-US" sz="2000" b="1" dirty="0">
                <a:solidFill>
                  <a:srgbClr val="333333"/>
                </a:solidFill>
                <a:highlight>
                  <a:schemeClr val="lt1"/>
                </a:highlight>
                <a:latin typeface="Times New Roman"/>
                <a:ea typeface="Times New Roman"/>
                <a:cs typeface="Times New Roman"/>
                <a:sym typeface="Times New Roman"/>
              </a:rPr>
              <a:t>, </a:t>
            </a:r>
            <a:r>
              <a:rPr lang="en-US" sz="2000" dirty="0">
                <a:solidFill>
                  <a:srgbClr val="333333"/>
                </a:solidFill>
                <a:highlight>
                  <a:schemeClr val="lt1"/>
                </a:highlight>
                <a:latin typeface="Times New Roman"/>
                <a:ea typeface="Times New Roman"/>
                <a:cs typeface="Times New Roman"/>
                <a:sym typeface="Times New Roman"/>
              </a:rPr>
              <a:t>Sabrina </a:t>
            </a:r>
            <a:r>
              <a:rPr lang="en-US" sz="2000" dirty="0" err="1">
                <a:solidFill>
                  <a:srgbClr val="333333"/>
                </a:solidFill>
                <a:highlight>
                  <a:schemeClr val="lt1"/>
                </a:highlight>
                <a:latin typeface="Times New Roman"/>
                <a:ea typeface="Times New Roman"/>
                <a:cs typeface="Times New Roman"/>
                <a:sym typeface="Times New Roman"/>
              </a:rPr>
              <a:t>Alam</a:t>
            </a:r>
            <a:r>
              <a:rPr lang="en-US" sz="2000" dirty="0">
                <a:solidFill>
                  <a:srgbClr val="333333"/>
                </a:solidFill>
                <a:highlight>
                  <a:schemeClr val="lt1"/>
                </a:highlight>
                <a:latin typeface="Times New Roman"/>
                <a:ea typeface="Times New Roman"/>
                <a:cs typeface="Times New Roman"/>
                <a:sym typeface="Times New Roman"/>
              </a:rPr>
              <a:t> , Alamgir </a:t>
            </a:r>
            <a:r>
              <a:rPr lang="en-US" sz="2000" dirty="0" err="1">
                <a:solidFill>
                  <a:srgbClr val="333333"/>
                </a:solidFill>
                <a:highlight>
                  <a:schemeClr val="lt1"/>
                </a:highlight>
                <a:latin typeface="Times New Roman"/>
                <a:ea typeface="Times New Roman"/>
                <a:cs typeface="Times New Roman"/>
                <a:sym typeface="Times New Roman"/>
              </a:rPr>
              <a:t>Hossan</a:t>
            </a:r>
            <a:r>
              <a:rPr lang="en-US" sz="2000" dirty="0">
                <a:solidFill>
                  <a:srgbClr val="333333"/>
                </a:solidFill>
                <a:highlight>
                  <a:schemeClr val="lt1"/>
                </a:highlight>
                <a:latin typeface="Times New Roman"/>
                <a:ea typeface="Times New Roman"/>
                <a:cs typeface="Times New Roman"/>
                <a:sym typeface="Times New Roman"/>
              </a:rPr>
              <a:t> ,</a:t>
            </a:r>
            <a:r>
              <a:rPr lang="en-US" sz="2000" b="1" dirty="0">
                <a:solidFill>
                  <a:srgbClr val="333333"/>
                </a:solidFill>
                <a:highlight>
                  <a:schemeClr val="lt1"/>
                </a:highlight>
                <a:latin typeface="Times New Roman"/>
                <a:ea typeface="Times New Roman"/>
                <a:cs typeface="Times New Roman"/>
                <a:sym typeface="Times New Roman"/>
              </a:rPr>
              <a:t> “Multi-Stage Lung Cancer Detection and Prediction Using Multi-class SVM Classifier” </a:t>
            </a:r>
            <a:r>
              <a:rPr lang="en-US" sz="2000" dirty="0">
                <a:solidFill>
                  <a:srgbClr val="333333"/>
                </a:solidFill>
                <a:highlight>
                  <a:schemeClr val="lt1"/>
                </a:highlight>
                <a:latin typeface="Times New Roman"/>
                <a:ea typeface="Times New Roman"/>
                <a:cs typeface="Times New Roman"/>
                <a:sym typeface="Times New Roman"/>
              </a:rPr>
              <a:t>in IEEE, </a:t>
            </a:r>
            <a:r>
              <a:rPr lang="en-US" sz="1900" dirty="0">
                <a:solidFill>
                  <a:schemeClr val="dk1"/>
                </a:solidFill>
                <a:latin typeface="Times New Roman"/>
                <a:ea typeface="Times New Roman"/>
                <a:cs typeface="Times New Roman"/>
                <a:sym typeface="Times New Roman"/>
              </a:rPr>
              <a:t>2018,DOI: 10.1109/IC4ME2.2018.8465593</a:t>
            </a:r>
            <a:endParaRPr dirty="0">
              <a:latin typeface="Times New Roman"/>
              <a:ea typeface="Times New Roman"/>
              <a:cs typeface="Times New Roman"/>
              <a:sym typeface="Times New Roman"/>
            </a:endParaRPr>
          </a:p>
        </p:txBody>
      </p:sp>
      <p:pic>
        <p:nvPicPr>
          <p:cNvPr id="466" name="Google Shape;466;g23c794e0dd8_2_17"/>
          <p:cNvPicPr preferRelativeResize="0"/>
          <p:nvPr/>
        </p:nvPicPr>
        <p:blipFill>
          <a:blip r:embed="rId3">
            <a:alphaModFix/>
          </a:blip>
          <a:stretch>
            <a:fillRect/>
          </a:stretch>
        </p:blipFill>
        <p:spPr>
          <a:xfrm>
            <a:off x="408500" y="287950"/>
            <a:ext cx="2001421" cy="83820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0"/>
          <p:cNvSpPr/>
          <p:nvPr/>
        </p:nvSpPr>
        <p:spPr>
          <a:xfrm>
            <a:off x="4371485" y="3352800"/>
            <a:ext cx="2506584"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rgbClr val="FF0000"/>
                </a:solidFill>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
        <p:nvSpPr>
          <p:cNvPr id="472" name="Google Shape;472;p20"/>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41</a:t>
            </a:fld>
            <a:endParaRPr>
              <a:solidFill>
                <a:schemeClr val="dk2"/>
              </a:solidFill>
              <a:latin typeface="Arial"/>
              <a:ea typeface="Arial"/>
              <a:cs typeface="Arial"/>
              <a:sym typeface="Arial"/>
            </a:endParaRPr>
          </a:p>
        </p:txBody>
      </p:sp>
      <p:pic>
        <p:nvPicPr>
          <p:cNvPr id="473" name="Google Shape;473;p20"/>
          <p:cNvPicPr preferRelativeResize="0"/>
          <p:nvPr/>
        </p:nvPicPr>
        <p:blipFill>
          <a:blip r:embed="rId3">
            <a:alphaModFix/>
          </a:blip>
          <a:stretch>
            <a:fillRect/>
          </a:stretch>
        </p:blipFill>
        <p:spPr>
          <a:xfrm>
            <a:off x="394250" y="300700"/>
            <a:ext cx="2001421" cy="8382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5"/>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txBox="1"/>
          <p:nvPr/>
        </p:nvSpPr>
        <p:spPr>
          <a:xfrm>
            <a:off x="4191000" y="1143002"/>
            <a:ext cx="64770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imes New Roman"/>
                <a:ea typeface="Times New Roman"/>
                <a:cs typeface="Times New Roman"/>
                <a:sym typeface="Times New Roman"/>
              </a:rPr>
              <a:t>Abstract and Scope</a:t>
            </a:r>
            <a:endParaRPr>
              <a:latin typeface="Times New Roman"/>
              <a:ea typeface="Times New Roman"/>
              <a:cs typeface="Times New Roman"/>
              <a:sym typeface="Times New Roman"/>
            </a:endParaRPr>
          </a:p>
        </p:txBody>
      </p:sp>
      <p:sp>
        <p:nvSpPr>
          <p:cNvPr id="99" name="Google Shape;99;p5"/>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5</a:t>
            </a:fld>
            <a:endParaRPr>
              <a:solidFill>
                <a:schemeClr val="dk2"/>
              </a:solidFill>
              <a:latin typeface="Arial"/>
              <a:ea typeface="Arial"/>
              <a:cs typeface="Arial"/>
              <a:sym typeface="Arial"/>
            </a:endParaRPr>
          </a:p>
        </p:txBody>
      </p:sp>
      <p:sp>
        <p:nvSpPr>
          <p:cNvPr id="100" name="Google Shape;100;p5"/>
          <p:cNvSpPr txBox="1"/>
          <p:nvPr/>
        </p:nvSpPr>
        <p:spPr>
          <a:xfrm>
            <a:off x="1064825" y="2425063"/>
            <a:ext cx="10216200" cy="31239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The proposed project aims to develop an accurate, efficient, and automated system that uses machine learning and image processing techniques to detect lung tumors and color-code them based on cancer stage. The system will be accessible via a web-based platform that allows clinicians to upload CT images of the lungs and receive detailed reports on the presence and stage of lung cancer. The project seeks to provide a non-invasive and cost-effective solution for  detection and diagnosis of lung cancer, ultimately improving patient outcomes, reducing healthcare costs, and saving lives. The system's accuracy will depend on the quality of the input data and the machine learning algorithms used.</a:t>
            </a:r>
            <a:endParaRPr sz="1800">
              <a:solidFill>
                <a:srgbClr val="0033CC"/>
              </a:solidFill>
              <a:latin typeface="Times New Roman"/>
              <a:ea typeface="Times New Roman"/>
              <a:cs typeface="Times New Roman"/>
              <a:sym typeface="Times New Roman"/>
            </a:endParaRPr>
          </a:p>
          <a:p>
            <a:pPr marL="0" lvl="0" indent="0" algn="l" rtl="0">
              <a:lnSpc>
                <a:spcPct val="115000"/>
              </a:lnSpc>
              <a:spcBef>
                <a:spcPts val="1500"/>
              </a:spcBef>
              <a:spcAft>
                <a:spcPts val="0"/>
              </a:spcAft>
              <a:buNone/>
            </a:pPr>
            <a:endParaRPr sz="17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101" name="Google Shape;101;p5"/>
          <p:cNvPicPr preferRelativeResize="0"/>
          <p:nvPr/>
        </p:nvPicPr>
        <p:blipFill>
          <a:blip r:embed="rId3">
            <a:alphaModFix/>
          </a:blip>
          <a:stretch>
            <a:fillRect/>
          </a:stretch>
        </p:blipFill>
        <p:spPr>
          <a:xfrm>
            <a:off x="454575" y="304800"/>
            <a:ext cx="2001421" cy="8382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 name="Google Shape;108;p6"/>
          <p:cNvSpPr txBox="1"/>
          <p:nvPr/>
        </p:nvSpPr>
        <p:spPr>
          <a:xfrm>
            <a:off x="4191000" y="1143002"/>
            <a:ext cx="64770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09" name="Google Shape;109;p6"/>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6</a:t>
            </a:fld>
            <a:endParaRPr>
              <a:solidFill>
                <a:schemeClr val="dk2"/>
              </a:solidFill>
              <a:latin typeface="Arial"/>
              <a:ea typeface="Arial"/>
              <a:cs typeface="Arial"/>
              <a:sym typeface="Arial"/>
            </a:endParaRPr>
          </a:p>
        </p:txBody>
      </p:sp>
      <p:graphicFrame>
        <p:nvGraphicFramePr>
          <p:cNvPr id="110" name="Google Shape;110;p6"/>
          <p:cNvGraphicFramePr/>
          <p:nvPr/>
        </p:nvGraphicFramePr>
        <p:xfrm>
          <a:off x="135000" y="1858695"/>
          <a:ext cx="11922000" cy="4544295"/>
        </p:xfrm>
        <a:graphic>
          <a:graphicData uri="http://schemas.openxmlformats.org/drawingml/2006/table">
            <a:tbl>
              <a:tblPr>
                <a:noFill/>
                <a:tableStyleId>{013AF835-5C3C-45A8-AD28-CA63E95C9E79}</a:tableStyleId>
              </a:tblPr>
              <a:tblGrid>
                <a:gridCol w="3633925">
                  <a:extLst>
                    <a:ext uri="{9D8B030D-6E8A-4147-A177-3AD203B41FA5}">
                      <a16:colId xmlns:a16="http://schemas.microsoft.com/office/drawing/2014/main" val="20000"/>
                    </a:ext>
                  </a:extLst>
                </a:gridCol>
                <a:gridCol w="8288075">
                  <a:extLst>
                    <a:ext uri="{9D8B030D-6E8A-4147-A177-3AD203B41FA5}">
                      <a16:colId xmlns:a16="http://schemas.microsoft.com/office/drawing/2014/main" val="20001"/>
                    </a:ext>
                  </a:extLst>
                </a:gridCol>
              </a:tblGrid>
              <a:tr h="343350">
                <a:tc>
                  <a:txBody>
                    <a:bodyPr/>
                    <a:lstStyle/>
                    <a:p>
                      <a:pPr marL="0" lvl="0" indent="0" algn="ctr" rtl="0">
                        <a:spcBef>
                          <a:spcPts val="0"/>
                        </a:spcBef>
                        <a:spcAft>
                          <a:spcPts val="0"/>
                        </a:spcAft>
                        <a:buNone/>
                      </a:pPr>
                      <a:r>
                        <a:rPr lang="en-US" b="1">
                          <a:latin typeface="Times New Roman"/>
                          <a:ea typeface="Times New Roman"/>
                          <a:cs typeface="Times New Roman"/>
                          <a:sym typeface="Times New Roman"/>
                        </a:rPr>
                        <a:t>Paper Details</a:t>
                      </a:r>
                      <a:endParaRPr b="1">
                        <a:latin typeface="Times New Roman"/>
                        <a:ea typeface="Times New Roman"/>
                        <a:cs typeface="Times New Roman"/>
                        <a:sym typeface="Times New Roman"/>
                      </a:endParaRPr>
                    </a:p>
                  </a:txBody>
                  <a:tcPr marL="91425" marR="91425" marT="91425" marB="91425">
                    <a:solidFill>
                      <a:srgbClr val="33CCCC"/>
                    </a:solidFill>
                  </a:tcPr>
                </a:tc>
                <a:tc>
                  <a:txBody>
                    <a:bodyPr/>
                    <a:lstStyle/>
                    <a:p>
                      <a:pPr marL="0" lvl="0" indent="0" algn="ctr" rtl="0">
                        <a:spcBef>
                          <a:spcPts val="0"/>
                        </a:spcBef>
                        <a:spcAft>
                          <a:spcPts val="0"/>
                        </a:spcAft>
                        <a:buNone/>
                      </a:pPr>
                      <a:r>
                        <a:rPr lang="en-US" b="1">
                          <a:latin typeface="Times New Roman"/>
                          <a:ea typeface="Times New Roman"/>
                          <a:cs typeface="Times New Roman"/>
                          <a:sym typeface="Times New Roman"/>
                        </a:rPr>
                        <a:t>Objective of paper, Technique Methods</a:t>
                      </a:r>
                      <a:endParaRPr b="1">
                        <a:latin typeface="Times New Roman"/>
                        <a:ea typeface="Times New Roman"/>
                        <a:cs typeface="Times New Roman"/>
                        <a:sym typeface="Times New Roman"/>
                      </a:endParaRPr>
                    </a:p>
                  </a:txBody>
                  <a:tcPr marL="91425" marR="91425" marT="91425" marB="91425">
                    <a:solidFill>
                      <a:srgbClr val="33CCCC"/>
                    </a:solidFill>
                  </a:tcPr>
                </a:tc>
                <a:extLst>
                  <a:ext uri="{0D108BD9-81ED-4DB2-BD59-A6C34878D82A}">
                    <a16:rowId xmlns:a16="http://schemas.microsoft.com/office/drawing/2014/main" val="10000"/>
                  </a:ext>
                </a:extLst>
              </a:tr>
              <a:tr h="2021575">
                <a:tc>
                  <a:txBody>
                    <a:bodyPr/>
                    <a:lstStyle/>
                    <a:p>
                      <a:pPr marL="0" lvl="0" indent="0" algn="just" rtl="0">
                        <a:lnSpc>
                          <a:spcPct val="115000"/>
                        </a:lnSpc>
                        <a:spcBef>
                          <a:spcPts val="0"/>
                        </a:spcBef>
                        <a:spcAft>
                          <a:spcPts val="0"/>
                        </a:spcAft>
                        <a:buNone/>
                      </a:pPr>
                      <a:r>
                        <a:rPr lang="en-US" sz="1300" b="1">
                          <a:solidFill>
                            <a:srgbClr val="000000"/>
                          </a:solidFill>
                          <a:latin typeface="Times New Roman"/>
                          <a:ea typeface="Times New Roman"/>
                          <a:cs typeface="Times New Roman"/>
                          <a:sym typeface="Times New Roman"/>
                        </a:rPr>
                        <a:t>Lung Cancer Detection and Classification using CT Scan Image Processing</a:t>
                      </a:r>
                      <a:endParaRPr sz="1300" b="1">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200">
                          <a:solidFill>
                            <a:srgbClr val="000000"/>
                          </a:solidFill>
                          <a:latin typeface="Times New Roman"/>
                          <a:ea typeface="Times New Roman"/>
                          <a:cs typeface="Times New Roman"/>
                          <a:sym typeface="Times New Roman"/>
                        </a:rPr>
                        <a:t>by</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200">
                          <a:solidFill>
                            <a:srgbClr val="000000"/>
                          </a:solidFill>
                          <a:latin typeface="Times New Roman"/>
                          <a:ea typeface="Times New Roman"/>
                          <a:cs typeface="Times New Roman"/>
                          <a:sym typeface="Times New Roman"/>
                        </a:rPr>
                        <a:t>Nusraat Nawreen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200">
                          <a:solidFill>
                            <a:srgbClr val="000000"/>
                          </a:solidFill>
                          <a:latin typeface="Times New Roman"/>
                          <a:ea typeface="Times New Roman"/>
                          <a:cs typeface="Times New Roman"/>
                          <a:sym typeface="Times New Roman"/>
                        </a:rPr>
                        <a:t>Umma Hany</a:t>
                      </a:r>
                      <a:br>
                        <a:rPr lang="en-US" sz="1200">
                          <a:solidFill>
                            <a:srgbClr val="000000"/>
                          </a:solidFill>
                          <a:latin typeface="Times New Roman"/>
                          <a:ea typeface="Times New Roman"/>
                          <a:cs typeface="Times New Roman"/>
                          <a:sym typeface="Times New Roman"/>
                        </a:rPr>
                      </a:br>
                      <a:r>
                        <a:rPr lang="en-US" sz="1200">
                          <a:solidFill>
                            <a:srgbClr val="000000"/>
                          </a:solidFill>
                          <a:latin typeface="Times New Roman"/>
                          <a:ea typeface="Times New Roman"/>
                          <a:cs typeface="Times New Roman"/>
                          <a:sym typeface="Times New Roman"/>
                        </a:rPr>
                        <a:t>Tahmina Islam </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200">
                          <a:solidFill>
                            <a:srgbClr val="000000"/>
                          </a:solidFill>
                          <a:latin typeface="Times New Roman"/>
                          <a:ea typeface="Times New Roman"/>
                          <a:cs typeface="Times New Roman"/>
                          <a:sym typeface="Times New Roman"/>
                        </a:rPr>
                        <a:t>Department of Electrical and Electronic Engineering</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200">
                          <a:solidFill>
                            <a:srgbClr val="000000"/>
                          </a:solidFill>
                          <a:latin typeface="Times New Roman"/>
                          <a:ea typeface="Times New Roman"/>
                          <a:cs typeface="Times New Roman"/>
                          <a:sym typeface="Times New Roman"/>
                        </a:rPr>
                        <a:t>-2022</a:t>
                      </a:r>
                      <a:endParaRPr sz="1200">
                        <a:solidFill>
                          <a:srgbClr val="000000"/>
                        </a:solidFill>
                        <a:latin typeface="Times New Roman"/>
                        <a:ea typeface="Times New Roman"/>
                        <a:cs typeface="Times New Roman"/>
                        <a:sym typeface="Times New Roman"/>
                      </a:endParaRPr>
                    </a:p>
                  </a:txBody>
                  <a:tcPr marL="91425" marR="91425" marT="91425" marB="91425"/>
                </a:tc>
                <a:tc>
                  <a:txBody>
                    <a:bodyPr/>
                    <a:lstStyle/>
                    <a:p>
                      <a:pPr marL="457200" lvl="0" indent="-285750" algn="l" rtl="0">
                        <a:lnSpc>
                          <a:spcPct val="115000"/>
                        </a:lnSpc>
                        <a:spcBef>
                          <a:spcPts val="0"/>
                        </a:spcBef>
                        <a:spcAft>
                          <a:spcPts val="0"/>
                        </a:spcAft>
                        <a:buClr>
                          <a:srgbClr val="000000"/>
                        </a:buClr>
                        <a:buSzPts val="900"/>
                        <a:buFont typeface="Times New Roman"/>
                        <a:buChar char="●"/>
                      </a:pPr>
                      <a:r>
                        <a:rPr lang="en-US" sz="1300">
                          <a:solidFill>
                            <a:srgbClr val="000000"/>
                          </a:solidFill>
                          <a:latin typeface="Times New Roman"/>
                          <a:ea typeface="Times New Roman"/>
                          <a:cs typeface="Times New Roman"/>
                          <a:sym typeface="Times New Roman"/>
                        </a:rPr>
                        <a:t>Lung cancer detection and classification into benign and malignant cancer using CT scan image processing </a:t>
                      </a:r>
                      <a:endParaRPr sz="1300">
                        <a:solidFill>
                          <a:srgbClr val="000000"/>
                        </a:solidFill>
                        <a:latin typeface="Times New Roman"/>
                        <a:ea typeface="Times New Roman"/>
                        <a:cs typeface="Times New Roman"/>
                        <a:sym typeface="Times New Roman"/>
                      </a:endParaRPr>
                    </a:p>
                    <a:p>
                      <a:pPr marL="457200" lvl="0" indent="-285750" algn="l" rtl="0">
                        <a:spcBef>
                          <a:spcPts val="0"/>
                        </a:spcBef>
                        <a:spcAft>
                          <a:spcPts val="0"/>
                        </a:spcAft>
                        <a:buSzPts val="900"/>
                        <a:buFont typeface="Times New Roman"/>
                        <a:buChar char="●"/>
                      </a:pPr>
                      <a:r>
                        <a:rPr lang="en-US" sz="1300">
                          <a:latin typeface="Times New Roman"/>
                          <a:ea typeface="Times New Roman"/>
                          <a:cs typeface="Times New Roman"/>
                          <a:sym typeface="Times New Roman"/>
                        </a:rPr>
                        <a:t>Image preprocessing steps :</a:t>
                      </a:r>
                      <a:endParaRPr sz="1300">
                        <a:latin typeface="Times New Roman"/>
                        <a:ea typeface="Times New Roman"/>
                        <a:cs typeface="Times New Roman"/>
                        <a:sym typeface="Times New Roman"/>
                      </a:endParaRPr>
                    </a:p>
                    <a:p>
                      <a:pPr marL="914400" lvl="0" indent="0" algn="l" rtl="0">
                        <a:spcBef>
                          <a:spcPts val="0"/>
                        </a:spcBef>
                        <a:spcAft>
                          <a:spcPts val="0"/>
                        </a:spcAft>
                        <a:buNone/>
                      </a:pPr>
                      <a:r>
                        <a:rPr lang="en-US" sz="1300">
                          <a:latin typeface="Times New Roman"/>
                          <a:ea typeface="Times New Roman"/>
                          <a:cs typeface="Times New Roman"/>
                          <a:sym typeface="Times New Roman"/>
                        </a:rPr>
                        <a:t>    Image Resizing </a:t>
                      </a:r>
                      <a:endParaRPr sz="1300">
                        <a:latin typeface="Times New Roman"/>
                        <a:ea typeface="Times New Roman"/>
                        <a:cs typeface="Times New Roman"/>
                        <a:sym typeface="Times New Roman"/>
                      </a:endParaRPr>
                    </a:p>
                    <a:p>
                      <a:pPr marL="457200" lvl="0" indent="0" algn="l" rtl="0">
                        <a:spcBef>
                          <a:spcPts val="0"/>
                        </a:spcBef>
                        <a:spcAft>
                          <a:spcPts val="0"/>
                        </a:spcAft>
                        <a:buNone/>
                      </a:pPr>
                      <a:r>
                        <a:rPr lang="en-US" sz="1300">
                          <a:latin typeface="Times New Roman"/>
                          <a:ea typeface="Times New Roman"/>
                          <a:cs typeface="Times New Roman"/>
                          <a:sym typeface="Times New Roman"/>
                        </a:rPr>
                        <a:t>               Image Smoothening : Median filter with zero padding </a:t>
                      </a:r>
                      <a:endParaRPr sz="1300">
                        <a:latin typeface="Times New Roman"/>
                        <a:ea typeface="Times New Roman"/>
                        <a:cs typeface="Times New Roman"/>
                        <a:sym typeface="Times New Roman"/>
                      </a:endParaRPr>
                    </a:p>
                    <a:p>
                      <a:pPr marL="457200" lvl="0" indent="0" algn="l" rtl="0">
                        <a:spcBef>
                          <a:spcPts val="0"/>
                        </a:spcBef>
                        <a:spcAft>
                          <a:spcPts val="0"/>
                        </a:spcAft>
                        <a:buNone/>
                      </a:pPr>
                      <a:r>
                        <a:rPr lang="en-US" sz="1300">
                          <a:latin typeface="Times New Roman"/>
                          <a:ea typeface="Times New Roman"/>
                          <a:cs typeface="Times New Roman"/>
                          <a:sym typeface="Times New Roman"/>
                        </a:rPr>
                        <a:t>               Image Enhancement : Using MATLAB Tool </a:t>
                      </a:r>
                      <a:endParaRPr sz="1300">
                        <a:latin typeface="Times New Roman"/>
                        <a:ea typeface="Times New Roman"/>
                        <a:cs typeface="Times New Roman"/>
                        <a:sym typeface="Times New Roman"/>
                      </a:endParaRPr>
                    </a:p>
                    <a:p>
                      <a:pPr marL="457200" lvl="0" indent="-285750" algn="l" rtl="0">
                        <a:spcBef>
                          <a:spcPts val="0"/>
                        </a:spcBef>
                        <a:spcAft>
                          <a:spcPts val="0"/>
                        </a:spcAft>
                        <a:buSzPts val="900"/>
                        <a:buFont typeface="Times New Roman"/>
                        <a:buChar char="●"/>
                      </a:pPr>
                      <a:r>
                        <a:rPr lang="en-US" sz="1300">
                          <a:latin typeface="Times New Roman"/>
                          <a:ea typeface="Times New Roman"/>
                          <a:cs typeface="Times New Roman"/>
                          <a:sym typeface="Times New Roman"/>
                        </a:rPr>
                        <a:t>Dataset : TCIA </a:t>
                      </a:r>
                      <a:endParaRPr sz="1300">
                        <a:latin typeface="Times New Roman"/>
                        <a:ea typeface="Times New Roman"/>
                        <a:cs typeface="Times New Roman"/>
                        <a:sym typeface="Times New Roman"/>
                      </a:endParaRPr>
                    </a:p>
                    <a:p>
                      <a:pPr marL="457200" lvl="0" indent="-285750" algn="l" rtl="0">
                        <a:spcBef>
                          <a:spcPts val="0"/>
                        </a:spcBef>
                        <a:spcAft>
                          <a:spcPts val="0"/>
                        </a:spcAft>
                        <a:buSzPts val="900"/>
                        <a:buFont typeface="Times New Roman"/>
                        <a:buChar char="●"/>
                      </a:pPr>
                      <a:r>
                        <a:rPr lang="en-US" sz="1300">
                          <a:latin typeface="Times New Roman"/>
                          <a:ea typeface="Times New Roman"/>
                          <a:cs typeface="Times New Roman"/>
                          <a:sym typeface="Times New Roman"/>
                        </a:rPr>
                        <a:t>Converting Preprocessed image into binary using threshold and then detecting edges in binary </a:t>
                      </a:r>
                      <a:endParaRPr sz="1300">
                        <a:latin typeface="Times New Roman"/>
                        <a:ea typeface="Times New Roman"/>
                        <a:cs typeface="Times New Roman"/>
                        <a:sym typeface="Times New Roman"/>
                      </a:endParaRPr>
                    </a:p>
                    <a:p>
                      <a:pPr marL="457200" lvl="0" indent="-285750" algn="l" rtl="0">
                        <a:spcBef>
                          <a:spcPts val="0"/>
                        </a:spcBef>
                        <a:spcAft>
                          <a:spcPts val="0"/>
                        </a:spcAft>
                        <a:buSzPts val="900"/>
                        <a:buFont typeface="Times New Roman"/>
                        <a:buChar char="●"/>
                      </a:pPr>
                      <a:r>
                        <a:rPr lang="en-US" sz="1300">
                          <a:latin typeface="Times New Roman"/>
                          <a:ea typeface="Times New Roman"/>
                          <a:cs typeface="Times New Roman"/>
                          <a:sym typeface="Times New Roman"/>
                        </a:rPr>
                        <a:t>Features Extraction : (Area, Perimeter,Eccentricity,Compactness,Circularity)</a:t>
                      </a:r>
                      <a:endParaRPr sz="1300">
                        <a:latin typeface="Times New Roman"/>
                        <a:ea typeface="Times New Roman"/>
                        <a:cs typeface="Times New Roman"/>
                        <a:sym typeface="Times New Roman"/>
                      </a:endParaRPr>
                    </a:p>
                    <a:p>
                      <a:pPr marL="457200" lvl="0" indent="-285750" algn="l" rtl="0">
                        <a:spcBef>
                          <a:spcPts val="0"/>
                        </a:spcBef>
                        <a:spcAft>
                          <a:spcPts val="0"/>
                        </a:spcAft>
                        <a:buSzPts val="900"/>
                        <a:buFont typeface="Times New Roman"/>
                        <a:buChar char="●"/>
                      </a:pPr>
                      <a:r>
                        <a:rPr lang="en-US" sz="1300">
                          <a:latin typeface="Times New Roman"/>
                          <a:ea typeface="Times New Roman"/>
                          <a:cs typeface="Times New Roman"/>
                          <a:sym typeface="Times New Roman"/>
                        </a:rPr>
                        <a:t>Classification : Using SVM</a:t>
                      </a:r>
                      <a:endParaRPr sz="13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065550">
                <a:tc>
                  <a:txBody>
                    <a:bodyPr/>
                    <a:lstStyle/>
                    <a:p>
                      <a:pPr marL="0" lvl="0" indent="0" algn="l" rtl="0">
                        <a:lnSpc>
                          <a:spcPct val="115000"/>
                        </a:lnSpc>
                        <a:spcBef>
                          <a:spcPts val="0"/>
                        </a:spcBef>
                        <a:spcAft>
                          <a:spcPts val="0"/>
                        </a:spcAft>
                        <a:buNone/>
                      </a:pPr>
                      <a:r>
                        <a:rPr lang="en-US" sz="1300" b="1">
                          <a:solidFill>
                            <a:srgbClr val="000000"/>
                          </a:solidFill>
                          <a:latin typeface="Times New Roman"/>
                          <a:ea typeface="Times New Roman"/>
                          <a:cs typeface="Times New Roman"/>
                          <a:sym typeface="Times New Roman"/>
                        </a:rPr>
                        <a:t>Lung nodules: A comprehensive review on current approach and management</a:t>
                      </a:r>
                      <a:endParaRPr sz="1300" b="1">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200">
                          <a:solidFill>
                            <a:srgbClr val="000000"/>
                          </a:solidFill>
                          <a:latin typeface="Times New Roman"/>
                          <a:ea typeface="Times New Roman"/>
                          <a:cs typeface="Times New Roman"/>
                          <a:sym typeface="Times New Roman"/>
                        </a:rPr>
                        <a:t> </a:t>
                      </a:r>
                      <a:r>
                        <a:rPr lang="en-US" sz="1200">
                          <a:solidFill>
                            <a:srgbClr val="000000"/>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by</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200">
                          <a:solidFill>
                            <a:srgbClr val="000000"/>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Konstantinos Loverdos</a:t>
                      </a:r>
                      <a:r>
                        <a:rPr lang="en-US" sz="1200">
                          <a:solidFill>
                            <a:srgbClr val="000000"/>
                          </a:solidFill>
                          <a:latin typeface="Times New Roman"/>
                          <a:ea typeface="Times New Roman"/>
                          <a:cs typeface="Times New Roman"/>
                          <a:sym typeface="Times New Roman"/>
                        </a:rPr>
                        <a:t>,</a:t>
                      </a:r>
                      <a:r>
                        <a:rPr lang="en-US" sz="1200">
                          <a:solidFill>
                            <a:srgbClr val="000000"/>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 Andreas Fotiadis</a:t>
                      </a:r>
                      <a:r>
                        <a:rPr lang="en-US" sz="1200">
                          <a:solidFill>
                            <a:srgbClr val="000000"/>
                          </a:solidFill>
                          <a:latin typeface="Times New Roman"/>
                          <a:ea typeface="Times New Roman"/>
                          <a:cs typeface="Times New Roman"/>
                          <a:sym typeface="Times New Roman"/>
                        </a:rPr>
                        <a:t>,</a:t>
                      </a:r>
                      <a:r>
                        <a:rPr lang="en-US" sz="1200">
                          <a:solidFill>
                            <a:srgbClr val="000000"/>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 Chrysoula Kontogianni</a:t>
                      </a:r>
                      <a:r>
                        <a:rPr lang="en-US" sz="1200">
                          <a:solidFill>
                            <a:srgbClr val="000000"/>
                          </a:solidFill>
                          <a:latin typeface="Times New Roman"/>
                          <a:ea typeface="Times New Roman"/>
                          <a:cs typeface="Times New Roman"/>
                          <a:sym typeface="Times New Roman"/>
                        </a:rPr>
                        <a:t>,</a:t>
                      </a:r>
                      <a:r>
                        <a:rPr lang="en-US" sz="1200">
                          <a:solidFill>
                            <a:srgbClr val="000000"/>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 Marianthi Iliopoulou</a:t>
                      </a:r>
                      <a:r>
                        <a:rPr lang="en-US" sz="1200">
                          <a:solidFill>
                            <a:srgbClr val="000000"/>
                          </a:solidFill>
                          <a:latin typeface="Times New Roman"/>
                          <a:ea typeface="Times New Roman"/>
                          <a:cs typeface="Times New Roman"/>
                          <a:sym typeface="Times New Roman"/>
                        </a:rPr>
                        <a:t>, and</a:t>
                      </a:r>
                      <a:r>
                        <a:rPr lang="en-US" sz="1200">
                          <a:solidFill>
                            <a:srgbClr val="000000"/>
                          </a:solidFill>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 Mina Gaga</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200">
                          <a:solidFill>
                            <a:srgbClr val="000000"/>
                          </a:solidFill>
                          <a:latin typeface="Times New Roman"/>
                          <a:ea typeface="Times New Roman"/>
                          <a:cs typeface="Times New Roman"/>
                          <a:sym typeface="Times New Roman"/>
                        </a:rPr>
                        <a:t>Year:2021</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txBody>
                  <a:tcPr marL="91425" marR="91425" marT="91425" marB="91425"/>
                </a:tc>
                <a:tc>
                  <a:txBody>
                    <a:bodyPr/>
                    <a:lstStyle/>
                    <a:p>
                      <a:pPr marL="457200" lvl="0" indent="-285750" algn="l" rtl="0">
                        <a:lnSpc>
                          <a:spcPct val="115000"/>
                        </a:lnSpc>
                        <a:spcBef>
                          <a:spcPts val="0"/>
                        </a:spcBef>
                        <a:spcAft>
                          <a:spcPts val="0"/>
                        </a:spcAft>
                        <a:buClr>
                          <a:srgbClr val="000000"/>
                        </a:buClr>
                        <a:buSzPts val="900"/>
                        <a:buFont typeface="Times New Roman"/>
                        <a:buChar char="●"/>
                      </a:pPr>
                      <a:r>
                        <a:rPr lang="en-US" sz="1300">
                          <a:solidFill>
                            <a:srgbClr val="000000"/>
                          </a:solidFill>
                          <a:latin typeface="Times New Roman"/>
                          <a:ea typeface="Times New Roman"/>
                          <a:cs typeface="Times New Roman"/>
                          <a:sym typeface="Times New Roman"/>
                        </a:rPr>
                        <a:t>The paper reviews current knowledge on nodule definition, diagnostic evaluation, and management based on literature data and recent guidelines.</a:t>
                      </a:r>
                      <a:endParaRPr sz="1300">
                        <a:solidFill>
                          <a:srgbClr val="000000"/>
                        </a:solidFill>
                        <a:latin typeface="Times New Roman"/>
                        <a:ea typeface="Times New Roman"/>
                        <a:cs typeface="Times New Roman"/>
                        <a:sym typeface="Times New Roman"/>
                      </a:endParaRPr>
                    </a:p>
                    <a:p>
                      <a:pPr marL="457200" lvl="0" indent="-285750" algn="l" rtl="0">
                        <a:lnSpc>
                          <a:spcPct val="115000"/>
                        </a:lnSpc>
                        <a:spcBef>
                          <a:spcPts val="0"/>
                        </a:spcBef>
                        <a:spcAft>
                          <a:spcPts val="0"/>
                        </a:spcAft>
                        <a:buClr>
                          <a:srgbClr val="000000"/>
                        </a:buClr>
                        <a:buSzPts val="900"/>
                        <a:buFont typeface="Times New Roman"/>
                        <a:buChar char="●"/>
                      </a:pPr>
                      <a:r>
                        <a:rPr lang="en-US" sz="1300">
                          <a:solidFill>
                            <a:srgbClr val="000000"/>
                          </a:solidFill>
                          <a:latin typeface="Times New Roman"/>
                          <a:ea typeface="Times New Roman"/>
                          <a:cs typeface="Times New Roman"/>
                          <a:sym typeface="Times New Roman"/>
                        </a:rPr>
                        <a:t>This paper discusses about the different types of nodules present in lungs on the basis of size:</a:t>
                      </a:r>
                      <a:endParaRPr sz="1300">
                        <a:solidFill>
                          <a:srgbClr val="000000"/>
                        </a:solidFill>
                        <a:latin typeface="Times New Roman"/>
                        <a:ea typeface="Times New Roman"/>
                        <a:cs typeface="Times New Roman"/>
                        <a:sym typeface="Times New Roman"/>
                      </a:endParaRPr>
                    </a:p>
                    <a:p>
                      <a:pPr marL="457200" lvl="0" indent="-285750" algn="l" rtl="0">
                        <a:lnSpc>
                          <a:spcPct val="115000"/>
                        </a:lnSpc>
                        <a:spcBef>
                          <a:spcPts val="0"/>
                        </a:spcBef>
                        <a:spcAft>
                          <a:spcPts val="0"/>
                        </a:spcAft>
                        <a:buClr>
                          <a:srgbClr val="000000"/>
                        </a:buClr>
                        <a:buSzPts val="900"/>
                        <a:buFont typeface="Times New Roman"/>
                        <a:buChar char="●"/>
                      </a:pPr>
                      <a:r>
                        <a:rPr lang="en-US" sz="1300">
                          <a:solidFill>
                            <a:srgbClr val="000000"/>
                          </a:solidFill>
                          <a:latin typeface="Times New Roman"/>
                          <a:ea typeface="Times New Roman"/>
                          <a:cs typeface="Times New Roman"/>
                          <a:sym typeface="Times New Roman"/>
                        </a:rPr>
                        <a:t>Small nodules (&lt;5 or 6mm)      </a:t>
                      </a:r>
                      <a:endParaRPr sz="1300">
                        <a:solidFill>
                          <a:srgbClr val="000000"/>
                        </a:solidFill>
                        <a:latin typeface="Times New Roman"/>
                        <a:ea typeface="Times New Roman"/>
                        <a:cs typeface="Times New Roman"/>
                        <a:sym typeface="Times New Roman"/>
                      </a:endParaRPr>
                    </a:p>
                    <a:p>
                      <a:pPr marL="457200" lvl="0" indent="-285750" algn="l" rtl="0">
                        <a:lnSpc>
                          <a:spcPct val="115000"/>
                        </a:lnSpc>
                        <a:spcBef>
                          <a:spcPts val="0"/>
                        </a:spcBef>
                        <a:spcAft>
                          <a:spcPts val="0"/>
                        </a:spcAft>
                        <a:buClr>
                          <a:srgbClr val="000000"/>
                        </a:buClr>
                        <a:buSzPts val="900"/>
                        <a:buFont typeface="Times New Roman"/>
                        <a:buChar char="●"/>
                      </a:pPr>
                      <a:r>
                        <a:rPr lang="en-US" sz="1300">
                          <a:solidFill>
                            <a:srgbClr val="000000"/>
                          </a:solidFill>
                          <a:latin typeface="Times New Roman"/>
                          <a:ea typeface="Times New Roman"/>
                          <a:cs typeface="Times New Roman"/>
                          <a:sym typeface="Times New Roman"/>
                        </a:rPr>
                        <a:t>Intermediate    solid nodules (&lt;8 mm)</a:t>
                      </a:r>
                      <a:endParaRPr sz="1300">
                        <a:solidFill>
                          <a:srgbClr val="000000"/>
                        </a:solidFill>
                        <a:latin typeface="Times New Roman"/>
                        <a:ea typeface="Times New Roman"/>
                        <a:cs typeface="Times New Roman"/>
                        <a:sym typeface="Times New Roman"/>
                      </a:endParaRPr>
                    </a:p>
                    <a:p>
                      <a:pPr marL="457200" lvl="0" indent="-285750" algn="l" rtl="0">
                        <a:lnSpc>
                          <a:spcPct val="115000"/>
                        </a:lnSpc>
                        <a:spcBef>
                          <a:spcPts val="0"/>
                        </a:spcBef>
                        <a:spcAft>
                          <a:spcPts val="0"/>
                        </a:spcAft>
                        <a:buClr>
                          <a:srgbClr val="000000"/>
                        </a:buClr>
                        <a:buSzPts val="900"/>
                        <a:buFont typeface="Times New Roman"/>
                        <a:buChar char="●"/>
                      </a:pPr>
                      <a:r>
                        <a:rPr lang="en-US" sz="1300">
                          <a:solidFill>
                            <a:srgbClr val="000000"/>
                          </a:solidFill>
                          <a:latin typeface="Times New Roman"/>
                          <a:ea typeface="Times New Roman"/>
                          <a:cs typeface="Times New Roman"/>
                          <a:sym typeface="Times New Roman"/>
                        </a:rPr>
                        <a:t>Larger solid nodules (≥8 mm)</a:t>
                      </a:r>
                      <a:endParaRPr sz="13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pic>
        <p:nvPicPr>
          <p:cNvPr id="111" name="Google Shape;111;p6"/>
          <p:cNvPicPr preferRelativeResize="0"/>
          <p:nvPr/>
        </p:nvPicPr>
        <p:blipFill>
          <a:blip r:embed="rId8">
            <a:alphaModFix/>
          </a:blip>
          <a:stretch>
            <a:fillRect/>
          </a:stretch>
        </p:blipFill>
        <p:spPr>
          <a:xfrm>
            <a:off x="401325" y="239250"/>
            <a:ext cx="2001421" cy="8382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3c794e0dd8_1_55"/>
          <p:cNvSpPr/>
          <p:nvPr/>
        </p:nvSpPr>
        <p:spPr>
          <a:xfrm>
            <a:off x="3060800" y="12988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g23c794e0dd8_1_55"/>
          <p:cNvSpPr txBox="1"/>
          <p:nvPr/>
        </p:nvSpPr>
        <p:spPr>
          <a:xfrm>
            <a:off x="4203800" y="83715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19" name="Google Shape;119;g23c794e0dd8_1_55"/>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7</a:t>
            </a:fld>
            <a:endParaRPr>
              <a:solidFill>
                <a:schemeClr val="dk2"/>
              </a:solidFill>
              <a:latin typeface="Arial"/>
              <a:ea typeface="Arial"/>
              <a:cs typeface="Arial"/>
              <a:sym typeface="Arial"/>
            </a:endParaRPr>
          </a:p>
        </p:txBody>
      </p:sp>
      <p:graphicFrame>
        <p:nvGraphicFramePr>
          <p:cNvPr id="120" name="Google Shape;120;g23c794e0dd8_1_55"/>
          <p:cNvGraphicFramePr/>
          <p:nvPr/>
        </p:nvGraphicFramePr>
        <p:xfrm>
          <a:off x="698700" y="1479045"/>
          <a:ext cx="11388250" cy="4999170"/>
        </p:xfrm>
        <a:graphic>
          <a:graphicData uri="http://schemas.openxmlformats.org/drawingml/2006/table">
            <a:tbl>
              <a:tblPr>
                <a:noFill/>
                <a:tableStyleId>{013AF835-5C3C-45A8-AD28-CA63E95C9E79}</a:tableStyleId>
              </a:tblPr>
              <a:tblGrid>
                <a:gridCol w="3471250">
                  <a:extLst>
                    <a:ext uri="{9D8B030D-6E8A-4147-A177-3AD203B41FA5}">
                      <a16:colId xmlns:a16="http://schemas.microsoft.com/office/drawing/2014/main" val="20000"/>
                    </a:ext>
                  </a:extLst>
                </a:gridCol>
                <a:gridCol w="7917000">
                  <a:extLst>
                    <a:ext uri="{9D8B030D-6E8A-4147-A177-3AD203B41FA5}">
                      <a16:colId xmlns:a16="http://schemas.microsoft.com/office/drawing/2014/main" val="20001"/>
                    </a:ext>
                  </a:extLst>
                </a:gridCol>
              </a:tblGrid>
              <a:tr h="472950">
                <a:tc>
                  <a:txBody>
                    <a:bodyPr/>
                    <a:lstStyle/>
                    <a:p>
                      <a:pPr marL="0" lvl="0" indent="0" algn="ctr" rtl="0">
                        <a:lnSpc>
                          <a:spcPct val="100000"/>
                        </a:lnSpc>
                        <a:spcBef>
                          <a:spcPts val="0"/>
                        </a:spcBef>
                        <a:spcAft>
                          <a:spcPts val="0"/>
                        </a:spcAft>
                        <a:buNone/>
                      </a:pPr>
                      <a:r>
                        <a:rPr lang="en-US" b="1">
                          <a:latin typeface="Times New Roman"/>
                          <a:ea typeface="Times New Roman"/>
                          <a:cs typeface="Times New Roman"/>
                          <a:sym typeface="Times New Roman"/>
                        </a:rPr>
                        <a:t>Paper Details</a:t>
                      </a:r>
                      <a:endParaRPr b="1">
                        <a:latin typeface="Times New Roman"/>
                        <a:ea typeface="Times New Roman"/>
                        <a:cs typeface="Times New Roman"/>
                        <a:sym typeface="Times New Roman"/>
                      </a:endParaRPr>
                    </a:p>
                  </a:txBody>
                  <a:tcPr marL="91425" marR="91425" marT="91425" marB="91425" anchor="ctr">
                    <a:solidFill>
                      <a:srgbClr val="33CCCC"/>
                    </a:solidFill>
                  </a:tcPr>
                </a:tc>
                <a:tc>
                  <a:txBody>
                    <a:bodyPr/>
                    <a:lstStyle/>
                    <a:p>
                      <a:pPr marL="0" lvl="0" indent="0" algn="ctr" rtl="0">
                        <a:lnSpc>
                          <a:spcPct val="100000"/>
                        </a:lnSpc>
                        <a:spcBef>
                          <a:spcPts val="0"/>
                        </a:spcBef>
                        <a:spcAft>
                          <a:spcPts val="0"/>
                        </a:spcAft>
                        <a:buNone/>
                      </a:pPr>
                      <a:r>
                        <a:rPr lang="en-US" b="1">
                          <a:latin typeface="Times New Roman"/>
                          <a:ea typeface="Times New Roman"/>
                          <a:cs typeface="Times New Roman"/>
                          <a:sym typeface="Times New Roman"/>
                        </a:rPr>
                        <a:t>Objective of paper, Technique Methods</a:t>
                      </a:r>
                      <a:endParaRPr b="1">
                        <a:latin typeface="Times New Roman"/>
                        <a:ea typeface="Times New Roman"/>
                        <a:cs typeface="Times New Roman"/>
                        <a:sym typeface="Times New Roman"/>
                      </a:endParaRPr>
                    </a:p>
                  </a:txBody>
                  <a:tcPr marL="91425" marR="91425" marT="91425" marB="91425" anchor="ctr">
                    <a:solidFill>
                      <a:srgbClr val="33CCCC"/>
                    </a:solidFill>
                  </a:tcPr>
                </a:tc>
                <a:extLst>
                  <a:ext uri="{0D108BD9-81ED-4DB2-BD59-A6C34878D82A}">
                    <a16:rowId xmlns:a16="http://schemas.microsoft.com/office/drawing/2014/main" val="10000"/>
                  </a:ext>
                </a:extLst>
              </a:tr>
              <a:tr h="1901500">
                <a:tc>
                  <a:txBody>
                    <a:bodyPr/>
                    <a:lstStyle/>
                    <a:p>
                      <a:pPr marL="0" lvl="0" indent="0" algn="l" rtl="0">
                        <a:lnSpc>
                          <a:spcPct val="115000"/>
                        </a:lnSpc>
                        <a:spcBef>
                          <a:spcPts val="0"/>
                        </a:spcBef>
                        <a:spcAft>
                          <a:spcPts val="0"/>
                        </a:spcAft>
                        <a:buNone/>
                      </a:pPr>
                      <a:r>
                        <a:rPr lang="en-US" sz="1300" b="1">
                          <a:solidFill>
                            <a:srgbClr val="000000"/>
                          </a:solidFill>
                          <a:latin typeface="Times New Roman"/>
                          <a:ea typeface="Times New Roman"/>
                          <a:cs typeface="Times New Roman"/>
                          <a:sym typeface="Times New Roman"/>
                        </a:rPr>
                        <a:t>Lung cancer prediction and Stage classification in CT Scans Using Convolution Neural Networks -A Deep learning Model</a:t>
                      </a:r>
                      <a:endParaRPr sz="1300" b="1">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200">
                          <a:solidFill>
                            <a:srgbClr val="000000"/>
                          </a:solidFill>
                          <a:latin typeface="Times New Roman"/>
                          <a:ea typeface="Times New Roman"/>
                          <a:cs typeface="Times New Roman"/>
                          <a:sym typeface="Times New Roman"/>
                        </a:rPr>
                        <a:t>by- V.Deepa, P.Mohamed Fathimal</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IEEE</a:t>
                      </a:r>
                      <a:r>
                        <a:rPr lang="en-US" sz="1200">
                          <a:solidFill>
                            <a:srgbClr val="000000"/>
                          </a:solidFill>
                          <a:latin typeface="Times New Roman"/>
                          <a:ea typeface="Times New Roman"/>
                          <a:cs typeface="Times New Roman"/>
                          <a:sym typeface="Times New Roman"/>
                        </a:rPr>
                        <a:t>-2022</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300" b="1">
                          <a:latin typeface="Times New Roman"/>
                          <a:ea typeface="Times New Roman"/>
                          <a:cs typeface="Times New Roman"/>
                          <a:sym typeface="Times New Roman"/>
                        </a:rPr>
                        <a:t>Objective:</a:t>
                      </a:r>
                      <a:endParaRPr sz="1300" b="1">
                        <a:latin typeface="Times New Roman"/>
                        <a:ea typeface="Times New Roman"/>
                        <a:cs typeface="Times New Roman"/>
                        <a:sym typeface="Times New Roman"/>
                      </a:endParaRPr>
                    </a:p>
                    <a:p>
                      <a:pPr marL="0" lvl="0" indent="0" algn="l" rtl="0">
                        <a:spcBef>
                          <a:spcPts val="0"/>
                        </a:spcBef>
                        <a:spcAft>
                          <a:spcPts val="0"/>
                        </a:spcAft>
                        <a:buNone/>
                      </a:pPr>
                      <a:r>
                        <a:rPr lang="en-US" sz="1300">
                          <a:latin typeface="Times New Roman"/>
                          <a:ea typeface="Times New Roman"/>
                          <a:cs typeface="Times New Roman"/>
                          <a:sym typeface="Times New Roman"/>
                        </a:rPr>
                        <a:t>To develop a deep learning model based on Convolutional Neural Networks (CNNs) to predict the presence of lung cancer in CT scans and classify the cancer stage.</a:t>
                      </a:r>
                      <a:endParaRPr sz="1300">
                        <a:latin typeface="Times New Roman"/>
                        <a:ea typeface="Times New Roman"/>
                        <a:cs typeface="Times New Roman"/>
                        <a:sym typeface="Times New Roman"/>
                      </a:endParaRPr>
                    </a:p>
                    <a:p>
                      <a:pPr marL="0" lvl="0" indent="0" algn="l" rtl="0">
                        <a:spcBef>
                          <a:spcPts val="0"/>
                        </a:spcBef>
                        <a:spcAft>
                          <a:spcPts val="0"/>
                        </a:spcAft>
                        <a:buNone/>
                      </a:pPr>
                      <a:r>
                        <a:rPr lang="en-US" sz="1300" b="1">
                          <a:solidFill>
                            <a:srgbClr val="000000"/>
                          </a:solidFill>
                          <a:latin typeface="Times New Roman"/>
                          <a:ea typeface="Times New Roman"/>
                          <a:cs typeface="Times New Roman"/>
                          <a:sym typeface="Times New Roman"/>
                        </a:rPr>
                        <a:t>Technique Methods: </a:t>
                      </a:r>
                      <a:endParaRPr sz="1300" b="1">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SzPts val="1300"/>
                        <a:buFont typeface="Times New Roman"/>
                        <a:buChar char="●"/>
                      </a:pPr>
                      <a:r>
                        <a:rPr lang="en-US" sz="1300">
                          <a:latin typeface="Times New Roman"/>
                          <a:ea typeface="Times New Roman"/>
                          <a:cs typeface="Times New Roman"/>
                          <a:sym typeface="Times New Roman"/>
                        </a:rPr>
                        <a:t>The images are trained based on the Dicom data. The dicom format helps in minimizing the loss in the feature.</a:t>
                      </a:r>
                      <a:endParaRPr sz="1300">
                        <a:latin typeface="Times New Roman"/>
                        <a:ea typeface="Times New Roman"/>
                        <a:cs typeface="Times New Roman"/>
                        <a:sym typeface="Times New Roman"/>
                      </a:endParaRPr>
                    </a:p>
                    <a:p>
                      <a:pPr marL="457200" lvl="0" indent="-311150" algn="l" rtl="0">
                        <a:spcBef>
                          <a:spcPts val="0"/>
                        </a:spcBef>
                        <a:spcAft>
                          <a:spcPts val="0"/>
                        </a:spcAft>
                        <a:buSzPts val="1300"/>
                        <a:buFont typeface="Times New Roman"/>
                        <a:buChar char="●"/>
                      </a:pPr>
                      <a:r>
                        <a:rPr lang="en-US" sz="1300">
                          <a:latin typeface="Times New Roman"/>
                          <a:ea typeface="Times New Roman"/>
                          <a:cs typeface="Times New Roman"/>
                          <a:sym typeface="Times New Roman"/>
                        </a:rPr>
                        <a:t>The CNN model is trained on this dataset using a transfer learning approach, where a pre-trained CNN model (VGG16) is used as a starting point and fine-tuned for the specific task of lung cancer classification</a:t>
                      </a:r>
                      <a:endParaRPr sz="1300">
                        <a:latin typeface="Times New Roman"/>
                        <a:ea typeface="Times New Roman"/>
                        <a:cs typeface="Times New Roman"/>
                        <a:sym typeface="Times New Roman"/>
                      </a:endParaRPr>
                    </a:p>
                    <a:p>
                      <a:pPr marL="457200" lvl="0" indent="-311150" algn="l" rtl="0">
                        <a:spcBef>
                          <a:spcPts val="0"/>
                        </a:spcBef>
                        <a:spcAft>
                          <a:spcPts val="0"/>
                        </a:spcAft>
                        <a:buSzPts val="1300"/>
                        <a:buFont typeface="Times New Roman"/>
                        <a:buChar char="●"/>
                      </a:pPr>
                      <a:r>
                        <a:rPr lang="en-US" sz="1300">
                          <a:latin typeface="Times New Roman"/>
                          <a:ea typeface="Times New Roman"/>
                          <a:cs typeface="Times New Roman"/>
                          <a:sym typeface="Times New Roman"/>
                        </a:rPr>
                        <a:t>The proposed model was used to classify lung cancer into four stages (Stage I, Stage II, Stage III, and Stage IV) based on the size and location of the tumor in the CT scans.</a:t>
                      </a:r>
                      <a:endParaRPr sz="1300">
                        <a:latin typeface="Times New Roman"/>
                        <a:ea typeface="Times New Roman"/>
                        <a:cs typeface="Times New Roman"/>
                        <a:sym typeface="Times New Roman"/>
                      </a:endParaRPr>
                    </a:p>
                    <a:p>
                      <a:pPr marL="457200" lvl="0" indent="-311150" algn="l" rtl="0">
                        <a:spcBef>
                          <a:spcPts val="0"/>
                        </a:spcBef>
                        <a:spcAft>
                          <a:spcPts val="0"/>
                        </a:spcAft>
                        <a:buSzPts val="1300"/>
                        <a:buFont typeface="Times New Roman"/>
                        <a:buChar char="●"/>
                      </a:pPr>
                      <a:r>
                        <a:rPr lang="en-US" sz="1300">
                          <a:latin typeface="Times New Roman"/>
                          <a:ea typeface="Times New Roman"/>
                          <a:cs typeface="Times New Roman"/>
                          <a:sym typeface="Times New Roman"/>
                        </a:rPr>
                        <a:t>The performance of the proposed model was evaluated using various metrics such as accuracy, sensitivity, specificity, and area under the receiver operating characteristic curve .</a:t>
                      </a:r>
                      <a:endParaRPr sz="13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696775">
                <a:tc>
                  <a:txBody>
                    <a:bodyPr/>
                    <a:lstStyle/>
                    <a:p>
                      <a:pPr marL="0" lvl="0" indent="0" algn="l" rtl="0">
                        <a:lnSpc>
                          <a:spcPct val="124000"/>
                        </a:lnSpc>
                        <a:spcBef>
                          <a:spcPts val="0"/>
                        </a:spcBef>
                        <a:spcAft>
                          <a:spcPts val="0"/>
                        </a:spcAft>
                        <a:buClr>
                          <a:srgbClr val="000000"/>
                        </a:buClr>
                        <a:buSzPts val="1100"/>
                        <a:buFont typeface="Arial"/>
                        <a:buNone/>
                      </a:pPr>
                      <a:r>
                        <a:rPr lang="en-US" sz="1300" b="1">
                          <a:solidFill>
                            <a:srgbClr val="000000"/>
                          </a:solidFill>
                          <a:latin typeface="Times New Roman"/>
                          <a:ea typeface="Times New Roman"/>
                          <a:cs typeface="Times New Roman"/>
                          <a:sym typeface="Times New Roman"/>
                        </a:rPr>
                        <a:t>Lung Cancer Prediction using Machine Learning:</a:t>
                      </a:r>
                      <a:endParaRPr sz="1300" b="1">
                        <a:solidFill>
                          <a:srgbClr val="000000"/>
                        </a:solidFill>
                        <a:latin typeface="Times New Roman"/>
                        <a:ea typeface="Times New Roman"/>
                        <a:cs typeface="Times New Roman"/>
                        <a:sym typeface="Times New Roman"/>
                      </a:endParaRPr>
                    </a:p>
                    <a:p>
                      <a:pPr marL="0" lvl="0" indent="0" algn="l" rtl="0">
                        <a:lnSpc>
                          <a:spcPct val="124000"/>
                        </a:lnSpc>
                        <a:spcBef>
                          <a:spcPts val="0"/>
                        </a:spcBef>
                        <a:spcAft>
                          <a:spcPts val="0"/>
                        </a:spcAft>
                        <a:buClr>
                          <a:srgbClr val="000000"/>
                        </a:buClr>
                        <a:buSzPts val="1100"/>
                        <a:buFont typeface="Arial"/>
                        <a:buNone/>
                      </a:pPr>
                      <a:r>
                        <a:rPr lang="en-US" sz="1300" b="1">
                          <a:solidFill>
                            <a:srgbClr val="000000"/>
                          </a:solidFill>
                          <a:latin typeface="Times New Roman"/>
                          <a:ea typeface="Times New Roman"/>
                          <a:cs typeface="Times New Roman"/>
                          <a:sym typeface="Times New Roman"/>
                        </a:rPr>
                        <a:t>A Comprehensive Approach</a:t>
                      </a:r>
                      <a:endParaRPr sz="1300" b="1">
                        <a:solidFill>
                          <a:srgbClr val="000000"/>
                        </a:solidFill>
                        <a:latin typeface="Times New Roman"/>
                        <a:ea typeface="Times New Roman"/>
                        <a:cs typeface="Times New Roman"/>
                        <a:sym typeface="Times New Roman"/>
                      </a:endParaRPr>
                    </a:p>
                    <a:p>
                      <a:pPr marL="0" lvl="0" indent="0" algn="l" rtl="0">
                        <a:lnSpc>
                          <a:spcPct val="124000"/>
                        </a:lnSpc>
                        <a:spcBef>
                          <a:spcPts val="0"/>
                        </a:spcBef>
                        <a:spcAft>
                          <a:spcPts val="0"/>
                        </a:spcAft>
                        <a:buNone/>
                      </a:pPr>
                      <a:r>
                        <a:rPr lang="en-US" sz="1200">
                          <a:solidFill>
                            <a:srgbClr val="000000"/>
                          </a:solidFill>
                          <a:latin typeface="Times New Roman"/>
                          <a:ea typeface="Times New Roman"/>
                          <a:cs typeface="Times New Roman"/>
                          <a:sym typeface="Times New Roman"/>
                        </a:rPr>
                        <a:t>by - Syed Saba Raoof, M A. Jabbar ,Syed Aley Fathima</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US" sz="1200">
                          <a:solidFill>
                            <a:srgbClr val="000000"/>
                          </a:solidFill>
                          <a:latin typeface="Times New Roman"/>
                          <a:ea typeface="Times New Roman"/>
                          <a:cs typeface="Times New Roman"/>
                          <a:sym typeface="Times New Roman"/>
                        </a:rPr>
                        <a:t>IEEE</a:t>
                      </a:r>
                      <a:r>
                        <a:rPr lang="en-US" sz="1200">
                          <a:latin typeface="Times New Roman"/>
                          <a:ea typeface="Times New Roman"/>
                          <a:cs typeface="Times New Roman"/>
                          <a:sym typeface="Times New Roman"/>
                        </a:rPr>
                        <a:t>-</a:t>
                      </a:r>
                      <a:r>
                        <a:rPr lang="en-US" sz="1200">
                          <a:solidFill>
                            <a:srgbClr val="000000"/>
                          </a:solidFill>
                          <a:latin typeface="Times New Roman"/>
                          <a:ea typeface="Times New Roman"/>
                          <a:cs typeface="Times New Roman"/>
                          <a:sym typeface="Times New Roman"/>
                        </a:rPr>
                        <a:t>2020</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300" b="1">
                          <a:solidFill>
                            <a:srgbClr val="000000"/>
                          </a:solidFill>
                          <a:latin typeface="Times New Roman"/>
                          <a:ea typeface="Times New Roman"/>
                          <a:cs typeface="Times New Roman"/>
                          <a:sym typeface="Times New Roman"/>
                        </a:rPr>
                        <a:t>Objective:</a:t>
                      </a:r>
                      <a:endParaRPr sz="1300" b="1">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US" sz="1300">
                          <a:solidFill>
                            <a:srgbClr val="000000"/>
                          </a:solidFill>
                          <a:latin typeface="Times New Roman"/>
                          <a:ea typeface="Times New Roman"/>
                          <a:cs typeface="Times New Roman"/>
                          <a:sym typeface="Times New Roman"/>
                        </a:rPr>
                        <a:t>This paper involves a comprehensive approach to developing a machine learning model for predicting lung cancer.</a:t>
                      </a:r>
                      <a:endParaRPr sz="13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US" sz="1300" b="1">
                          <a:solidFill>
                            <a:srgbClr val="000000"/>
                          </a:solidFill>
                          <a:latin typeface="Times New Roman"/>
                          <a:ea typeface="Times New Roman"/>
                          <a:cs typeface="Times New Roman"/>
                          <a:sym typeface="Times New Roman"/>
                        </a:rPr>
                        <a:t>Technique Methods: </a:t>
                      </a:r>
                      <a:endParaRPr sz="1300">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US" sz="1300">
                          <a:solidFill>
                            <a:srgbClr val="000000"/>
                          </a:solidFill>
                          <a:latin typeface="Times New Roman"/>
                          <a:ea typeface="Times New Roman"/>
                          <a:cs typeface="Times New Roman"/>
                          <a:sym typeface="Times New Roman"/>
                        </a:rPr>
                        <a:t>The most relevant features for predicting lung cancer are identified using various feature selection techniques such as correlation analysis, chi-square test, and recursive feature elimination.</a:t>
                      </a:r>
                      <a:endParaRPr sz="1300">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US" sz="1300">
                          <a:solidFill>
                            <a:srgbClr val="000000"/>
                          </a:solidFill>
                          <a:latin typeface="Times New Roman"/>
                          <a:ea typeface="Times New Roman"/>
                          <a:cs typeface="Times New Roman"/>
                          <a:sym typeface="Times New Roman"/>
                        </a:rPr>
                        <a:t>Various machine learning models such as logistic regression, decision trees, support vector machines, and artificial neural networks are evaluated to select the best performing model.</a:t>
                      </a:r>
                      <a:endParaRPr sz="1300">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US" sz="1300">
                          <a:solidFill>
                            <a:srgbClr val="000000"/>
                          </a:solidFill>
                          <a:latin typeface="Times New Roman"/>
                          <a:ea typeface="Times New Roman"/>
                          <a:cs typeface="Times New Roman"/>
                          <a:sym typeface="Times New Roman"/>
                        </a:rPr>
                        <a:t>Algorithms used are Convolutional Neural Network, . Fully Convolutional Networks (FCN’s) , Auto-Encoders (AE’s) </a:t>
                      </a:r>
                      <a:endParaRPr sz="1300">
                        <a:solidFill>
                          <a:srgbClr val="000000"/>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pic>
        <p:nvPicPr>
          <p:cNvPr id="121" name="Google Shape;121;g23c794e0dd8_1_55"/>
          <p:cNvPicPr preferRelativeResize="0"/>
          <p:nvPr/>
        </p:nvPicPr>
        <p:blipFill>
          <a:blip r:embed="rId3">
            <a:alphaModFix/>
          </a:blip>
          <a:stretch>
            <a:fillRect/>
          </a:stretch>
        </p:blipFill>
        <p:spPr>
          <a:xfrm>
            <a:off x="414625" y="185975"/>
            <a:ext cx="2001421" cy="8382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3c794e0dd8_1_46"/>
          <p:cNvSpPr/>
          <p:nvPr/>
        </p:nvSpPr>
        <p:spPr>
          <a:xfrm>
            <a:off x="3060800" y="144040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g23c794e0dd8_1_46"/>
          <p:cNvSpPr txBox="1"/>
          <p:nvPr/>
        </p:nvSpPr>
        <p:spPr>
          <a:xfrm>
            <a:off x="4203800" y="100225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29" name="Google Shape;129;g23c794e0dd8_1_46"/>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8</a:t>
            </a:fld>
            <a:endParaRPr>
              <a:solidFill>
                <a:schemeClr val="dk2"/>
              </a:solidFill>
              <a:latin typeface="Arial"/>
              <a:ea typeface="Arial"/>
              <a:cs typeface="Arial"/>
              <a:sym typeface="Arial"/>
            </a:endParaRPr>
          </a:p>
        </p:txBody>
      </p:sp>
      <p:graphicFrame>
        <p:nvGraphicFramePr>
          <p:cNvPr id="130" name="Google Shape;130;g23c794e0dd8_1_46"/>
          <p:cNvGraphicFramePr/>
          <p:nvPr>
            <p:extLst>
              <p:ext uri="{D42A27DB-BD31-4B8C-83A1-F6EECF244321}">
                <p14:modId xmlns:p14="http://schemas.microsoft.com/office/powerpoint/2010/main" val="2759150784"/>
              </p:ext>
            </p:extLst>
          </p:nvPr>
        </p:nvGraphicFramePr>
        <p:xfrm>
          <a:off x="127850" y="1645120"/>
          <a:ext cx="11936300" cy="4804500"/>
        </p:xfrm>
        <a:graphic>
          <a:graphicData uri="http://schemas.openxmlformats.org/drawingml/2006/table">
            <a:tbl>
              <a:tblPr>
                <a:noFill/>
                <a:tableStyleId>{013AF835-5C3C-45A8-AD28-CA63E95C9E79}</a:tableStyleId>
              </a:tblPr>
              <a:tblGrid>
                <a:gridCol w="4399900">
                  <a:extLst>
                    <a:ext uri="{9D8B030D-6E8A-4147-A177-3AD203B41FA5}">
                      <a16:colId xmlns:a16="http://schemas.microsoft.com/office/drawing/2014/main" val="20000"/>
                    </a:ext>
                  </a:extLst>
                </a:gridCol>
                <a:gridCol w="7536400">
                  <a:extLst>
                    <a:ext uri="{9D8B030D-6E8A-4147-A177-3AD203B41FA5}">
                      <a16:colId xmlns:a16="http://schemas.microsoft.com/office/drawing/2014/main" val="20001"/>
                    </a:ext>
                  </a:extLst>
                </a:gridCol>
              </a:tblGrid>
              <a:tr h="523500">
                <a:tc>
                  <a:txBody>
                    <a:bodyPr/>
                    <a:lstStyle/>
                    <a:p>
                      <a:pPr marL="0" lvl="0" indent="0" algn="ctr" rtl="0">
                        <a:spcBef>
                          <a:spcPts val="0"/>
                        </a:spcBef>
                        <a:spcAft>
                          <a:spcPts val="0"/>
                        </a:spcAft>
                        <a:buNone/>
                      </a:pPr>
                      <a:r>
                        <a:rPr lang="en-US" b="1">
                          <a:latin typeface="Times New Roman"/>
                          <a:ea typeface="Times New Roman"/>
                          <a:cs typeface="Times New Roman"/>
                          <a:sym typeface="Times New Roman"/>
                        </a:rPr>
                        <a:t>Paper Details</a:t>
                      </a:r>
                      <a:endParaRPr b="1">
                        <a:latin typeface="Times New Roman"/>
                        <a:ea typeface="Times New Roman"/>
                        <a:cs typeface="Times New Roman"/>
                        <a:sym typeface="Times New Roman"/>
                      </a:endParaRPr>
                    </a:p>
                  </a:txBody>
                  <a:tcPr marL="91425" marR="91425" marT="91425" marB="91425" anchor="ctr">
                    <a:solidFill>
                      <a:srgbClr val="33CCCC"/>
                    </a:solidFill>
                  </a:tcPr>
                </a:tc>
                <a:tc>
                  <a:txBody>
                    <a:bodyPr/>
                    <a:lstStyle/>
                    <a:p>
                      <a:pPr marL="0" lvl="0" indent="0" algn="ctr" rtl="0">
                        <a:spcBef>
                          <a:spcPts val="0"/>
                        </a:spcBef>
                        <a:spcAft>
                          <a:spcPts val="0"/>
                        </a:spcAft>
                        <a:buNone/>
                      </a:pPr>
                      <a:r>
                        <a:rPr lang="en-US" b="1">
                          <a:latin typeface="Times New Roman"/>
                          <a:ea typeface="Times New Roman"/>
                          <a:cs typeface="Times New Roman"/>
                          <a:sym typeface="Times New Roman"/>
                        </a:rPr>
                        <a:t>Objective of paper, Technique Methods</a:t>
                      </a:r>
                      <a:endParaRPr b="1">
                        <a:latin typeface="Times New Roman"/>
                        <a:ea typeface="Times New Roman"/>
                        <a:cs typeface="Times New Roman"/>
                        <a:sym typeface="Times New Roman"/>
                      </a:endParaRPr>
                    </a:p>
                  </a:txBody>
                  <a:tcPr marL="91425" marR="91425" marT="91425" marB="91425" anchor="ctr">
                    <a:solidFill>
                      <a:srgbClr val="33CCCC"/>
                    </a:solidFill>
                  </a:tcPr>
                </a:tc>
                <a:extLst>
                  <a:ext uri="{0D108BD9-81ED-4DB2-BD59-A6C34878D82A}">
                    <a16:rowId xmlns:a16="http://schemas.microsoft.com/office/drawing/2014/main" val="10000"/>
                  </a:ext>
                </a:extLst>
              </a:tr>
              <a:tr h="2472200">
                <a:tc>
                  <a:txBody>
                    <a:bodyPr/>
                    <a:lstStyle/>
                    <a:p>
                      <a:pPr marL="0" lvl="0" indent="0" algn="l" rtl="0">
                        <a:spcBef>
                          <a:spcPts val="300"/>
                        </a:spcBef>
                        <a:spcAft>
                          <a:spcPts val="0"/>
                        </a:spcAft>
                        <a:buNone/>
                      </a:pPr>
                      <a:r>
                        <a:rPr lang="en-US" sz="1300" b="1">
                          <a:solidFill>
                            <a:srgbClr val="000000"/>
                          </a:solidFill>
                          <a:latin typeface="Times New Roman"/>
                          <a:ea typeface="Times New Roman"/>
                          <a:cs typeface="Times New Roman"/>
                          <a:sym typeface="Times New Roman"/>
                        </a:rPr>
                        <a:t>Image Acquisition and Pre-processing for Detection of Lung Cancer using Neural Network</a:t>
                      </a:r>
                      <a:endParaRPr sz="1300" b="1">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200">
                          <a:solidFill>
                            <a:srgbClr val="000000"/>
                          </a:solidFill>
                          <a:latin typeface="Times New Roman"/>
                          <a:ea typeface="Times New Roman"/>
                          <a:cs typeface="Times New Roman"/>
                          <a:sym typeface="Times New Roman"/>
                        </a:rPr>
                        <a:t>by </a:t>
                      </a:r>
                      <a:r>
                        <a:rPr lang="en-US" sz="120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B C Kavitha</a:t>
                      </a:r>
                      <a:r>
                        <a:rPr lang="en-US"/>
                        <a:t> </a:t>
                      </a:r>
                      <a:r>
                        <a:rPr lang="en-US" sz="1200">
                          <a:solidFill>
                            <a:srgbClr val="000000"/>
                          </a:solidFill>
                          <a:highlight>
                            <a:srgbClr val="FFFFFF"/>
                          </a:highlight>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K B Navee</a:t>
                      </a:r>
                      <a:r>
                        <a:rPr lang="en-US" sz="1200">
                          <a:solidFill>
                            <a:srgbClr val="000000"/>
                          </a:solidFill>
                          <a:latin typeface="Times New Roman"/>
                          <a:ea typeface="Times New Roman"/>
                          <a:cs typeface="Times New Roman"/>
                          <a:sym typeface="Times New Roman"/>
                        </a:rPr>
                        <a:t>n,</a:t>
                      </a:r>
                      <a:r>
                        <a:rPr lang="en-US" sz="1200">
                          <a:solidFill>
                            <a:srgbClr val="333333"/>
                          </a:solidFill>
                          <a:highlight>
                            <a:srgbClr val="FFFFFF"/>
                          </a:highlight>
                          <a:latin typeface="Times New Roman"/>
                          <a:ea typeface="Times New Roman"/>
                          <a:cs typeface="Times New Roman"/>
                          <a:sym typeface="Times New Roman"/>
                        </a:rPr>
                        <a:t>Dept of ECE, BGS Institute of Technology, Adichunchanagiri University, India -</a:t>
                      </a:r>
                      <a:r>
                        <a:rPr lang="en-US" sz="1200">
                          <a:solidFill>
                            <a:srgbClr val="000000"/>
                          </a:solidFill>
                          <a:latin typeface="Times New Roman"/>
                          <a:ea typeface="Times New Roman"/>
                          <a:cs typeface="Times New Roman"/>
                          <a:sym typeface="Times New Roman"/>
                        </a:rPr>
                        <a:t>2022</a:t>
                      </a:r>
                      <a:endParaRPr sz="1200">
                        <a:solidFill>
                          <a:srgbClr val="000000"/>
                        </a:solidFill>
                        <a:latin typeface="Times New Roman"/>
                        <a:ea typeface="Times New Roman"/>
                        <a:cs typeface="Times New Roman"/>
                        <a:sym typeface="Times New Roman"/>
                      </a:endParaRPr>
                    </a:p>
                    <a:p>
                      <a:pPr marL="228600" lvl="0" indent="0" algn="l" rtl="0">
                        <a:spcBef>
                          <a:spcPts val="300"/>
                        </a:spcBef>
                        <a:spcAft>
                          <a:spcPts val="0"/>
                        </a:spcAft>
                        <a:buNone/>
                      </a:pPr>
                      <a:r>
                        <a:rPr lang="en-US" sz="1100">
                          <a:solidFill>
                            <a:srgbClr val="000000"/>
                          </a:solidFill>
                          <a:latin typeface="Times New Roman"/>
                          <a:ea typeface="Times New Roman"/>
                          <a:cs typeface="Times New Roman"/>
                          <a:sym typeface="Times New Roman"/>
                        </a:rPr>
                        <a:t>				</a:t>
                      </a:r>
                      <a:endParaRPr sz="1100">
                        <a:solidFill>
                          <a:srgbClr val="000000"/>
                        </a:solidFill>
                        <a:latin typeface="Times New Roman"/>
                        <a:ea typeface="Times New Roman"/>
                        <a:cs typeface="Times New Roman"/>
                        <a:sym typeface="Times New Roman"/>
                      </a:endParaRPr>
                    </a:p>
                    <a:p>
                      <a:pPr marL="228600" lvl="0" indent="0" algn="l" rtl="0">
                        <a:spcBef>
                          <a:spcPts val="300"/>
                        </a:spcBef>
                        <a:spcAft>
                          <a:spcPts val="0"/>
                        </a:spcAft>
                        <a:buNone/>
                      </a:pPr>
                      <a:r>
                        <a:rPr lang="en-US" sz="1100">
                          <a:solidFill>
                            <a:srgbClr val="000000"/>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latin typeface="Times New Roman"/>
                        <a:ea typeface="Times New Roman"/>
                        <a:cs typeface="Times New Roman"/>
                        <a:sym typeface="Times New Roman"/>
                      </a:endParaRPr>
                    </a:p>
                  </a:txBody>
                  <a:tcPr marL="91425" marR="91425" marT="91425" marB="91425"/>
                </a:tc>
                <a:tc>
                  <a:txBody>
                    <a:bodyPr/>
                    <a:lstStyle/>
                    <a:p>
                      <a:pPr marL="457200" lvl="0" indent="-285750" algn="l" rtl="0">
                        <a:spcBef>
                          <a:spcPts val="0"/>
                        </a:spcBef>
                        <a:spcAft>
                          <a:spcPts val="0"/>
                        </a:spcAft>
                        <a:buSzPts val="900"/>
                        <a:buFont typeface="Times New Roman"/>
                        <a:buChar char="●"/>
                      </a:pPr>
                      <a:r>
                        <a:rPr lang="en-US" sz="1300">
                          <a:latin typeface="Times New Roman"/>
                          <a:ea typeface="Times New Roman"/>
                          <a:cs typeface="Times New Roman"/>
                          <a:sym typeface="Times New Roman"/>
                        </a:rPr>
                        <a:t>The study focuses on developing an efficient pre-processing technique for image acquisition and image enhancement, and then using a neural network to classify the images as either cancerous or non-cancerous.</a:t>
                      </a:r>
                      <a:endParaRPr sz="1300">
                        <a:latin typeface="Times New Roman"/>
                        <a:ea typeface="Times New Roman"/>
                        <a:cs typeface="Times New Roman"/>
                        <a:sym typeface="Times New Roman"/>
                      </a:endParaRPr>
                    </a:p>
                    <a:p>
                      <a:pPr marL="457200" lvl="0" indent="-285750" algn="l" rtl="0">
                        <a:spcBef>
                          <a:spcPts val="0"/>
                        </a:spcBef>
                        <a:spcAft>
                          <a:spcPts val="0"/>
                        </a:spcAft>
                        <a:buSzPts val="900"/>
                        <a:buFont typeface="Times New Roman"/>
                        <a:buChar char="●"/>
                      </a:pPr>
                      <a:r>
                        <a:rPr lang="en-US" sz="1300">
                          <a:latin typeface="Times New Roman"/>
                          <a:ea typeface="Times New Roman"/>
                          <a:cs typeface="Times New Roman"/>
                          <a:sym typeface="Times New Roman"/>
                        </a:rPr>
                        <a:t>The paper proposes a methodology that involves the following steps:</a:t>
                      </a:r>
                      <a:endParaRPr sz="1300">
                        <a:latin typeface="Times New Roman"/>
                        <a:ea typeface="Times New Roman"/>
                        <a:cs typeface="Times New Roman"/>
                        <a:sym typeface="Times New Roman"/>
                      </a:endParaRPr>
                    </a:p>
                    <a:p>
                      <a:pPr marL="457200" lvl="0" indent="-285750" algn="l" rtl="0">
                        <a:spcBef>
                          <a:spcPts val="0"/>
                        </a:spcBef>
                        <a:spcAft>
                          <a:spcPts val="0"/>
                        </a:spcAft>
                        <a:buSzPts val="900"/>
                        <a:buFont typeface="Times New Roman"/>
                        <a:buChar char="●"/>
                      </a:pPr>
                      <a:r>
                        <a:rPr lang="en-US" sz="1300">
                          <a:latin typeface="Times New Roman"/>
                          <a:ea typeface="Times New Roman"/>
                          <a:cs typeface="Times New Roman"/>
                          <a:sym typeface="Times New Roman"/>
                        </a:rPr>
                        <a:t>Image Acquisition: The images of lungs are obtained using Computed Tomography (CT) scan or X-ray.</a:t>
                      </a:r>
                      <a:endParaRPr sz="1300">
                        <a:latin typeface="Times New Roman"/>
                        <a:ea typeface="Times New Roman"/>
                        <a:cs typeface="Times New Roman"/>
                        <a:sym typeface="Times New Roman"/>
                      </a:endParaRPr>
                    </a:p>
                    <a:p>
                      <a:pPr marL="457200" lvl="0" indent="-285750" algn="l" rtl="0">
                        <a:spcBef>
                          <a:spcPts val="0"/>
                        </a:spcBef>
                        <a:spcAft>
                          <a:spcPts val="0"/>
                        </a:spcAft>
                        <a:buSzPts val="900"/>
                        <a:buFont typeface="Times New Roman"/>
                        <a:buChar char="●"/>
                      </a:pPr>
                      <a:r>
                        <a:rPr lang="en-US" sz="1300">
                          <a:latin typeface="Times New Roman"/>
                          <a:ea typeface="Times New Roman"/>
                          <a:cs typeface="Times New Roman"/>
                          <a:sym typeface="Times New Roman"/>
                        </a:rPr>
                        <a:t>Pre-processing: using various image enhancement techniques like  histogram equalization, contrast stretching, and filtering to preprocess the images</a:t>
                      </a:r>
                      <a:endParaRPr sz="1300">
                        <a:latin typeface="Times New Roman"/>
                        <a:ea typeface="Times New Roman"/>
                        <a:cs typeface="Times New Roman"/>
                        <a:sym typeface="Times New Roman"/>
                      </a:endParaRPr>
                    </a:p>
                    <a:p>
                      <a:pPr marL="457200" lvl="0" indent="-285750" algn="l" rtl="0">
                        <a:spcBef>
                          <a:spcPts val="0"/>
                        </a:spcBef>
                        <a:spcAft>
                          <a:spcPts val="0"/>
                        </a:spcAft>
                        <a:buSzPts val="900"/>
                        <a:buFont typeface="Times New Roman"/>
                        <a:buChar char="●"/>
                      </a:pPr>
                      <a:r>
                        <a:rPr lang="en-US" sz="1300">
                          <a:latin typeface="Times New Roman"/>
                          <a:ea typeface="Times New Roman"/>
                          <a:cs typeface="Times New Roman"/>
                          <a:sym typeface="Times New Roman"/>
                        </a:rPr>
                        <a:t>Feature Extraction: used texture analysis techniques such as gray-level co-occurrence matrix (GLCM)</a:t>
                      </a:r>
                      <a:endParaRPr sz="1300">
                        <a:latin typeface="Times New Roman"/>
                        <a:ea typeface="Times New Roman"/>
                        <a:cs typeface="Times New Roman"/>
                        <a:sym typeface="Times New Roman"/>
                      </a:endParaRPr>
                    </a:p>
                    <a:p>
                      <a:pPr marL="457200" lvl="0" indent="-285750" algn="l" rtl="0">
                        <a:spcBef>
                          <a:spcPts val="0"/>
                        </a:spcBef>
                        <a:spcAft>
                          <a:spcPts val="0"/>
                        </a:spcAft>
                        <a:buSzPts val="900"/>
                        <a:buFont typeface="Times New Roman"/>
                        <a:buChar char="●"/>
                      </a:pPr>
                      <a:r>
                        <a:rPr lang="en-US" sz="1300">
                          <a:latin typeface="Times New Roman"/>
                          <a:ea typeface="Times New Roman"/>
                          <a:cs typeface="Times New Roman"/>
                          <a:sym typeface="Times New Roman"/>
                        </a:rPr>
                        <a:t>Classification: convolutional neural network (CNN) which is trained on the extracted features to classify the images.</a:t>
                      </a:r>
                      <a:endParaRPr sz="13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808800">
                <a:tc>
                  <a:txBody>
                    <a:bodyPr/>
                    <a:lstStyle/>
                    <a:p>
                      <a:pPr marL="0" lvl="0" indent="0" algn="l" rtl="0">
                        <a:spcBef>
                          <a:spcPts val="300"/>
                        </a:spcBef>
                        <a:spcAft>
                          <a:spcPts val="0"/>
                        </a:spcAft>
                        <a:buNone/>
                      </a:pPr>
                      <a:r>
                        <a:rPr lang="en-US" sz="1300" b="1">
                          <a:solidFill>
                            <a:srgbClr val="000000"/>
                          </a:solidFill>
                          <a:highlight>
                            <a:srgbClr val="FFFFFF"/>
                          </a:highlight>
                          <a:latin typeface="Times New Roman"/>
                          <a:ea typeface="Times New Roman"/>
                          <a:cs typeface="Times New Roman"/>
                          <a:sym typeface="Times New Roman"/>
                        </a:rPr>
                        <a:t>Proposed methodology for Early Detection of Lung Cancer with low-dose CT Scan using Machine Learning  </a:t>
                      </a:r>
                      <a:endParaRPr sz="1300" b="1">
                        <a:solidFill>
                          <a:srgbClr val="000000"/>
                        </a:solidFill>
                        <a:highlight>
                          <a:srgbClr val="FFFFFF"/>
                        </a:highlight>
                        <a:latin typeface="Times New Roman"/>
                        <a:ea typeface="Times New Roman"/>
                        <a:cs typeface="Times New Roman"/>
                        <a:sym typeface="Times New Roman"/>
                      </a:endParaRPr>
                    </a:p>
                    <a:p>
                      <a:pPr marL="0" lvl="0" indent="0" algn="l" rtl="0">
                        <a:spcBef>
                          <a:spcPts val="300"/>
                        </a:spcBef>
                        <a:spcAft>
                          <a:spcPts val="0"/>
                        </a:spcAft>
                        <a:buNone/>
                      </a:pPr>
                      <a:r>
                        <a:rPr lang="en-US" sz="1200">
                          <a:solidFill>
                            <a:srgbClr val="000000"/>
                          </a:solidFill>
                          <a:highlight>
                            <a:srgbClr val="FFFFFF"/>
                          </a:highlight>
                          <a:latin typeface="Times New Roman"/>
                          <a:ea typeface="Times New Roman"/>
                          <a:cs typeface="Times New Roman"/>
                          <a:sym typeface="Times New Roman"/>
                        </a:rPr>
                        <a:t>by: Gagan Thakral, Sapna Gambhir </a:t>
                      </a:r>
                      <a:endParaRPr sz="1200">
                        <a:solidFill>
                          <a:srgbClr val="000000"/>
                        </a:solidFill>
                        <a:highlight>
                          <a:srgbClr val="FFFFFF"/>
                        </a:highlight>
                        <a:latin typeface="Times New Roman"/>
                        <a:ea typeface="Times New Roman"/>
                        <a:cs typeface="Times New Roman"/>
                        <a:sym typeface="Times New Roman"/>
                      </a:endParaRPr>
                    </a:p>
                    <a:p>
                      <a:pPr marL="0" lvl="0" indent="0" algn="l" rtl="0">
                        <a:spcBef>
                          <a:spcPts val="300"/>
                        </a:spcBef>
                        <a:spcAft>
                          <a:spcPts val="0"/>
                        </a:spcAft>
                        <a:buNone/>
                      </a:pPr>
                      <a:r>
                        <a:rPr lang="en-US" sz="1200">
                          <a:solidFill>
                            <a:srgbClr val="000000"/>
                          </a:solidFill>
                          <a:highlight>
                            <a:srgbClr val="FFFFFF"/>
                          </a:highlight>
                          <a:latin typeface="Times New Roman"/>
                          <a:ea typeface="Times New Roman"/>
                          <a:cs typeface="Times New Roman"/>
                          <a:sym typeface="Times New Roman"/>
                        </a:rPr>
                        <a:t>Nagender Aneja Department of Computer Engineering, J. C. Bose University of Science and Technology, YMCA, Faridabad, India. School of Digital Science, Universiti Brunei Darussalam, Brunei, Darussalam -2022</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300" dirty="0">
                          <a:solidFill>
                            <a:srgbClr val="000000"/>
                          </a:solidFill>
                          <a:latin typeface="Times New Roman"/>
                          <a:ea typeface="Times New Roman"/>
                          <a:cs typeface="Times New Roman"/>
                          <a:sym typeface="Times New Roman"/>
                        </a:rPr>
                        <a:t>To present a methodology for early detection of lung cancer using low-dose CT (LDCT) scans.</a:t>
                      </a:r>
                      <a:endParaRPr sz="1300" dirty="0">
                        <a:solidFill>
                          <a:srgbClr val="000000"/>
                        </a:solidFill>
                        <a:latin typeface="Times New Roman"/>
                        <a:ea typeface="Times New Roman"/>
                        <a:cs typeface="Times New Roman"/>
                        <a:sym typeface="Times New Roman"/>
                      </a:endParaRPr>
                    </a:p>
                    <a:p>
                      <a:pPr marL="228600" lvl="0" indent="0" algn="l" rtl="0">
                        <a:spcBef>
                          <a:spcPts val="0"/>
                        </a:spcBef>
                        <a:spcAft>
                          <a:spcPts val="0"/>
                        </a:spcAft>
                        <a:buClr>
                          <a:srgbClr val="000000"/>
                        </a:buClr>
                        <a:buSzPts val="1100"/>
                        <a:buFont typeface="Arial"/>
                        <a:buNone/>
                      </a:pPr>
                      <a:r>
                        <a:rPr lang="en-US" sz="1300" dirty="0">
                          <a:solidFill>
                            <a:srgbClr val="000000"/>
                          </a:solidFill>
                          <a:highlight>
                            <a:srgbClr val="FFFFFF"/>
                          </a:highlight>
                          <a:latin typeface="Times New Roman"/>
                          <a:ea typeface="Times New Roman"/>
                          <a:cs typeface="Times New Roman"/>
                          <a:sym typeface="Times New Roman"/>
                        </a:rPr>
                        <a:t>There are four stages or components in this proposed system:</a:t>
                      </a:r>
                      <a:endParaRPr sz="1300" dirty="0">
                        <a:solidFill>
                          <a:srgbClr val="000000"/>
                        </a:solidFill>
                        <a:highlight>
                          <a:srgbClr val="FFFFFF"/>
                        </a:highlight>
                        <a:latin typeface="Times New Roman"/>
                        <a:ea typeface="Times New Roman"/>
                        <a:cs typeface="Times New Roman"/>
                        <a:sym typeface="Times New Roman"/>
                      </a:endParaRPr>
                    </a:p>
                    <a:p>
                      <a:pPr marL="457200" lvl="0" indent="-292100" algn="l" rtl="0">
                        <a:spcBef>
                          <a:spcPts val="0"/>
                        </a:spcBef>
                        <a:spcAft>
                          <a:spcPts val="0"/>
                        </a:spcAft>
                        <a:buClr>
                          <a:srgbClr val="000000"/>
                        </a:buClr>
                        <a:buSzPts val="1000"/>
                        <a:buFont typeface="Times New Roman"/>
                        <a:buChar char="●"/>
                      </a:pPr>
                      <a:r>
                        <a:rPr lang="en-US" sz="1300" dirty="0">
                          <a:solidFill>
                            <a:srgbClr val="000000"/>
                          </a:solidFill>
                          <a:highlight>
                            <a:srgbClr val="FFFFFF"/>
                          </a:highlight>
                          <a:latin typeface="Times New Roman"/>
                          <a:ea typeface="Times New Roman"/>
                          <a:cs typeface="Times New Roman"/>
                          <a:sym typeface="Times New Roman"/>
                        </a:rPr>
                        <a:t>LDCT Preprocessing: using Wavelet Transform &amp; </a:t>
                      </a:r>
                      <a:r>
                        <a:rPr lang="en-US" sz="1300" dirty="0" err="1">
                          <a:solidFill>
                            <a:srgbClr val="000000"/>
                          </a:solidFill>
                          <a:highlight>
                            <a:srgbClr val="FFFFFF"/>
                          </a:highlight>
                          <a:latin typeface="Times New Roman"/>
                          <a:ea typeface="Times New Roman"/>
                          <a:cs typeface="Times New Roman"/>
                          <a:sym typeface="Times New Roman"/>
                        </a:rPr>
                        <a:t>weiner</a:t>
                      </a:r>
                      <a:r>
                        <a:rPr lang="en-US" sz="1300" dirty="0">
                          <a:solidFill>
                            <a:srgbClr val="000000"/>
                          </a:solidFill>
                          <a:highlight>
                            <a:srgbClr val="FFFFFF"/>
                          </a:highlight>
                          <a:latin typeface="Times New Roman"/>
                          <a:ea typeface="Times New Roman"/>
                          <a:cs typeface="Times New Roman"/>
                          <a:sym typeface="Times New Roman"/>
                        </a:rPr>
                        <a:t> filter</a:t>
                      </a:r>
                      <a:endParaRPr sz="1300" dirty="0">
                        <a:solidFill>
                          <a:srgbClr val="000000"/>
                        </a:solidFill>
                        <a:highlight>
                          <a:srgbClr val="FFFFFF"/>
                        </a:highlight>
                        <a:latin typeface="Times New Roman"/>
                        <a:ea typeface="Times New Roman"/>
                        <a:cs typeface="Times New Roman"/>
                        <a:sym typeface="Times New Roman"/>
                      </a:endParaRPr>
                    </a:p>
                    <a:p>
                      <a:pPr marL="457200" lvl="0" indent="-292100" algn="l" rtl="0">
                        <a:spcBef>
                          <a:spcPts val="0"/>
                        </a:spcBef>
                        <a:spcAft>
                          <a:spcPts val="0"/>
                        </a:spcAft>
                        <a:buClr>
                          <a:srgbClr val="000000"/>
                        </a:buClr>
                        <a:buSzPts val="1000"/>
                        <a:buFont typeface="Times New Roman"/>
                        <a:buChar char="●"/>
                      </a:pPr>
                      <a:r>
                        <a:rPr lang="en-US" sz="1300" dirty="0">
                          <a:solidFill>
                            <a:srgbClr val="000000"/>
                          </a:solidFill>
                          <a:highlight>
                            <a:srgbClr val="FFFFFF"/>
                          </a:highlight>
                          <a:latin typeface="Times New Roman"/>
                          <a:ea typeface="Times New Roman"/>
                          <a:cs typeface="Times New Roman"/>
                          <a:sym typeface="Times New Roman"/>
                        </a:rPr>
                        <a:t>Lung Segmentation using Fuzzy C-Means (FCM) approach.</a:t>
                      </a:r>
                      <a:endParaRPr sz="1300" dirty="0">
                        <a:solidFill>
                          <a:srgbClr val="000000"/>
                        </a:solidFill>
                        <a:highlight>
                          <a:srgbClr val="FFFFFF"/>
                        </a:highlight>
                        <a:latin typeface="Times New Roman"/>
                        <a:ea typeface="Times New Roman"/>
                        <a:cs typeface="Times New Roman"/>
                        <a:sym typeface="Times New Roman"/>
                      </a:endParaRPr>
                    </a:p>
                    <a:p>
                      <a:pPr marL="457200" lvl="0" indent="-292100" algn="l" rtl="0">
                        <a:spcBef>
                          <a:spcPts val="0"/>
                        </a:spcBef>
                        <a:spcAft>
                          <a:spcPts val="0"/>
                        </a:spcAft>
                        <a:buClr>
                          <a:srgbClr val="000000"/>
                        </a:buClr>
                        <a:buSzPts val="1000"/>
                        <a:buFont typeface="Times New Roman"/>
                        <a:buChar char="●"/>
                      </a:pPr>
                      <a:r>
                        <a:rPr lang="en-US" sz="1300" dirty="0">
                          <a:solidFill>
                            <a:srgbClr val="000000"/>
                          </a:solidFill>
                          <a:highlight>
                            <a:srgbClr val="FFFFFF"/>
                          </a:highlight>
                          <a:latin typeface="Times New Roman"/>
                          <a:ea typeface="Times New Roman"/>
                          <a:cs typeface="Times New Roman"/>
                          <a:sym typeface="Times New Roman"/>
                        </a:rPr>
                        <a:t>Lung Feature Extraction and selection: employ the CNN approach.</a:t>
                      </a:r>
                      <a:endParaRPr sz="1300" dirty="0">
                        <a:solidFill>
                          <a:srgbClr val="000000"/>
                        </a:solidFill>
                        <a:highlight>
                          <a:srgbClr val="FFFFFF"/>
                        </a:highlight>
                        <a:latin typeface="Times New Roman"/>
                        <a:ea typeface="Times New Roman"/>
                        <a:cs typeface="Times New Roman"/>
                        <a:sym typeface="Times New Roman"/>
                      </a:endParaRPr>
                    </a:p>
                    <a:p>
                      <a:pPr marL="457200" lvl="0" indent="-292100" algn="l" rtl="0">
                        <a:spcBef>
                          <a:spcPts val="0"/>
                        </a:spcBef>
                        <a:spcAft>
                          <a:spcPts val="0"/>
                        </a:spcAft>
                        <a:buClr>
                          <a:srgbClr val="000000"/>
                        </a:buClr>
                        <a:buSzPts val="1000"/>
                        <a:buFont typeface="Times New Roman"/>
                        <a:buChar char="●"/>
                      </a:pPr>
                      <a:r>
                        <a:rPr lang="en-US" sz="1300" dirty="0">
                          <a:solidFill>
                            <a:srgbClr val="000000"/>
                          </a:solidFill>
                          <a:highlight>
                            <a:srgbClr val="FFFFFF"/>
                          </a:highlight>
                          <a:latin typeface="Times New Roman"/>
                          <a:ea typeface="Times New Roman"/>
                          <a:cs typeface="Times New Roman"/>
                          <a:sym typeface="Times New Roman"/>
                        </a:rPr>
                        <a:t>Nodule Classification: CNN approach</a:t>
                      </a:r>
                      <a:endParaRPr sz="1300" dirty="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300" dirty="0">
                        <a:solidFill>
                          <a:srgbClr val="000000"/>
                        </a:solidFill>
                        <a:highlight>
                          <a:srgbClr val="FFFFFF"/>
                        </a:highlight>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pic>
        <p:nvPicPr>
          <p:cNvPr id="131" name="Google Shape;131;g23c794e0dd8_1_46"/>
          <p:cNvPicPr preferRelativeResize="0"/>
          <p:nvPr/>
        </p:nvPicPr>
        <p:blipFill>
          <a:blip r:embed="rId5">
            <a:alphaModFix/>
          </a:blip>
          <a:stretch>
            <a:fillRect/>
          </a:stretch>
        </p:blipFill>
        <p:spPr>
          <a:xfrm>
            <a:off x="268125" y="239225"/>
            <a:ext cx="2001421" cy="8382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3c794e0dd8_1_36"/>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g23c794e0dd8_1_36"/>
          <p:cNvSpPr txBox="1"/>
          <p:nvPr/>
        </p:nvSpPr>
        <p:spPr>
          <a:xfrm>
            <a:off x="4191000" y="114300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39" name="Google Shape;139;g23c794e0dd8_1_36"/>
          <p:cNvSpPr txBox="1">
            <a:spLocks noGrp="1"/>
          </p:cNvSpPr>
          <p:nvPr>
            <p:ph type="sldNum" sz="quarter" idx="12"/>
          </p:nvPr>
        </p:nvSpPr>
        <p:spPr>
          <a:xfrm>
            <a:off x="8610600" y="6356350"/>
            <a:ext cx="2743200" cy="365100"/>
          </a:xfrm>
          <a:prstGeom prst="rect">
            <a:avLst/>
          </a:prstGeom>
        </p:spPr>
        <p:txBody>
          <a:bodyPr spcFirstLastPara="1" wrap="square" lIns="121900" tIns="121900" rIns="121900" bIns="121900" anchor="ctr" anchorCtr="0">
            <a:normAutofit fontScale="92500" lnSpcReduction="10000"/>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9</a:t>
            </a:fld>
            <a:endParaRPr>
              <a:solidFill>
                <a:schemeClr val="dk2"/>
              </a:solidFill>
              <a:latin typeface="Arial"/>
              <a:ea typeface="Arial"/>
              <a:cs typeface="Arial"/>
              <a:sym typeface="Arial"/>
            </a:endParaRPr>
          </a:p>
        </p:txBody>
      </p:sp>
      <p:graphicFrame>
        <p:nvGraphicFramePr>
          <p:cNvPr id="140" name="Google Shape;140;g23c794e0dd8_1_36"/>
          <p:cNvGraphicFramePr/>
          <p:nvPr>
            <p:extLst>
              <p:ext uri="{D42A27DB-BD31-4B8C-83A1-F6EECF244321}">
                <p14:modId xmlns:p14="http://schemas.microsoft.com/office/powerpoint/2010/main" val="3071533420"/>
              </p:ext>
            </p:extLst>
          </p:nvPr>
        </p:nvGraphicFramePr>
        <p:xfrm>
          <a:off x="135000" y="1858695"/>
          <a:ext cx="11922000" cy="3974720"/>
        </p:xfrm>
        <a:graphic>
          <a:graphicData uri="http://schemas.openxmlformats.org/drawingml/2006/table">
            <a:tbl>
              <a:tblPr>
                <a:noFill/>
                <a:tableStyleId>{013AF835-5C3C-45A8-AD28-CA63E95C9E79}</a:tableStyleId>
              </a:tblPr>
              <a:tblGrid>
                <a:gridCol w="3633925">
                  <a:extLst>
                    <a:ext uri="{9D8B030D-6E8A-4147-A177-3AD203B41FA5}">
                      <a16:colId xmlns:a16="http://schemas.microsoft.com/office/drawing/2014/main" val="20000"/>
                    </a:ext>
                  </a:extLst>
                </a:gridCol>
                <a:gridCol w="8288075">
                  <a:extLst>
                    <a:ext uri="{9D8B030D-6E8A-4147-A177-3AD203B41FA5}">
                      <a16:colId xmlns:a16="http://schemas.microsoft.com/office/drawing/2014/main" val="20001"/>
                    </a:ext>
                  </a:extLst>
                </a:gridCol>
              </a:tblGrid>
              <a:tr h="351025">
                <a:tc>
                  <a:txBody>
                    <a:bodyPr/>
                    <a:lstStyle/>
                    <a:p>
                      <a:pPr marL="0" lvl="0" indent="0" algn="ctr" rtl="0">
                        <a:spcBef>
                          <a:spcPts val="0"/>
                        </a:spcBef>
                        <a:spcAft>
                          <a:spcPts val="0"/>
                        </a:spcAft>
                        <a:buNone/>
                      </a:pPr>
                      <a:r>
                        <a:rPr lang="en-US" b="1">
                          <a:latin typeface="Times New Roman"/>
                          <a:ea typeface="Times New Roman"/>
                          <a:cs typeface="Times New Roman"/>
                          <a:sym typeface="Times New Roman"/>
                        </a:rPr>
                        <a:t>Paper Details</a:t>
                      </a:r>
                      <a:endParaRPr b="1">
                        <a:latin typeface="Times New Roman"/>
                        <a:ea typeface="Times New Roman"/>
                        <a:cs typeface="Times New Roman"/>
                        <a:sym typeface="Times New Roman"/>
                      </a:endParaRPr>
                    </a:p>
                  </a:txBody>
                  <a:tcPr marL="91425" marR="91425" marT="91425" marB="91425" anchor="ctr">
                    <a:solidFill>
                      <a:srgbClr val="33CCCC"/>
                    </a:solidFill>
                  </a:tcPr>
                </a:tc>
                <a:tc>
                  <a:txBody>
                    <a:bodyPr/>
                    <a:lstStyle/>
                    <a:p>
                      <a:pPr marL="0" lvl="0" indent="0" algn="ctr" rtl="0">
                        <a:spcBef>
                          <a:spcPts val="0"/>
                        </a:spcBef>
                        <a:spcAft>
                          <a:spcPts val="0"/>
                        </a:spcAft>
                        <a:buNone/>
                      </a:pPr>
                      <a:r>
                        <a:rPr lang="en-US" b="1">
                          <a:latin typeface="Times New Roman"/>
                          <a:ea typeface="Times New Roman"/>
                          <a:cs typeface="Times New Roman"/>
                          <a:sym typeface="Times New Roman"/>
                        </a:rPr>
                        <a:t>Objective of paper, Technique Methods</a:t>
                      </a:r>
                      <a:endParaRPr b="1">
                        <a:latin typeface="Times New Roman"/>
                        <a:ea typeface="Times New Roman"/>
                        <a:cs typeface="Times New Roman"/>
                        <a:sym typeface="Times New Roman"/>
                      </a:endParaRPr>
                    </a:p>
                  </a:txBody>
                  <a:tcPr marL="91425" marR="91425" marT="91425" marB="91425" anchor="ctr">
                    <a:solidFill>
                      <a:srgbClr val="33CCCC"/>
                    </a:solidFill>
                  </a:tcPr>
                </a:tc>
                <a:extLst>
                  <a:ext uri="{0D108BD9-81ED-4DB2-BD59-A6C34878D82A}">
                    <a16:rowId xmlns:a16="http://schemas.microsoft.com/office/drawing/2014/main" val="10000"/>
                  </a:ext>
                </a:extLst>
              </a:tr>
              <a:tr h="1536550">
                <a:tc>
                  <a:txBody>
                    <a:bodyPr/>
                    <a:lstStyle/>
                    <a:p>
                      <a:pPr marL="0" lvl="0" indent="0" algn="l" rtl="0">
                        <a:lnSpc>
                          <a:spcPct val="123913"/>
                        </a:lnSpc>
                        <a:spcBef>
                          <a:spcPts val="0"/>
                        </a:spcBef>
                        <a:spcAft>
                          <a:spcPts val="0"/>
                        </a:spcAft>
                        <a:buNone/>
                      </a:pPr>
                      <a:r>
                        <a:rPr lang="en-US" sz="1300" b="1">
                          <a:solidFill>
                            <a:srgbClr val="333333"/>
                          </a:solidFill>
                          <a:latin typeface="Times New Roman"/>
                          <a:ea typeface="Times New Roman"/>
                          <a:cs typeface="Times New Roman"/>
                          <a:sym typeface="Times New Roman"/>
                        </a:rPr>
                        <a:t>Multi-Stage Lung Cancer Detection and Prediction Using Multi-class SVM Classifier</a:t>
                      </a:r>
                      <a:endParaRPr sz="1300" b="1">
                        <a:solidFill>
                          <a:srgbClr val="333333"/>
                        </a:solidFill>
                        <a:latin typeface="Times New Roman"/>
                        <a:ea typeface="Times New Roman"/>
                        <a:cs typeface="Times New Roman"/>
                        <a:sym typeface="Times New Roman"/>
                      </a:endParaRPr>
                    </a:p>
                    <a:p>
                      <a:pPr marL="0" lvl="0" indent="0" algn="l" rtl="0">
                        <a:lnSpc>
                          <a:spcPct val="123913"/>
                        </a:lnSpc>
                        <a:spcBef>
                          <a:spcPts val="0"/>
                        </a:spcBef>
                        <a:spcAft>
                          <a:spcPts val="0"/>
                        </a:spcAft>
                        <a:buNone/>
                      </a:pPr>
                      <a:r>
                        <a:rPr lang="en-US" sz="1200">
                          <a:solidFill>
                            <a:srgbClr val="333333"/>
                          </a:solidFill>
                          <a:latin typeface="Times New Roman"/>
                          <a:ea typeface="Times New Roman"/>
                          <a:cs typeface="Times New Roman"/>
                          <a:sym typeface="Times New Roman"/>
                        </a:rPr>
                        <a:t>by </a:t>
                      </a:r>
                      <a:r>
                        <a:rPr lang="en-US" sz="1200">
                          <a:solidFill>
                            <a:srgbClr val="000000"/>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Janee Alam</a:t>
                      </a:r>
                      <a:r>
                        <a:rPr lang="en-US" sz="1200">
                          <a:solidFill>
                            <a:srgbClr val="000000"/>
                          </a:solidFill>
                          <a:latin typeface="Times New Roman"/>
                          <a:ea typeface="Times New Roman"/>
                          <a:cs typeface="Times New Roman"/>
                          <a:sym typeface="Times New Roman"/>
                        </a:rPr>
                        <a:t>, </a:t>
                      </a:r>
                      <a:r>
                        <a:rPr lang="en-US" sz="1200">
                          <a:solidFill>
                            <a:srgbClr val="000000"/>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Sabrina Alam</a:t>
                      </a:r>
                      <a:r>
                        <a:rPr lang="en-US" sz="1200">
                          <a:solidFill>
                            <a:srgbClr val="000000"/>
                          </a:solidFill>
                          <a:latin typeface="Times New Roman"/>
                          <a:ea typeface="Times New Roman"/>
                          <a:cs typeface="Times New Roman"/>
                          <a:sym typeface="Times New Roman"/>
                        </a:rPr>
                        <a:t>, </a:t>
                      </a:r>
                      <a:r>
                        <a:rPr lang="en-US" sz="1200">
                          <a:solidFill>
                            <a:srgbClr val="000000"/>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Alamgir Hossan</a:t>
                      </a:r>
                      <a:endParaRPr sz="1200">
                        <a:solidFill>
                          <a:srgbClr val="000000"/>
                        </a:solidFill>
                        <a:latin typeface="Times New Roman"/>
                        <a:ea typeface="Times New Roman"/>
                        <a:cs typeface="Times New Roman"/>
                        <a:sym typeface="Times New Roman"/>
                      </a:endParaRPr>
                    </a:p>
                  </a:txBody>
                  <a:tcPr marL="91425" marR="91425" marT="91425" marB="91425"/>
                </a:tc>
                <a:tc>
                  <a:txBody>
                    <a:bodyPr/>
                    <a:lstStyle/>
                    <a:p>
                      <a:pPr marL="457200" lvl="0" indent="-285750" algn="l" rtl="0">
                        <a:lnSpc>
                          <a:spcPct val="115000"/>
                        </a:lnSpc>
                        <a:spcBef>
                          <a:spcPts val="0"/>
                        </a:spcBef>
                        <a:spcAft>
                          <a:spcPts val="0"/>
                        </a:spcAft>
                        <a:buClr>
                          <a:srgbClr val="000000"/>
                        </a:buClr>
                        <a:buSzPts val="900"/>
                        <a:buFont typeface="Times New Roman"/>
                        <a:buChar char="●"/>
                      </a:pPr>
                      <a:r>
                        <a:rPr lang="en-US" sz="1300">
                          <a:solidFill>
                            <a:srgbClr val="000000"/>
                          </a:solidFill>
                          <a:latin typeface="Times New Roman"/>
                          <a:ea typeface="Times New Roman"/>
                          <a:cs typeface="Times New Roman"/>
                          <a:sym typeface="Times New Roman"/>
                        </a:rPr>
                        <a:t>Lung cancer stage classification using Affected area(Diseased Area/Total area). </a:t>
                      </a:r>
                      <a:endParaRPr sz="1300">
                        <a:solidFill>
                          <a:srgbClr val="000000"/>
                        </a:solidFill>
                        <a:latin typeface="Times New Roman"/>
                        <a:ea typeface="Times New Roman"/>
                        <a:cs typeface="Times New Roman"/>
                        <a:sym typeface="Times New Roman"/>
                      </a:endParaRPr>
                    </a:p>
                    <a:p>
                      <a:pPr marL="457200" lvl="0" indent="-285750" algn="l" rtl="0">
                        <a:spcBef>
                          <a:spcPts val="0"/>
                        </a:spcBef>
                        <a:spcAft>
                          <a:spcPts val="0"/>
                        </a:spcAft>
                        <a:buSzPts val="900"/>
                        <a:buFont typeface="Times New Roman"/>
                        <a:buChar char="●"/>
                      </a:pPr>
                      <a:r>
                        <a:rPr lang="en-US" sz="1300">
                          <a:latin typeface="Times New Roman"/>
                          <a:ea typeface="Times New Roman"/>
                          <a:cs typeface="Times New Roman"/>
                          <a:sym typeface="Times New Roman"/>
                        </a:rPr>
                        <a:t>Dataset :Taken from </a:t>
                      </a:r>
                      <a:r>
                        <a:rPr lang="en-US" sz="1300">
                          <a:solidFill>
                            <a:srgbClr val="333333"/>
                          </a:solidFill>
                          <a:latin typeface="Times New Roman"/>
                          <a:ea typeface="Times New Roman"/>
                          <a:cs typeface="Times New Roman"/>
                          <a:sym typeface="Times New Roman"/>
                        </a:rPr>
                        <a:t>UCI machine learning database.</a:t>
                      </a:r>
                      <a:endParaRPr sz="1300">
                        <a:latin typeface="Times New Roman"/>
                        <a:ea typeface="Times New Roman"/>
                        <a:cs typeface="Times New Roman"/>
                        <a:sym typeface="Times New Roman"/>
                      </a:endParaRPr>
                    </a:p>
                    <a:p>
                      <a:pPr marL="457200" lvl="0" indent="-285750" algn="l" rtl="0">
                        <a:spcBef>
                          <a:spcPts val="0"/>
                        </a:spcBef>
                        <a:spcAft>
                          <a:spcPts val="0"/>
                        </a:spcAft>
                        <a:buSzPts val="900"/>
                        <a:buFont typeface="Times New Roman"/>
                        <a:buChar char="●"/>
                      </a:pPr>
                      <a:r>
                        <a:rPr lang="en-US" sz="1300">
                          <a:latin typeface="Times New Roman"/>
                          <a:ea typeface="Times New Roman"/>
                          <a:cs typeface="Times New Roman"/>
                          <a:sym typeface="Times New Roman"/>
                        </a:rPr>
                        <a:t>Converting the Pre-processed image into an Segmented Image using watershed based algorithm to analyse different regions and identify lung lesions (abnormal regions).</a:t>
                      </a:r>
                      <a:endParaRPr sz="1300">
                        <a:latin typeface="Times New Roman"/>
                        <a:ea typeface="Times New Roman"/>
                        <a:cs typeface="Times New Roman"/>
                        <a:sym typeface="Times New Roman"/>
                      </a:endParaRPr>
                    </a:p>
                    <a:p>
                      <a:pPr marL="457200" lvl="0" indent="-285750" algn="l" rtl="0">
                        <a:spcBef>
                          <a:spcPts val="0"/>
                        </a:spcBef>
                        <a:spcAft>
                          <a:spcPts val="0"/>
                        </a:spcAft>
                        <a:buSzPts val="900"/>
                        <a:buFont typeface="Times New Roman"/>
                        <a:buChar char="●"/>
                      </a:pPr>
                      <a:r>
                        <a:rPr lang="en-US" sz="1300">
                          <a:latin typeface="Times New Roman"/>
                          <a:ea typeface="Times New Roman"/>
                          <a:cs typeface="Times New Roman"/>
                          <a:sym typeface="Times New Roman"/>
                        </a:rPr>
                        <a:t>Features Extraction using </a:t>
                      </a:r>
                      <a:r>
                        <a:rPr lang="en-US" sz="1300">
                          <a:solidFill>
                            <a:srgbClr val="333333"/>
                          </a:solidFill>
                          <a:latin typeface="Times New Roman"/>
                          <a:ea typeface="Times New Roman"/>
                          <a:cs typeface="Times New Roman"/>
                          <a:sym typeface="Times New Roman"/>
                        </a:rPr>
                        <a:t>GLCM (Gray Level Co-Occurrence Method) .</a:t>
                      </a:r>
                      <a:endParaRPr sz="1300">
                        <a:latin typeface="Times New Roman"/>
                        <a:ea typeface="Times New Roman"/>
                        <a:cs typeface="Times New Roman"/>
                        <a:sym typeface="Times New Roman"/>
                      </a:endParaRPr>
                    </a:p>
                    <a:p>
                      <a:pPr marL="457200" lvl="0" indent="-285750" algn="l" rtl="0">
                        <a:spcBef>
                          <a:spcPts val="0"/>
                        </a:spcBef>
                        <a:spcAft>
                          <a:spcPts val="0"/>
                        </a:spcAft>
                        <a:buSzPts val="900"/>
                        <a:buFont typeface="Times New Roman"/>
                        <a:buChar char="●"/>
                      </a:pPr>
                      <a:r>
                        <a:rPr lang="en-US" sz="1300">
                          <a:latin typeface="Times New Roman"/>
                          <a:ea typeface="Times New Roman"/>
                          <a:cs typeface="Times New Roman"/>
                          <a:sym typeface="Times New Roman"/>
                        </a:rPr>
                        <a:t>Classification : Using Multi Class SVM .</a:t>
                      </a:r>
                      <a:endParaRPr sz="13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981000">
                <a:tc>
                  <a:txBody>
                    <a:bodyPr/>
                    <a:lstStyle/>
                    <a:p>
                      <a:pPr marL="0" lvl="0" indent="0" algn="l" rtl="0">
                        <a:lnSpc>
                          <a:spcPct val="123913"/>
                        </a:lnSpc>
                        <a:spcBef>
                          <a:spcPts val="0"/>
                        </a:spcBef>
                        <a:spcAft>
                          <a:spcPts val="0"/>
                        </a:spcAft>
                        <a:buNone/>
                      </a:pPr>
                      <a:r>
                        <a:rPr lang="en-US" sz="1300" b="1">
                          <a:solidFill>
                            <a:srgbClr val="333333"/>
                          </a:solidFill>
                          <a:latin typeface="Times New Roman"/>
                          <a:ea typeface="Times New Roman"/>
                          <a:cs typeface="Times New Roman"/>
                          <a:sym typeface="Times New Roman"/>
                        </a:rPr>
                        <a:t>Isoline Based Image Colorization</a:t>
                      </a:r>
                      <a:endParaRPr sz="1300" b="1">
                        <a:solidFill>
                          <a:srgbClr val="333333"/>
                        </a:solidFill>
                        <a:latin typeface="Times New Roman"/>
                        <a:ea typeface="Times New Roman"/>
                        <a:cs typeface="Times New Roman"/>
                        <a:sym typeface="Times New Roman"/>
                      </a:endParaRPr>
                    </a:p>
                    <a:p>
                      <a:pPr marL="0" lvl="0" indent="0" algn="l" rtl="0">
                        <a:lnSpc>
                          <a:spcPct val="123913"/>
                        </a:lnSpc>
                        <a:spcBef>
                          <a:spcPts val="0"/>
                        </a:spcBef>
                        <a:spcAft>
                          <a:spcPts val="0"/>
                        </a:spcAft>
                        <a:buNone/>
                      </a:pPr>
                      <a:r>
                        <a:rPr lang="en-US" sz="1200">
                          <a:solidFill>
                            <a:srgbClr val="000000"/>
                          </a:solidFill>
                          <a:latin typeface="Times New Roman"/>
                          <a:ea typeface="Times New Roman"/>
                          <a:cs typeface="Times New Roman"/>
                          <a:sym typeface="Times New Roman"/>
                        </a:rPr>
                        <a:t> </a:t>
                      </a:r>
                      <a:r>
                        <a:rPr lang="en-US" sz="1200">
                          <a:solidFill>
                            <a:srgbClr val="000000"/>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by  </a:t>
                      </a:r>
                      <a:r>
                        <a:rPr lang="en-US" sz="1200">
                          <a:solidFill>
                            <a:srgbClr val="000000"/>
                          </a:solidFill>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Adam Popowicz</a:t>
                      </a:r>
                      <a:r>
                        <a:rPr lang="en-US" sz="1200">
                          <a:solidFill>
                            <a:srgbClr val="000000"/>
                          </a:solidFill>
                          <a:latin typeface="Times New Roman"/>
                          <a:ea typeface="Times New Roman"/>
                          <a:cs typeface="Times New Roman"/>
                          <a:sym typeface="Times New Roman"/>
                        </a:rPr>
                        <a:t>, </a:t>
                      </a:r>
                      <a:r>
                        <a:rPr lang="en-US" sz="1200">
                          <a:solidFill>
                            <a:srgbClr val="000000"/>
                          </a:solidFill>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Bogdan Smolka</a:t>
                      </a:r>
                      <a:endParaRPr sz="1200">
                        <a:solidFill>
                          <a:srgbClr val="000000"/>
                        </a:solidFill>
                        <a:latin typeface="Times New Roman"/>
                        <a:ea typeface="Times New Roman"/>
                        <a:cs typeface="Times New Roman"/>
                        <a:sym typeface="Times New Roman"/>
                      </a:endParaRPr>
                    </a:p>
                    <a:p>
                      <a:pPr marL="228600" lvl="0" indent="0" algn="l" rtl="0">
                        <a:lnSpc>
                          <a:spcPct val="114999"/>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txBody>
                  <a:tcPr marL="91425" marR="91425" marT="91425" marB="91425"/>
                </a:tc>
                <a:tc>
                  <a:txBody>
                    <a:bodyPr/>
                    <a:lstStyle/>
                    <a:p>
                      <a:pPr marL="457200" lvl="0" indent="-285750" algn="l" rtl="0">
                        <a:spcBef>
                          <a:spcPts val="0"/>
                        </a:spcBef>
                        <a:spcAft>
                          <a:spcPts val="0"/>
                        </a:spcAft>
                        <a:buClr>
                          <a:srgbClr val="000000"/>
                        </a:buClr>
                        <a:buSzPts val="900"/>
                        <a:buFont typeface="Times New Roman"/>
                        <a:buChar char="●"/>
                      </a:pPr>
                      <a:r>
                        <a:rPr lang="en-US" sz="1300" dirty="0">
                          <a:solidFill>
                            <a:srgbClr val="000000"/>
                          </a:solidFill>
                          <a:latin typeface="Times New Roman"/>
                          <a:ea typeface="Times New Roman"/>
                          <a:cs typeface="Times New Roman"/>
                          <a:sym typeface="Times New Roman"/>
                        </a:rPr>
                        <a:t>This paper proposes a  method for image colorization based on isolines and user-defined color constraints.</a:t>
                      </a:r>
                      <a:endParaRPr sz="1300" dirty="0">
                        <a:solidFill>
                          <a:srgbClr val="000000"/>
                        </a:solidFill>
                        <a:latin typeface="Times New Roman"/>
                        <a:ea typeface="Times New Roman"/>
                        <a:cs typeface="Times New Roman"/>
                        <a:sym typeface="Times New Roman"/>
                      </a:endParaRPr>
                    </a:p>
                    <a:p>
                      <a:pPr marL="457200" lvl="0" indent="-285750" algn="l" rtl="0">
                        <a:spcBef>
                          <a:spcPts val="0"/>
                        </a:spcBef>
                        <a:spcAft>
                          <a:spcPts val="0"/>
                        </a:spcAft>
                        <a:buClr>
                          <a:srgbClr val="333333"/>
                        </a:buClr>
                        <a:buSzPts val="900"/>
                        <a:buFont typeface="Times New Roman"/>
                        <a:buChar char="●"/>
                      </a:pPr>
                      <a:r>
                        <a:rPr lang="en-US" sz="1300" dirty="0">
                          <a:solidFill>
                            <a:srgbClr val="333333"/>
                          </a:solidFill>
                          <a:latin typeface="Times New Roman"/>
                          <a:ea typeface="Times New Roman"/>
                          <a:cs typeface="Times New Roman"/>
                          <a:sym typeface="Times New Roman"/>
                        </a:rPr>
                        <a:t>A method of colorization based on the minimization of color difference between adjacent pixels of similar intensity.</a:t>
                      </a:r>
                      <a:endParaRPr sz="1300" dirty="0">
                        <a:solidFill>
                          <a:srgbClr val="333333"/>
                        </a:solidFill>
                        <a:latin typeface="Times New Roman"/>
                        <a:ea typeface="Times New Roman"/>
                        <a:cs typeface="Times New Roman"/>
                        <a:sym typeface="Times New Roman"/>
                      </a:endParaRPr>
                    </a:p>
                    <a:p>
                      <a:pPr marL="457200" lvl="0" indent="-285750" algn="l" rtl="0">
                        <a:spcBef>
                          <a:spcPts val="0"/>
                        </a:spcBef>
                        <a:spcAft>
                          <a:spcPts val="0"/>
                        </a:spcAft>
                        <a:buClr>
                          <a:srgbClr val="333333"/>
                        </a:buClr>
                        <a:buSzPts val="900"/>
                        <a:buFont typeface="Times New Roman"/>
                        <a:buChar char="●"/>
                      </a:pPr>
                      <a:r>
                        <a:rPr lang="en-US" sz="1300" dirty="0">
                          <a:solidFill>
                            <a:srgbClr val="333333"/>
                          </a:solidFill>
                          <a:latin typeface="Times New Roman"/>
                          <a:ea typeface="Times New Roman"/>
                          <a:cs typeface="Times New Roman"/>
                          <a:sym typeface="Times New Roman"/>
                        </a:rPr>
                        <a:t> Starting with scribbles indicated by an operator, the algorithm minimizes the difference between the color in particular pixel and the weighted average of colors of neighboring pixels.</a:t>
                      </a:r>
                      <a:endParaRPr sz="1300" dirty="0">
                        <a:solidFill>
                          <a:srgbClr val="333333"/>
                        </a:solidFill>
                        <a:latin typeface="Times New Roman"/>
                        <a:ea typeface="Times New Roman"/>
                        <a:cs typeface="Times New Roman"/>
                        <a:sym typeface="Times New Roman"/>
                      </a:endParaRPr>
                    </a:p>
                    <a:p>
                      <a:pPr marL="457200" lvl="0" indent="-285750" algn="l" rtl="0">
                        <a:spcBef>
                          <a:spcPts val="0"/>
                        </a:spcBef>
                        <a:spcAft>
                          <a:spcPts val="0"/>
                        </a:spcAft>
                        <a:buClr>
                          <a:srgbClr val="333333"/>
                        </a:buClr>
                        <a:buSzPts val="900"/>
                        <a:buFont typeface="Times New Roman"/>
                        <a:buChar char="●"/>
                      </a:pPr>
                      <a:r>
                        <a:rPr lang="en-US" sz="1300" dirty="0">
                          <a:solidFill>
                            <a:srgbClr val="333333"/>
                          </a:solidFill>
                          <a:latin typeface="Times New Roman"/>
                          <a:ea typeface="Times New Roman"/>
                          <a:cs typeface="Times New Roman"/>
                          <a:sym typeface="Times New Roman"/>
                        </a:rPr>
                        <a:t>This can be solved using Least Squares Method</a:t>
                      </a:r>
                      <a:endParaRPr sz="1300" dirty="0">
                        <a:solidFill>
                          <a:srgbClr val="333333"/>
                        </a:solidFill>
                        <a:latin typeface="Times New Roman"/>
                        <a:ea typeface="Times New Roman"/>
                        <a:cs typeface="Times New Roman"/>
                        <a:sym typeface="Times New Roman"/>
                      </a:endParaRPr>
                    </a:p>
                    <a:p>
                      <a:pPr marL="0" lvl="0" indent="0" algn="l" rtl="0">
                        <a:spcBef>
                          <a:spcPts val="0"/>
                        </a:spcBef>
                        <a:spcAft>
                          <a:spcPts val="0"/>
                        </a:spcAft>
                        <a:buNone/>
                      </a:pPr>
                      <a:endParaRPr sz="12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pic>
        <p:nvPicPr>
          <p:cNvPr id="141" name="Google Shape;141;g23c794e0dd8_1_36"/>
          <p:cNvPicPr preferRelativeResize="0"/>
          <p:nvPr/>
        </p:nvPicPr>
        <p:blipFill>
          <a:blip r:embed="rId9">
            <a:alphaModFix/>
          </a:blip>
          <a:stretch>
            <a:fillRect/>
          </a:stretch>
        </p:blipFill>
        <p:spPr>
          <a:xfrm>
            <a:off x="268125" y="304800"/>
            <a:ext cx="2001421" cy="838202"/>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{B37F51B0-3042-D34C-9B9D-65A2F45F676C}tf10001060_mac</Template>
  <TotalTime>0</TotalTime>
  <Words>4502</Words>
  <Application>Microsoft Macintosh PowerPoint</Application>
  <PresentationFormat>Widescreen</PresentationFormat>
  <Paragraphs>405</Paragraphs>
  <Slides>41</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Microsoft Office User</cp:lastModifiedBy>
  <cp:revision>1</cp:revision>
  <dcterms:created xsi:type="dcterms:W3CDTF">2020-11-22T08:14:37Z</dcterms:created>
  <dcterms:modified xsi:type="dcterms:W3CDTF">2023-05-02T19:35:26Z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