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5"/>
  </p:notesMasterIdLst>
  <p:sldIdLst>
    <p:sldId id="258" r:id="rId2"/>
    <p:sldId id="257" r:id="rId3"/>
    <p:sldId id="260" r:id="rId4"/>
    <p:sldId id="267" r:id="rId5"/>
    <p:sldId id="261" r:id="rId6"/>
    <p:sldId id="262" r:id="rId7"/>
    <p:sldId id="263" r:id="rId8"/>
    <p:sldId id="264" r:id="rId9"/>
    <p:sldId id="265" r:id="rId10"/>
    <p:sldId id="268" r:id="rId11"/>
    <p:sldId id="270" r:id="rId12"/>
    <p:sldId id="271" r:id="rId13"/>
    <p:sldId id="266"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F8630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9" d="100"/>
          <a:sy n="109" d="100"/>
        </p:scale>
        <p:origin x="1644" y="13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EE16272-617E-4DAF-98A7-1E249FC6E62B}" type="datetimeFigureOut">
              <a:rPr lang="en-US" smtClean="0"/>
              <a:pPr/>
              <a:t>06-Jul-25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C3306E6-DC10-44A3-83DD-EDA3C03FF55B}" type="slidenum">
              <a:rPr lang="en-US" smtClean="0"/>
              <a:pPr/>
              <a:t>‹#›</a:t>
            </a:fld>
            <a:endParaRPr lang="en-US"/>
          </a:p>
        </p:txBody>
      </p:sp>
    </p:spTree>
    <p:extLst>
      <p:ext uri="{BB962C8B-B14F-4D97-AF65-F5344CB8AC3E}">
        <p14:creationId xmlns:p14="http://schemas.microsoft.com/office/powerpoint/2010/main" val="32160315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r>
              <a:rPr lang="en-US"/>
              <a:t>CS-FYP    Hamdard University </a:t>
            </a:r>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r>
              <a:rPr lang="en-US"/>
              <a:t>Project Name Here</a:t>
            </a:r>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9EBC64C3-3FC7-4C40-910B-2643F037F02C}"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r>
              <a:rPr lang="en-US"/>
              <a:t>CS-FYP    Hamdard University </a:t>
            </a:r>
          </a:p>
        </p:txBody>
      </p:sp>
      <p:sp>
        <p:nvSpPr>
          <p:cNvPr id="5" name="Footer Placeholder 4"/>
          <p:cNvSpPr>
            <a:spLocks noGrp="1"/>
          </p:cNvSpPr>
          <p:nvPr>
            <p:ph type="ftr" sz="quarter" idx="11"/>
          </p:nvPr>
        </p:nvSpPr>
        <p:spPr/>
        <p:txBody>
          <a:bodyPr/>
          <a:lstStyle/>
          <a:p>
            <a:r>
              <a:rPr lang="en-US"/>
              <a:t>Project Name Here</a:t>
            </a:r>
          </a:p>
        </p:txBody>
      </p:sp>
      <p:sp>
        <p:nvSpPr>
          <p:cNvPr id="6" name="Slide Number Placeholder 5"/>
          <p:cNvSpPr>
            <a:spLocks noGrp="1"/>
          </p:cNvSpPr>
          <p:nvPr>
            <p:ph type="sldNum" sz="quarter" idx="12"/>
          </p:nvPr>
        </p:nvSpPr>
        <p:spPr/>
        <p:txBody>
          <a:bodyPr/>
          <a:lstStyle/>
          <a:p>
            <a:fld id="{9EBC64C3-3FC7-4C40-910B-2643F037F02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r>
              <a:rPr lang="en-US"/>
              <a:t>CS-FYP    Hamdard University </a:t>
            </a:r>
          </a:p>
        </p:txBody>
      </p:sp>
      <p:sp>
        <p:nvSpPr>
          <p:cNvPr id="5" name="Footer Placeholder 4"/>
          <p:cNvSpPr>
            <a:spLocks noGrp="1"/>
          </p:cNvSpPr>
          <p:nvPr>
            <p:ph type="ftr" sz="quarter" idx="11"/>
          </p:nvPr>
        </p:nvSpPr>
        <p:spPr>
          <a:xfrm>
            <a:off x="457201" y="6248207"/>
            <a:ext cx="5573483" cy="365125"/>
          </a:xfrm>
        </p:spPr>
        <p:txBody>
          <a:bodyPr/>
          <a:lstStyle/>
          <a:p>
            <a:r>
              <a:rPr lang="en-US"/>
              <a:t>Project Name Here</a:t>
            </a:r>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9EBC64C3-3FC7-4C40-910B-2643F037F02C}"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7616952" cy="990600"/>
          </a:xfrm>
        </p:spPr>
        <p:txBody>
          <a:bodyPr/>
          <a:lstStyle/>
          <a:p>
            <a:r>
              <a:rPr kumimoji="0" lang="en-US"/>
              <a:t>Click to edit Master title style</a:t>
            </a:r>
          </a:p>
        </p:txBody>
      </p:sp>
      <p:sp>
        <p:nvSpPr>
          <p:cNvPr id="4" name="Date Placeholder 3"/>
          <p:cNvSpPr>
            <a:spLocks noGrp="1"/>
          </p:cNvSpPr>
          <p:nvPr>
            <p:ph type="dt" sz="half" idx="10"/>
          </p:nvPr>
        </p:nvSpPr>
        <p:spPr>
          <a:xfrm>
            <a:off x="6248400" y="6400800"/>
            <a:ext cx="2514600" cy="304800"/>
          </a:xfrm>
          <a:solidFill>
            <a:srgbClr val="008000"/>
          </a:solidFill>
        </p:spPr>
        <p:txBody>
          <a:bodyPr/>
          <a:lstStyle>
            <a:lvl1pPr algn="r">
              <a:defRPr b="0">
                <a:solidFill>
                  <a:schemeClr val="bg1"/>
                </a:solidFill>
              </a:defRPr>
            </a:lvl1pPr>
          </a:lstStyle>
          <a:p>
            <a:r>
              <a:rPr lang="en-US"/>
              <a:t>CS-FYP    Hamdard University </a:t>
            </a:r>
            <a:endParaRPr lang="en-US" dirty="0"/>
          </a:p>
        </p:txBody>
      </p:sp>
      <p:sp>
        <p:nvSpPr>
          <p:cNvPr id="5" name="Footer Placeholder 4"/>
          <p:cNvSpPr>
            <a:spLocks noGrp="1"/>
          </p:cNvSpPr>
          <p:nvPr>
            <p:ph type="ftr" sz="quarter" idx="11"/>
          </p:nvPr>
        </p:nvSpPr>
        <p:spPr>
          <a:xfrm>
            <a:off x="609601" y="6400800"/>
            <a:ext cx="5410200" cy="288925"/>
          </a:xfrm>
          <a:solidFill>
            <a:srgbClr val="F86308"/>
          </a:solidFill>
        </p:spPr>
        <p:txBody>
          <a:bodyPr/>
          <a:lstStyle>
            <a:lvl1pPr algn="l">
              <a:defRPr b="0">
                <a:solidFill>
                  <a:schemeClr val="bg1"/>
                </a:solidFill>
              </a:defRPr>
            </a:lvl1pPr>
          </a:lstStyle>
          <a:p>
            <a:r>
              <a:rPr lang="en-US"/>
              <a:t>Project Name Here</a:t>
            </a:r>
            <a:endParaRPr lang="en-US" dirty="0"/>
          </a:p>
        </p:txBody>
      </p:sp>
      <p:sp>
        <p:nvSpPr>
          <p:cNvPr id="6" name="Slide Number Placeholder 5"/>
          <p:cNvSpPr>
            <a:spLocks noGrp="1"/>
          </p:cNvSpPr>
          <p:nvPr>
            <p:ph type="sldNum" sz="quarter" idx="12"/>
          </p:nvPr>
        </p:nvSpPr>
        <p:spPr>
          <a:xfrm>
            <a:off x="0" y="1279524"/>
            <a:ext cx="533400" cy="244476"/>
          </a:xfrm>
          <a:solidFill>
            <a:srgbClr val="008000"/>
          </a:solidFill>
        </p:spPr>
        <p:txBody>
          <a:bodyPr>
            <a:noAutofit/>
          </a:bodyPr>
          <a:lstStyle>
            <a:lvl1pPr>
              <a:defRPr sz="1800" b="1">
                <a:solidFill>
                  <a:srgbClr val="FFFFFF"/>
                </a:solidFill>
              </a:defRPr>
            </a:lvl1pPr>
          </a:lstStyle>
          <a:p>
            <a:fld id="{9EBC64C3-3FC7-4C40-910B-2643F037F02C}" type="slidenum">
              <a:rPr lang="en-US" smtClean="0"/>
              <a:pPr/>
              <a:t>‹#›</a:t>
            </a:fld>
            <a:endParaRPr lang="en-US" dirty="0"/>
          </a:p>
        </p:txBody>
      </p:sp>
      <p:sp>
        <p:nvSpPr>
          <p:cNvPr id="8" name="Content Placeholder 7"/>
          <p:cNvSpPr>
            <a:spLocks noGrp="1"/>
          </p:cNvSpPr>
          <p:nvPr>
            <p:ph sz="quarter" idx="1"/>
          </p:nvPr>
        </p:nvSpPr>
        <p:spPr>
          <a:xfrm>
            <a:off x="612648" y="1600200"/>
            <a:ext cx="8153400" cy="4495800"/>
          </a:xfrm>
        </p:spPr>
        <p:txBody>
          <a:bodyPr/>
          <a:lstStyle>
            <a:lvl1pPr>
              <a:buClr>
                <a:srgbClr val="008000"/>
              </a:buClr>
              <a:defRPr/>
            </a:lvl1p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305800" y="381000"/>
            <a:ext cx="732241" cy="638664"/>
          </a:xfrm>
          <a:prstGeom prst="rect">
            <a:avLst/>
          </a:prstGeom>
        </p:spPr>
      </p:pic>
      <p:sp>
        <p:nvSpPr>
          <p:cNvPr id="7" name="Rectangle 6"/>
          <p:cNvSpPr/>
          <p:nvPr userDrawn="1"/>
        </p:nvSpPr>
        <p:spPr>
          <a:xfrm>
            <a:off x="609600" y="1295400"/>
            <a:ext cx="8534400" cy="228600"/>
          </a:xfrm>
          <a:prstGeom prst="rect">
            <a:avLst/>
          </a:prstGeom>
          <a:solidFill>
            <a:srgbClr val="F86308"/>
          </a:solidFill>
          <a:ln>
            <a:solidFill>
              <a:srgbClr val="F8630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52599" y="2743200"/>
            <a:ext cx="6742113" cy="1676400"/>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rgbClr val="008000"/>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rgbClr val="F86308"/>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a:solidFill>
            <a:srgbClr val="008000"/>
          </a:solidFill>
        </p:spPr>
        <p:txBody>
          <a:bodyPr/>
          <a:lstStyle>
            <a:lvl1pPr algn="r">
              <a:defRPr>
                <a:solidFill>
                  <a:schemeClr val="bg1"/>
                </a:solidFill>
              </a:defRPr>
            </a:lvl1pPr>
          </a:lstStyle>
          <a:p>
            <a:r>
              <a:rPr lang="en-US"/>
              <a:t>CS-FYP    Hamdard University </a:t>
            </a:r>
            <a:endParaRPr lang="en-US" dirty="0"/>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9EBC64C3-3FC7-4C40-910B-2643F037F02C}" type="slidenum">
              <a:rPr lang="en-US" smtClean="0"/>
              <a:pPr/>
              <a:t>‹#›</a:t>
            </a:fld>
            <a:endParaRPr lang="en-US" dirty="0"/>
          </a:p>
        </p:txBody>
      </p:sp>
      <p:sp>
        <p:nvSpPr>
          <p:cNvPr id="14" name="Footer Placeholder 13"/>
          <p:cNvSpPr>
            <a:spLocks noGrp="1"/>
          </p:cNvSpPr>
          <p:nvPr>
            <p:ph type="ftr" sz="quarter" idx="12"/>
          </p:nvPr>
        </p:nvSpPr>
        <p:spPr>
          <a:solidFill>
            <a:srgbClr val="F86308"/>
          </a:solidFill>
        </p:spPr>
        <p:txBody>
          <a:bodyPr/>
          <a:lstStyle>
            <a:lvl1pPr algn="l">
              <a:defRPr>
                <a:solidFill>
                  <a:schemeClr val="bg1"/>
                </a:solidFill>
              </a:defRPr>
            </a:lvl1pPr>
          </a:lstStyle>
          <a:p>
            <a:r>
              <a:rPr lang="en-US"/>
              <a:t>Project Name Here</a:t>
            </a:r>
            <a:endParaRPr lang="en-US" dirty="0"/>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8601" y="3899346"/>
            <a:ext cx="1295400" cy="1129854"/>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Slide Number Placeholder 9"/>
          <p:cNvSpPr>
            <a:spLocks noGrp="1"/>
          </p:cNvSpPr>
          <p:nvPr>
            <p:ph type="sldNum" sz="quarter" idx="16"/>
          </p:nvPr>
        </p:nvSpPr>
        <p:spPr/>
        <p:txBody>
          <a:bodyPr rtlCol="0"/>
          <a:lstStyle/>
          <a:p>
            <a:fld id="{9EBC64C3-3FC7-4C40-910B-2643F037F02C}" type="slidenum">
              <a:rPr lang="en-US" smtClean="0"/>
              <a:pPr/>
              <a:t>‹#›</a:t>
            </a:fld>
            <a:endParaRPr lang="en-US"/>
          </a:p>
        </p:txBody>
      </p:sp>
      <p:sp>
        <p:nvSpPr>
          <p:cNvPr id="13" name="Footer Placeholder 13"/>
          <p:cNvSpPr txBox="1">
            <a:spLocks/>
          </p:cNvSpPr>
          <p:nvPr userDrawn="1"/>
        </p:nvSpPr>
        <p:spPr>
          <a:xfrm>
            <a:off x="609600" y="6400606"/>
            <a:ext cx="5421083" cy="365125"/>
          </a:xfrm>
          <a:prstGeom prst="rect">
            <a:avLst/>
          </a:prstGeom>
          <a:solidFill>
            <a:srgbClr val="F86308"/>
          </a:solidFill>
        </p:spPr>
        <p:txBody>
          <a:bodyPr vert="horz" anchor="ctr"/>
          <a:lstStyle>
            <a:defPPr>
              <a:defRPr lang="en-US"/>
            </a:defPPr>
            <a:lvl1pPr marL="0" algn="l" defTabSz="914400" rtl="0" eaLnBrk="1" latinLnBrk="0" hangingPunct="1">
              <a:defRPr kumimoji="0" sz="14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Project name here</a:t>
            </a:r>
            <a:endParaRPr lang="en-US" dirty="0"/>
          </a:p>
        </p:txBody>
      </p:sp>
      <p:sp>
        <p:nvSpPr>
          <p:cNvPr id="15" name="Date Placeholder 11"/>
          <p:cNvSpPr>
            <a:spLocks noGrp="1"/>
          </p:cNvSpPr>
          <p:nvPr>
            <p:ph type="dt" sz="half" idx="10"/>
          </p:nvPr>
        </p:nvSpPr>
        <p:spPr>
          <a:xfrm>
            <a:off x="6096000" y="6416675"/>
            <a:ext cx="2667000" cy="365125"/>
          </a:xfrm>
          <a:solidFill>
            <a:srgbClr val="008000"/>
          </a:solidFill>
        </p:spPr>
        <p:txBody>
          <a:bodyPr/>
          <a:lstStyle>
            <a:lvl1pPr algn="r">
              <a:defRPr>
                <a:solidFill>
                  <a:schemeClr val="bg1"/>
                </a:solidFill>
              </a:defRPr>
            </a:lvl1pPr>
          </a:lstStyle>
          <a:p>
            <a:r>
              <a:rPr lang="en-US"/>
              <a:t>CS-FYP    Hamdard University </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r>
              <a:rPr lang="en-US"/>
              <a:t>CS-FYP    Hamdard University </a:t>
            </a:r>
          </a:p>
        </p:txBody>
      </p:sp>
      <p:sp>
        <p:nvSpPr>
          <p:cNvPr id="12" name="Slide Number Placeholder 11"/>
          <p:cNvSpPr>
            <a:spLocks noGrp="1"/>
          </p:cNvSpPr>
          <p:nvPr>
            <p:ph type="sldNum" sz="quarter" idx="16"/>
          </p:nvPr>
        </p:nvSpPr>
        <p:spPr/>
        <p:txBody>
          <a:bodyPr rtlCol="0"/>
          <a:lstStyle/>
          <a:p>
            <a:fld id="{9EBC64C3-3FC7-4C40-910B-2643F037F02C}" type="slidenum">
              <a:rPr lang="en-US" smtClean="0"/>
              <a:pPr/>
              <a:t>‹#›</a:t>
            </a:fld>
            <a:endParaRPr lang="en-US"/>
          </a:p>
        </p:txBody>
      </p:sp>
      <p:sp>
        <p:nvSpPr>
          <p:cNvPr id="14" name="Footer Placeholder 13"/>
          <p:cNvSpPr>
            <a:spLocks noGrp="1"/>
          </p:cNvSpPr>
          <p:nvPr>
            <p:ph type="ftr" sz="quarter" idx="17"/>
          </p:nvPr>
        </p:nvSpPr>
        <p:spPr/>
        <p:txBody>
          <a:bodyPr rtlCol="0"/>
          <a:lstStyle/>
          <a:p>
            <a:r>
              <a:rPr lang="en-US"/>
              <a:t>Project Name Here</a:t>
            </a:r>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r>
              <a:rPr lang="en-US"/>
              <a:t>CS-FYP    Hamdard University </a:t>
            </a:r>
          </a:p>
        </p:txBody>
      </p:sp>
      <p:sp>
        <p:nvSpPr>
          <p:cNvPr id="4" name="Footer Placeholder 3"/>
          <p:cNvSpPr>
            <a:spLocks noGrp="1"/>
          </p:cNvSpPr>
          <p:nvPr>
            <p:ph type="ftr" sz="quarter" idx="11"/>
          </p:nvPr>
        </p:nvSpPr>
        <p:spPr/>
        <p:txBody>
          <a:bodyPr/>
          <a:lstStyle/>
          <a:p>
            <a:r>
              <a:rPr lang="en-US"/>
              <a:t>Project Name Here</a:t>
            </a:r>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9EBC64C3-3FC7-4C40-910B-2643F037F02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CS-FYP    Hamdard University </a:t>
            </a:r>
          </a:p>
        </p:txBody>
      </p:sp>
      <p:sp>
        <p:nvSpPr>
          <p:cNvPr id="3" name="Footer Placeholder 2"/>
          <p:cNvSpPr>
            <a:spLocks noGrp="1"/>
          </p:cNvSpPr>
          <p:nvPr>
            <p:ph type="ftr" sz="quarter" idx="11"/>
          </p:nvPr>
        </p:nvSpPr>
        <p:spPr/>
        <p:txBody>
          <a:bodyPr/>
          <a:lstStyle/>
          <a:p>
            <a:r>
              <a:rPr lang="en-US"/>
              <a:t>Project Name Here</a:t>
            </a:r>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9EBC64C3-3FC7-4C40-910B-2643F037F02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r>
              <a:rPr lang="en-US"/>
              <a:t>CS-FYP    Hamdard University </a:t>
            </a:r>
          </a:p>
        </p:txBody>
      </p:sp>
      <p:sp>
        <p:nvSpPr>
          <p:cNvPr id="6" name="Footer Placeholder 5"/>
          <p:cNvSpPr>
            <a:spLocks noGrp="1"/>
          </p:cNvSpPr>
          <p:nvPr>
            <p:ph type="ftr" sz="quarter" idx="11"/>
          </p:nvPr>
        </p:nvSpPr>
        <p:spPr/>
        <p:txBody>
          <a:bodyPr/>
          <a:lstStyle/>
          <a:p>
            <a:r>
              <a:rPr lang="en-US"/>
              <a:t>Project Name Here</a:t>
            </a:r>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9EBC64C3-3FC7-4C40-910B-2643F037F02C}"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r>
              <a:rPr lang="en-US"/>
              <a:t>CS-FYP    Hamdard University </a:t>
            </a:r>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9EBC64C3-3FC7-4C40-910B-2643F037F02C}"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r>
              <a:rPr lang="en-US"/>
              <a:t>Project Name Here</a:t>
            </a:r>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r>
              <a:rPr lang="en-US"/>
              <a:t>CS-FYP    Hamdard University </a:t>
            </a:r>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r>
              <a:rPr lang="en-US"/>
              <a:t>Project Name Here</a:t>
            </a:r>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9EBC64C3-3FC7-4C40-910B-2643F037F02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EBC64C3-3FC7-4C40-910B-2643F037F02C}" type="slidenum">
              <a:rPr lang="en-US" smtClean="0"/>
              <a:pPr/>
              <a:t>1</a:t>
            </a:fld>
            <a:endParaRPr lang="en-US"/>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04436" y="2133600"/>
            <a:ext cx="6339563" cy="2320117"/>
          </a:xfrm>
          <a:prstGeom prst="rect">
            <a:avLst/>
          </a:prstGeom>
        </p:spPr>
      </p:pic>
      <p:sp>
        <p:nvSpPr>
          <p:cNvPr id="6" name="Rectangle 5"/>
          <p:cNvSpPr/>
          <p:nvPr/>
        </p:nvSpPr>
        <p:spPr>
          <a:xfrm>
            <a:off x="2804436" y="1066800"/>
            <a:ext cx="6339563" cy="1066800"/>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Influencer Connect</a:t>
            </a:r>
            <a:endParaRPr lang="en-US" sz="3200" dirty="0"/>
          </a:p>
        </p:txBody>
      </p:sp>
      <p:sp>
        <p:nvSpPr>
          <p:cNvPr id="7" name="TextBox 6"/>
          <p:cNvSpPr txBox="1"/>
          <p:nvPr/>
        </p:nvSpPr>
        <p:spPr>
          <a:xfrm>
            <a:off x="0" y="6020076"/>
            <a:ext cx="5465618" cy="830997"/>
          </a:xfrm>
          <a:prstGeom prst="rect">
            <a:avLst/>
          </a:prstGeom>
          <a:solidFill>
            <a:srgbClr val="008000"/>
          </a:solidFill>
        </p:spPr>
        <p:txBody>
          <a:bodyPr wrap="square" rtlCol="0">
            <a:spAutoFit/>
          </a:bodyPr>
          <a:lstStyle/>
          <a:p>
            <a:pPr algn="ctr"/>
            <a:r>
              <a:rPr lang="en-US" sz="2000" dirty="0">
                <a:solidFill>
                  <a:schemeClr val="bg1"/>
                </a:solidFill>
              </a:rPr>
              <a:t>Department of Computing, FEST</a:t>
            </a:r>
          </a:p>
          <a:p>
            <a:pPr algn="ctr"/>
            <a:r>
              <a:rPr lang="en-US" sz="2800" dirty="0" err="1">
                <a:solidFill>
                  <a:schemeClr val="bg1"/>
                </a:solidFill>
              </a:rPr>
              <a:t>Hamdard</a:t>
            </a:r>
            <a:r>
              <a:rPr lang="en-US" sz="2800" baseline="0" dirty="0">
                <a:solidFill>
                  <a:schemeClr val="bg1"/>
                </a:solidFill>
              </a:rPr>
              <a:t> University </a:t>
            </a:r>
            <a:r>
              <a:rPr lang="en-US" sz="2800" dirty="0">
                <a:solidFill>
                  <a:schemeClr val="bg1"/>
                </a:solidFill>
              </a:rPr>
              <a:t>  </a:t>
            </a: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6027" y="3124200"/>
            <a:ext cx="1572567" cy="1371600"/>
          </a:xfrm>
          <a:prstGeom prst="rect">
            <a:avLst/>
          </a:prstGeom>
        </p:spPr>
      </p:pic>
      <p:sp>
        <p:nvSpPr>
          <p:cNvPr id="10" name="Isosceles Triangle 9"/>
          <p:cNvSpPr/>
          <p:nvPr/>
        </p:nvSpPr>
        <p:spPr>
          <a:xfrm flipV="1">
            <a:off x="2209800" y="1066800"/>
            <a:ext cx="1143000" cy="10668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0" y="0"/>
            <a:ext cx="2424622" cy="523220"/>
          </a:xfrm>
          <a:prstGeom prst="rect">
            <a:avLst/>
          </a:prstGeom>
          <a:solidFill>
            <a:srgbClr val="F86308"/>
          </a:solidFill>
        </p:spPr>
        <p:txBody>
          <a:bodyPr wrap="square" rtlCol="0">
            <a:spAutoFit/>
          </a:bodyPr>
          <a:lstStyle/>
          <a:p>
            <a:pPr algn="ctr"/>
            <a:r>
              <a:rPr lang="en-US" sz="2800" b="1" dirty="0" smtClean="0">
                <a:solidFill>
                  <a:schemeClr val="bg1"/>
                </a:solidFill>
                <a:latin typeface="Calibri" pitchFamily="34" charset="0"/>
              </a:rPr>
              <a:t>FYP-II</a:t>
            </a:r>
            <a:endParaRPr lang="en-US" sz="2800" b="1" dirty="0">
              <a:solidFill>
                <a:schemeClr val="bg1"/>
              </a:solidFill>
              <a:latin typeface="Calibri" pitchFamily="34" charset="0"/>
            </a:endParaRPr>
          </a:p>
        </p:txBody>
      </p:sp>
      <p:sp>
        <p:nvSpPr>
          <p:cNvPr id="12" name="Isosceles Triangle 11"/>
          <p:cNvSpPr/>
          <p:nvPr/>
        </p:nvSpPr>
        <p:spPr>
          <a:xfrm flipV="1">
            <a:off x="4894118" y="6020076"/>
            <a:ext cx="1143000" cy="83792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572000" y="4696637"/>
            <a:ext cx="3886200" cy="1323439"/>
          </a:xfrm>
          <a:prstGeom prst="rect">
            <a:avLst/>
          </a:prstGeom>
          <a:noFill/>
        </p:spPr>
        <p:txBody>
          <a:bodyPr wrap="square" rtlCol="0">
            <a:spAutoFit/>
          </a:bodyPr>
          <a:lstStyle/>
          <a:p>
            <a:pPr algn="ctr"/>
            <a:r>
              <a:rPr lang="en-US" sz="2000" dirty="0" smtClean="0"/>
              <a:t>Ayan </a:t>
            </a:r>
            <a:r>
              <a:rPr lang="en-US" sz="2000" dirty="0" smtClean="0"/>
              <a:t>Ahmed Siddiqui</a:t>
            </a:r>
            <a:endParaRPr lang="en-US" sz="2000" dirty="0" smtClean="0"/>
          </a:p>
          <a:p>
            <a:pPr algn="ctr"/>
            <a:r>
              <a:rPr lang="en-US" sz="2000" dirty="0" err="1" smtClean="0"/>
              <a:t>Ansab</a:t>
            </a:r>
            <a:r>
              <a:rPr lang="en-US" sz="2000" dirty="0" smtClean="0"/>
              <a:t> </a:t>
            </a:r>
            <a:r>
              <a:rPr lang="en-US" sz="2000" dirty="0" err="1" smtClean="0"/>
              <a:t>Haider</a:t>
            </a:r>
            <a:endParaRPr lang="en-US" sz="2000" dirty="0" smtClean="0"/>
          </a:p>
          <a:p>
            <a:pPr algn="ctr"/>
            <a:r>
              <a:rPr lang="en-US" sz="2000" dirty="0" err="1" smtClean="0"/>
              <a:t>Wajiha</a:t>
            </a:r>
            <a:r>
              <a:rPr lang="en-US" sz="2000" dirty="0" smtClean="0"/>
              <a:t> Ali</a:t>
            </a:r>
          </a:p>
          <a:p>
            <a:pPr algn="ctr"/>
            <a:r>
              <a:rPr lang="en-US" sz="2000" dirty="0" smtClean="0"/>
              <a:t>Supervisor: Sir </a:t>
            </a:r>
            <a:r>
              <a:rPr lang="en-US" sz="2000" dirty="0" err="1" smtClean="0"/>
              <a:t>Aamir</a:t>
            </a:r>
            <a:r>
              <a:rPr lang="en-US" sz="2000" dirty="0" smtClean="0"/>
              <a:t> </a:t>
            </a:r>
            <a:r>
              <a:rPr lang="en-US" sz="2000" dirty="0" err="1" smtClean="0"/>
              <a:t>Hussain</a:t>
            </a:r>
            <a:r>
              <a:rPr lang="en-US" sz="2000" dirty="0" smtClean="0"/>
              <a:t> </a:t>
            </a:r>
            <a:endParaRPr lang="en-US" sz="2000" dirty="0"/>
          </a:p>
        </p:txBody>
      </p:sp>
    </p:spTree>
    <p:extLst>
      <p:ext uri="{BB962C8B-B14F-4D97-AF65-F5344CB8AC3E}">
        <p14:creationId xmlns:p14="http://schemas.microsoft.com/office/powerpoint/2010/main" val="20806243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00B254B5-0E0D-E7DA-AAA7-93779CCAED7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0041A595-0BE1-0916-7B58-3573ADF584DD}"/>
              </a:ext>
            </a:extLst>
          </p:cNvPr>
          <p:cNvSpPr>
            <a:spLocks noGrp="1"/>
          </p:cNvSpPr>
          <p:nvPr>
            <p:ph type="title"/>
          </p:nvPr>
        </p:nvSpPr>
        <p:spPr/>
        <p:txBody>
          <a:bodyPr/>
          <a:lstStyle/>
          <a:p>
            <a:r>
              <a:rPr lang="en-US" dirty="0"/>
              <a:t>Literature Review</a:t>
            </a:r>
          </a:p>
        </p:txBody>
      </p:sp>
      <p:sp>
        <p:nvSpPr>
          <p:cNvPr id="3" name="Content Placeholder 2">
            <a:extLst>
              <a:ext uri="{FF2B5EF4-FFF2-40B4-BE49-F238E27FC236}">
                <a16:creationId xmlns:a16="http://schemas.microsoft.com/office/drawing/2014/main" xmlns="" id="{238C9D91-A2C5-4CFA-68B5-ED67D813EEA3}"/>
              </a:ext>
            </a:extLst>
          </p:cNvPr>
          <p:cNvSpPr>
            <a:spLocks noGrp="1"/>
          </p:cNvSpPr>
          <p:nvPr>
            <p:ph sz="quarter" idx="1"/>
          </p:nvPr>
        </p:nvSpPr>
        <p:spPr/>
        <p:txBody>
          <a:bodyPr>
            <a:normAutofit fontScale="85000" lnSpcReduction="20000"/>
          </a:bodyPr>
          <a:lstStyle/>
          <a:p>
            <a:pPr marL="0" indent="0">
              <a:buNone/>
            </a:pPr>
            <a:r>
              <a:rPr lang="en-US" dirty="0"/>
              <a:t>Influencer marketing has become a preferred strategy over traditional advertising due to its authenticity and ability to drive stronger consumer engagement. Research shows that audiences often perceive influencer content as more relatable and trustworthy, particularly among younger, digital-savvy users. However, managing influencer campaigns remains a major challenge, with many marketing agents relying on disconnected tools like spreadsheets and emails, leading to inefficiencies and miscommunication. Studies highlight the importance of real-time communication in improving collaboration and campaign outcomes. Technologies such as </a:t>
            </a:r>
            <a:r>
              <a:rPr lang="en-US" dirty="0" err="1"/>
              <a:t>SignalR</a:t>
            </a:r>
            <a:r>
              <a:rPr lang="en-US" dirty="0"/>
              <a:t> are identified as effective solutions to facilitate seamless, instant messaging between influencers and marketing agents.</a:t>
            </a:r>
            <a:endParaRPr lang="en-US" dirty="0"/>
          </a:p>
        </p:txBody>
      </p:sp>
      <p:sp>
        <p:nvSpPr>
          <p:cNvPr id="4" name="Footer Placeholder 3">
            <a:extLst>
              <a:ext uri="{FF2B5EF4-FFF2-40B4-BE49-F238E27FC236}">
                <a16:creationId xmlns:a16="http://schemas.microsoft.com/office/drawing/2014/main" xmlns="" id="{EA53D2C2-53FC-8CD8-BAB4-05A87E3D90A9}"/>
              </a:ext>
            </a:extLst>
          </p:cNvPr>
          <p:cNvSpPr>
            <a:spLocks noGrp="1"/>
          </p:cNvSpPr>
          <p:nvPr>
            <p:ph type="ftr" sz="quarter" idx="11"/>
          </p:nvPr>
        </p:nvSpPr>
        <p:spPr/>
        <p:txBody>
          <a:bodyPr/>
          <a:lstStyle/>
          <a:p>
            <a:r>
              <a:rPr lang="en-US"/>
              <a:t>Project Name Here</a:t>
            </a:r>
            <a:endParaRPr lang="en-US" dirty="0"/>
          </a:p>
        </p:txBody>
      </p:sp>
      <p:sp>
        <p:nvSpPr>
          <p:cNvPr id="5" name="Slide Number Placeholder 4">
            <a:extLst>
              <a:ext uri="{FF2B5EF4-FFF2-40B4-BE49-F238E27FC236}">
                <a16:creationId xmlns:a16="http://schemas.microsoft.com/office/drawing/2014/main" xmlns="" id="{0A58433C-3C21-EAC2-80B7-7F921FB19F81}"/>
              </a:ext>
            </a:extLst>
          </p:cNvPr>
          <p:cNvSpPr>
            <a:spLocks noGrp="1"/>
          </p:cNvSpPr>
          <p:nvPr>
            <p:ph type="sldNum" sz="quarter" idx="12"/>
          </p:nvPr>
        </p:nvSpPr>
        <p:spPr/>
        <p:txBody>
          <a:bodyPr>
            <a:normAutofit fontScale="62500" lnSpcReduction="20000"/>
          </a:bodyPr>
          <a:lstStyle/>
          <a:p>
            <a:fld id="{9EBC64C3-3FC7-4C40-910B-2643F037F02C}" type="slidenum">
              <a:rPr lang="en-US" smtClean="0"/>
              <a:pPr/>
              <a:t>10</a:t>
            </a:fld>
            <a:endParaRPr lang="en-US" dirty="0"/>
          </a:p>
        </p:txBody>
      </p:sp>
      <p:sp>
        <p:nvSpPr>
          <p:cNvPr id="6" name="Date Placeholder 5">
            <a:extLst>
              <a:ext uri="{FF2B5EF4-FFF2-40B4-BE49-F238E27FC236}">
                <a16:creationId xmlns:a16="http://schemas.microsoft.com/office/drawing/2014/main" xmlns="" id="{41089FE8-FB93-D0E9-D495-2CE1E321A1FD}"/>
              </a:ext>
            </a:extLst>
          </p:cNvPr>
          <p:cNvSpPr>
            <a:spLocks noGrp="1"/>
          </p:cNvSpPr>
          <p:nvPr>
            <p:ph type="dt" sz="half" idx="10"/>
          </p:nvPr>
        </p:nvSpPr>
        <p:spPr/>
        <p:txBody>
          <a:bodyPr/>
          <a:lstStyle/>
          <a:p>
            <a:r>
              <a:rPr lang="en-US"/>
              <a:t>CS-FYP    Hamdard University </a:t>
            </a:r>
            <a:endParaRPr lang="en-US" dirty="0"/>
          </a:p>
        </p:txBody>
      </p:sp>
    </p:spTree>
    <p:extLst>
      <p:ext uri="{BB962C8B-B14F-4D97-AF65-F5344CB8AC3E}">
        <p14:creationId xmlns:p14="http://schemas.microsoft.com/office/powerpoint/2010/main" val="9726121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A90A4218-791E-0B61-ACE7-1CF9C7CB111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08E92C40-79B7-B5FD-DE62-4C3165514122}"/>
              </a:ext>
            </a:extLst>
          </p:cNvPr>
          <p:cNvSpPr>
            <a:spLocks noGrp="1"/>
          </p:cNvSpPr>
          <p:nvPr>
            <p:ph type="title"/>
          </p:nvPr>
        </p:nvSpPr>
        <p:spPr/>
        <p:txBody>
          <a:bodyPr>
            <a:normAutofit fontScale="90000"/>
          </a:bodyPr>
          <a:lstStyle/>
          <a:p>
            <a:r>
              <a:rPr lang="en-US" dirty="0"/>
              <a:t>Experimental Evaluations &amp; Results</a:t>
            </a:r>
          </a:p>
        </p:txBody>
      </p:sp>
      <p:sp>
        <p:nvSpPr>
          <p:cNvPr id="3" name="Content Placeholder 2">
            <a:extLst>
              <a:ext uri="{FF2B5EF4-FFF2-40B4-BE49-F238E27FC236}">
                <a16:creationId xmlns:a16="http://schemas.microsoft.com/office/drawing/2014/main" xmlns="" id="{C9E8D5E5-C410-0640-FDF9-731653518CD9}"/>
              </a:ext>
            </a:extLst>
          </p:cNvPr>
          <p:cNvSpPr>
            <a:spLocks noGrp="1"/>
          </p:cNvSpPr>
          <p:nvPr>
            <p:ph sz="quarter" idx="1"/>
          </p:nvPr>
        </p:nvSpPr>
        <p:spPr/>
        <p:txBody>
          <a:bodyPr>
            <a:normAutofit fontScale="40000" lnSpcReduction="20000"/>
          </a:bodyPr>
          <a:lstStyle/>
          <a:p>
            <a:r>
              <a:rPr lang="en-US" b="1" dirty="0"/>
              <a:t>Test Environment:</a:t>
            </a:r>
            <a:endParaRPr lang="en-US" dirty="0"/>
          </a:p>
          <a:p>
            <a:r>
              <a:rPr lang="en-US" dirty="0"/>
              <a:t>Deployed on IIS with SQL Server 2019 and ASP.NET MVC.</a:t>
            </a:r>
          </a:p>
          <a:p>
            <a:r>
              <a:rPr lang="en-US" dirty="0"/>
              <a:t>Tested on diverse client setups with load testing via </a:t>
            </a:r>
            <a:r>
              <a:rPr lang="en-US" dirty="0" err="1"/>
              <a:t>JMeter</a:t>
            </a:r>
            <a:r>
              <a:rPr lang="en-US" dirty="0"/>
              <a:t> and security evaluation using OWASP ZAP.</a:t>
            </a:r>
          </a:p>
          <a:p>
            <a:r>
              <a:rPr lang="en-US" b="1" dirty="0"/>
              <a:t>Functional Testing:</a:t>
            </a:r>
            <a:endParaRPr lang="en-US" dirty="0"/>
          </a:p>
          <a:p>
            <a:r>
              <a:rPr lang="en-US" dirty="0"/>
              <a:t>Verified core modules: registration, role-based access, campaign creation, influencer search, invitations, and real-time messaging (</a:t>
            </a:r>
            <a:r>
              <a:rPr lang="en-US" dirty="0" err="1"/>
              <a:t>SignalR</a:t>
            </a:r>
            <a:r>
              <a:rPr lang="en-US" dirty="0"/>
              <a:t>).</a:t>
            </a:r>
          </a:p>
          <a:p>
            <a:r>
              <a:rPr lang="en-US" dirty="0"/>
              <a:t>Admin approval and campaign workflows functioned as expected.</a:t>
            </a:r>
          </a:p>
          <a:p>
            <a:r>
              <a:rPr lang="en-US" b="1" dirty="0"/>
              <a:t>Performance:</a:t>
            </a:r>
            <a:endParaRPr lang="en-US" dirty="0"/>
          </a:p>
          <a:p>
            <a:r>
              <a:rPr lang="en-US" dirty="0"/>
              <a:t>All major pages loaded within 1–3 seconds.</a:t>
            </a:r>
          </a:p>
          <a:p>
            <a:r>
              <a:rPr lang="en-US" dirty="0"/>
              <a:t>Real-time chat had &lt;1s latency; filters and invitations processed within 2s.</a:t>
            </a:r>
          </a:p>
          <a:p>
            <a:r>
              <a:rPr lang="en-US" dirty="0"/>
              <a:t>System handled up to 10 concurrent users without lag or crashes.</a:t>
            </a:r>
          </a:p>
          <a:p>
            <a:r>
              <a:rPr lang="en-US" b="1" dirty="0"/>
              <a:t>Security:</a:t>
            </a:r>
            <a:endParaRPr lang="en-US" dirty="0"/>
          </a:p>
          <a:p>
            <a:r>
              <a:rPr lang="en-US" dirty="0"/>
              <a:t>Role-based access enforced, sensitive data protected, and CSRF tokens implemented.</a:t>
            </a:r>
          </a:p>
          <a:p>
            <a:r>
              <a:rPr lang="en-US" dirty="0"/>
              <a:t>Entity Framework used to prevent SQL injection. File upload restrictions validated.</a:t>
            </a:r>
          </a:p>
          <a:p>
            <a:r>
              <a:rPr lang="en-US" b="1" dirty="0"/>
              <a:t>Usability:</a:t>
            </a:r>
            <a:endParaRPr lang="en-US" dirty="0"/>
          </a:p>
          <a:p>
            <a:r>
              <a:rPr lang="en-US" dirty="0"/>
              <a:t>Interface found intuitive by test users.</a:t>
            </a:r>
          </a:p>
          <a:p>
            <a:r>
              <a:rPr lang="en-US" dirty="0"/>
              <a:t>Campaign creation and invitation processes were smooth and user-friendly.</a:t>
            </a:r>
          </a:p>
          <a:p>
            <a:r>
              <a:rPr lang="en-US" dirty="0"/>
              <a:t>Responsive design and error handling improved through feedback.</a:t>
            </a:r>
          </a:p>
          <a:p>
            <a:endParaRPr lang="en-US" dirty="0"/>
          </a:p>
        </p:txBody>
      </p:sp>
      <p:sp>
        <p:nvSpPr>
          <p:cNvPr id="4" name="Footer Placeholder 3">
            <a:extLst>
              <a:ext uri="{FF2B5EF4-FFF2-40B4-BE49-F238E27FC236}">
                <a16:creationId xmlns:a16="http://schemas.microsoft.com/office/drawing/2014/main" xmlns="" id="{0EA1940C-B8E2-0A4F-42D8-DEED2E581725}"/>
              </a:ext>
            </a:extLst>
          </p:cNvPr>
          <p:cNvSpPr>
            <a:spLocks noGrp="1"/>
          </p:cNvSpPr>
          <p:nvPr>
            <p:ph type="ftr" sz="quarter" idx="11"/>
          </p:nvPr>
        </p:nvSpPr>
        <p:spPr/>
        <p:txBody>
          <a:bodyPr/>
          <a:lstStyle/>
          <a:p>
            <a:r>
              <a:rPr lang="en-US"/>
              <a:t>Project Name Here</a:t>
            </a:r>
            <a:endParaRPr lang="en-US" dirty="0"/>
          </a:p>
        </p:txBody>
      </p:sp>
      <p:sp>
        <p:nvSpPr>
          <p:cNvPr id="5" name="Slide Number Placeholder 4">
            <a:extLst>
              <a:ext uri="{FF2B5EF4-FFF2-40B4-BE49-F238E27FC236}">
                <a16:creationId xmlns:a16="http://schemas.microsoft.com/office/drawing/2014/main" xmlns="" id="{DB34E641-254D-2C20-E6F9-CDB73BF0E91A}"/>
              </a:ext>
            </a:extLst>
          </p:cNvPr>
          <p:cNvSpPr>
            <a:spLocks noGrp="1"/>
          </p:cNvSpPr>
          <p:nvPr>
            <p:ph type="sldNum" sz="quarter" idx="12"/>
          </p:nvPr>
        </p:nvSpPr>
        <p:spPr/>
        <p:txBody>
          <a:bodyPr>
            <a:normAutofit fontScale="62500" lnSpcReduction="20000"/>
          </a:bodyPr>
          <a:lstStyle/>
          <a:p>
            <a:fld id="{9EBC64C3-3FC7-4C40-910B-2643F037F02C}" type="slidenum">
              <a:rPr lang="en-US" smtClean="0"/>
              <a:pPr/>
              <a:t>11</a:t>
            </a:fld>
            <a:endParaRPr lang="en-US" dirty="0"/>
          </a:p>
        </p:txBody>
      </p:sp>
      <p:sp>
        <p:nvSpPr>
          <p:cNvPr id="6" name="Date Placeholder 5">
            <a:extLst>
              <a:ext uri="{FF2B5EF4-FFF2-40B4-BE49-F238E27FC236}">
                <a16:creationId xmlns:a16="http://schemas.microsoft.com/office/drawing/2014/main" xmlns="" id="{34184363-9858-004E-DEDE-D5DCA338F9CE}"/>
              </a:ext>
            </a:extLst>
          </p:cNvPr>
          <p:cNvSpPr>
            <a:spLocks noGrp="1"/>
          </p:cNvSpPr>
          <p:nvPr>
            <p:ph type="dt" sz="half" idx="10"/>
          </p:nvPr>
        </p:nvSpPr>
        <p:spPr/>
        <p:txBody>
          <a:bodyPr/>
          <a:lstStyle/>
          <a:p>
            <a:r>
              <a:rPr lang="en-US"/>
              <a:t>CS-FYP    Hamdard University </a:t>
            </a:r>
            <a:endParaRPr lang="en-US" dirty="0"/>
          </a:p>
        </p:txBody>
      </p:sp>
    </p:spTree>
    <p:extLst>
      <p:ext uri="{BB962C8B-B14F-4D97-AF65-F5344CB8AC3E}">
        <p14:creationId xmlns:p14="http://schemas.microsoft.com/office/powerpoint/2010/main" val="15991872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1BE78C6B-27BC-7FC4-1A06-8C044B48B79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749A5DA0-0662-E19B-FBEE-BE8105A09110}"/>
              </a:ext>
            </a:extLst>
          </p:cNvPr>
          <p:cNvSpPr>
            <a:spLocks noGrp="1"/>
          </p:cNvSpPr>
          <p:nvPr>
            <p:ph type="title"/>
          </p:nvPr>
        </p:nvSpPr>
        <p:spPr/>
        <p:txBody>
          <a:bodyPr>
            <a:normAutofit/>
          </a:bodyPr>
          <a:lstStyle/>
          <a:p>
            <a:r>
              <a:rPr lang="en-US" dirty="0"/>
              <a:t>Test Plan &amp; Test Cases</a:t>
            </a:r>
          </a:p>
        </p:txBody>
      </p:sp>
      <p:graphicFrame>
        <p:nvGraphicFramePr>
          <p:cNvPr id="7" name="Content Placeholder 6"/>
          <p:cNvGraphicFramePr>
            <a:graphicFrameLocks noGrp="1"/>
          </p:cNvGraphicFramePr>
          <p:nvPr>
            <p:ph sz="quarter" idx="1"/>
            <p:extLst>
              <p:ext uri="{D42A27DB-BD31-4B8C-83A1-F6EECF244321}">
                <p14:modId xmlns:p14="http://schemas.microsoft.com/office/powerpoint/2010/main" val="3306118460"/>
              </p:ext>
            </p:extLst>
          </p:nvPr>
        </p:nvGraphicFramePr>
        <p:xfrm>
          <a:off x="762000" y="1600200"/>
          <a:ext cx="8077199" cy="4667243"/>
        </p:xfrm>
        <a:graphic>
          <a:graphicData uri="http://schemas.openxmlformats.org/drawingml/2006/table">
            <a:tbl>
              <a:tblPr firstRow="1" firstCol="1" bandRow="1">
                <a:tableStyleId>{5C22544A-7EE6-4342-B048-85BDC9FD1C3A}</a:tableStyleId>
              </a:tblPr>
              <a:tblGrid>
                <a:gridCol w="1318846"/>
                <a:gridCol w="2766826"/>
                <a:gridCol w="2387751"/>
                <a:gridCol w="1603776"/>
              </a:tblGrid>
              <a:tr h="179078">
                <a:tc>
                  <a:txBody>
                    <a:bodyPr/>
                    <a:lstStyle/>
                    <a:p>
                      <a:pPr marL="0" marR="0" algn="just">
                        <a:spcBef>
                          <a:spcPts val="0"/>
                        </a:spcBef>
                        <a:spcAft>
                          <a:spcPts val="0"/>
                        </a:spcAft>
                      </a:pPr>
                      <a:r>
                        <a:rPr lang="en-US" sz="1800" dirty="0">
                          <a:effectLst/>
                        </a:rPr>
                        <a:t>Test Case ID</a:t>
                      </a:r>
                      <a:endParaRPr lang="en-US" sz="18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0987" marR="50987" marT="0" marB="0"/>
                </a:tc>
                <a:tc>
                  <a:txBody>
                    <a:bodyPr/>
                    <a:lstStyle/>
                    <a:p>
                      <a:pPr marL="0" marR="0" algn="just">
                        <a:spcBef>
                          <a:spcPts val="0"/>
                        </a:spcBef>
                        <a:spcAft>
                          <a:spcPts val="0"/>
                        </a:spcAft>
                      </a:pPr>
                      <a:r>
                        <a:rPr lang="en-US" sz="1800">
                          <a:effectLst/>
                        </a:rPr>
                        <a:t>Description</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50987" marR="50987" marT="0" marB="0"/>
                </a:tc>
                <a:tc>
                  <a:txBody>
                    <a:bodyPr/>
                    <a:lstStyle/>
                    <a:p>
                      <a:pPr marL="0" marR="0" algn="just">
                        <a:spcBef>
                          <a:spcPts val="0"/>
                        </a:spcBef>
                        <a:spcAft>
                          <a:spcPts val="0"/>
                        </a:spcAft>
                      </a:pPr>
                      <a:r>
                        <a:rPr lang="en-US" sz="1800">
                          <a:effectLst/>
                        </a:rPr>
                        <a:t>Expected Result</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50987" marR="50987" marT="0" marB="0"/>
                </a:tc>
                <a:tc>
                  <a:txBody>
                    <a:bodyPr/>
                    <a:lstStyle/>
                    <a:p>
                      <a:pPr marL="0" marR="0" algn="just">
                        <a:spcBef>
                          <a:spcPts val="0"/>
                        </a:spcBef>
                        <a:spcAft>
                          <a:spcPts val="0"/>
                        </a:spcAft>
                      </a:pPr>
                      <a:r>
                        <a:rPr lang="en-US" sz="1800" dirty="0">
                          <a:effectLst/>
                        </a:rPr>
                        <a:t>Status</a:t>
                      </a:r>
                      <a:endParaRPr lang="en-US" sz="18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0987" marR="50987" marT="0" marB="0"/>
                </a:tc>
              </a:tr>
              <a:tr h="537713">
                <a:tc>
                  <a:txBody>
                    <a:bodyPr/>
                    <a:lstStyle/>
                    <a:p>
                      <a:pPr marL="0" marR="0" algn="just">
                        <a:spcBef>
                          <a:spcPts val="0"/>
                        </a:spcBef>
                        <a:spcAft>
                          <a:spcPts val="0"/>
                        </a:spcAft>
                      </a:pPr>
                      <a:r>
                        <a:rPr lang="en-US" sz="1400" dirty="0">
                          <a:effectLst/>
                        </a:rPr>
                        <a:t>TC-01</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0987" marR="50987" marT="0" marB="0"/>
                </a:tc>
                <a:tc>
                  <a:txBody>
                    <a:bodyPr/>
                    <a:lstStyle/>
                    <a:p>
                      <a:pPr marL="0" marR="0" algn="just">
                        <a:spcBef>
                          <a:spcPts val="0"/>
                        </a:spcBef>
                        <a:spcAft>
                          <a:spcPts val="0"/>
                        </a:spcAft>
                      </a:pPr>
                      <a:r>
                        <a:rPr lang="en-US" sz="1400" dirty="0">
                          <a:effectLst/>
                        </a:rPr>
                        <a:t>Register as influencer</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0987" marR="50987" marT="0" marB="0"/>
                </a:tc>
                <a:tc>
                  <a:txBody>
                    <a:bodyPr/>
                    <a:lstStyle/>
                    <a:p>
                      <a:pPr marL="0" marR="0" algn="just">
                        <a:spcBef>
                          <a:spcPts val="0"/>
                        </a:spcBef>
                        <a:spcAft>
                          <a:spcPts val="0"/>
                        </a:spcAft>
                      </a:pPr>
                      <a:r>
                        <a:rPr lang="en-US" sz="1400">
                          <a:effectLst/>
                        </a:rPr>
                        <a:t>Redirects to dashboard after registration</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50987" marR="50987" marT="0" marB="0"/>
                </a:tc>
                <a:tc>
                  <a:txBody>
                    <a:bodyPr/>
                    <a:lstStyle/>
                    <a:p>
                      <a:pPr marL="0" marR="0" algn="just">
                        <a:spcBef>
                          <a:spcPts val="0"/>
                        </a:spcBef>
                        <a:spcAft>
                          <a:spcPts val="0"/>
                        </a:spcAft>
                      </a:pPr>
                      <a:r>
                        <a:rPr lang="en-US" sz="1400" dirty="0">
                          <a:effectLst/>
                        </a:rPr>
                        <a:t> Passed</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0987" marR="50987" marT="0" marB="0"/>
                </a:tc>
              </a:tr>
              <a:tr h="807050">
                <a:tc>
                  <a:txBody>
                    <a:bodyPr/>
                    <a:lstStyle/>
                    <a:p>
                      <a:pPr marL="0" marR="0" algn="just">
                        <a:spcBef>
                          <a:spcPts val="0"/>
                        </a:spcBef>
                        <a:spcAft>
                          <a:spcPts val="0"/>
                        </a:spcAft>
                      </a:pPr>
                      <a:r>
                        <a:rPr lang="en-US" sz="1400">
                          <a:effectLst/>
                        </a:rPr>
                        <a:t>TC-02</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50987" marR="50987" marT="0" marB="0"/>
                </a:tc>
                <a:tc>
                  <a:txBody>
                    <a:bodyPr/>
                    <a:lstStyle/>
                    <a:p>
                      <a:pPr marL="0" marR="0" algn="just">
                        <a:spcBef>
                          <a:spcPts val="0"/>
                        </a:spcBef>
                        <a:spcAft>
                          <a:spcPts val="0"/>
                        </a:spcAft>
                      </a:pPr>
                      <a:r>
                        <a:rPr lang="en-US" sz="1400" dirty="0">
                          <a:effectLst/>
                        </a:rPr>
                        <a:t>Register as agent (not approved)</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0987" marR="50987" marT="0" marB="0"/>
                </a:tc>
                <a:tc>
                  <a:txBody>
                    <a:bodyPr/>
                    <a:lstStyle/>
                    <a:p>
                      <a:pPr marL="0" marR="0" algn="just">
                        <a:spcBef>
                          <a:spcPts val="0"/>
                        </a:spcBef>
                        <a:spcAft>
                          <a:spcPts val="0"/>
                        </a:spcAft>
                      </a:pPr>
                      <a:r>
                        <a:rPr lang="en-US" sz="1400">
                          <a:effectLst/>
                        </a:rPr>
                        <a:t>Agent redirected but restricted from creating campaigns or chatting</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50987" marR="50987" marT="0" marB="0"/>
                </a:tc>
                <a:tc>
                  <a:txBody>
                    <a:bodyPr/>
                    <a:lstStyle/>
                    <a:p>
                      <a:pPr marL="0" marR="0" algn="just">
                        <a:spcBef>
                          <a:spcPts val="0"/>
                        </a:spcBef>
                        <a:spcAft>
                          <a:spcPts val="0"/>
                        </a:spcAft>
                      </a:pPr>
                      <a:r>
                        <a:rPr lang="en-US" sz="1400" dirty="0">
                          <a:effectLst/>
                        </a:rPr>
                        <a:t> Passed</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0987" marR="50987" marT="0" marB="0"/>
                </a:tc>
              </a:tr>
              <a:tr h="627972">
                <a:tc>
                  <a:txBody>
                    <a:bodyPr/>
                    <a:lstStyle/>
                    <a:p>
                      <a:pPr marL="0" marR="0" algn="just">
                        <a:spcBef>
                          <a:spcPts val="0"/>
                        </a:spcBef>
                        <a:spcAft>
                          <a:spcPts val="0"/>
                        </a:spcAft>
                      </a:pPr>
                      <a:r>
                        <a:rPr lang="en-US" sz="1400">
                          <a:effectLst/>
                        </a:rPr>
                        <a:t>TC-03</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50987" marR="50987" marT="0" marB="0"/>
                </a:tc>
                <a:tc>
                  <a:txBody>
                    <a:bodyPr/>
                    <a:lstStyle/>
                    <a:p>
                      <a:pPr marL="0" marR="0" algn="just">
                        <a:spcBef>
                          <a:spcPts val="0"/>
                        </a:spcBef>
                        <a:spcAft>
                          <a:spcPts val="0"/>
                        </a:spcAft>
                      </a:pPr>
                      <a:r>
                        <a:rPr lang="en-US" sz="1400" dirty="0">
                          <a:effectLst/>
                        </a:rPr>
                        <a:t>Agent creates a campaign</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0987" marR="50987" marT="0" marB="0"/>
                </a:tc>
                <a:tc>
                  <a:txBody>
                    <a:bodyPr/>
                    <a:lstStyle/>
                    <a:p>
                      <a:pPr marL="0" marR="0" algn="just">
                        <a:spcBef>
                          <a:spcPts val="0"/>
                        </a:spcBef>
                        <a:spcAft>
                          <a:spcPts val="0"/>
                        </a:spcAft>
                      </a:pPr>
                      <a:r>
                        <a:rPr lang="en-US" sz="1400" dirty="0">
                          <a:effectLst/>
                        </a:rPr>
                        <a:t>Campaign created and visible to influencers</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0987" marR="50987" marT="0" marB="0"/>
                </a:tc>
                <a:tc>
                  <a:txBody>
                    <a:bodyPr/>
                    <a:lstStyle/>
                    <a:p>
                      <a:pPr marL="0" marR="0" algn="just">
                        <a:spcBef>
                          <a:spcPts val="0"/>
                        </a:spcBef>
                        <a:spcAft>
                          <a:spcPts val="0"/>
                        </a:spcAft>
                      </a:pPr>
                      <a:r>
                        <a:rPr lang="en-US" sz="1400" dirty="0">
                          <a:effectLst/>
                        </a:rPr>
                        <a:t> Passed</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0987" marR="50987" marT="0" marB="0"/>
                </a:tc>
              </a:tr>
              <a:tr h="447453">
                <a:tc>
                  <a:txBody>
                    <a:bodyPr/>
                    <a:lstStyle/>
                    <a:p>
                      <a:pPr marL="0" marR="0" algn="just">
                        <a:spcBef>
                          <a:spcPts val="0"/>
                        </a:spcBef>
                        <a:spcAft>
                          <a:spcPts val="0"/>
                        </a:spcAft>
                      </a:pPr>
                      <a:r>
                        <a:rPr lang="en-US" sz="1400">
                          <a:effectLst/>
                        </a:rPr>
                        <a:t>TC-04</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50987" marR="50987" marT="0" marB="0"/>
                </a:tc>
                <a:tc>
                  <a:txBody>
                    <a:bodyPr/>
                    <a:lstStyle/>
                    <a:p>
                      <a:pPr marL="0" marR="0" algn="just">
                        <a:spcBef>
                          <a:spcPts val="0"/>
                        </a:spcBef>
                        <a:spcAft>
                          <a:spcPts val="0"/>
                        </a:spcAft>
                      </a:pPr>
                      <a:r>
                        <a:rPr lang="en-US" sz="1400">
                          <a:effectLst/>
                        </a:rPr>
                        <a:t>Influencer accepts invitation</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50987" marR="50987" marT="0" marB="0"/>
                </a:tc>
                <a:tc>
                  <a:txBody>
                    <a:bodyPr/>
                    <a:lstStyle/>
                    <a:p>
                      <a:pPr marL="0" marR="0" algn="just">
                        <a:spcBef>
                          <a:spcPts val="0"/>
                        </a:spcBef>
                        <a:spcAft>
                          <a:spcPts val="0"/>
                        </a:spcAft>
                      </a:pPr>
                      <a:r>
                        <a:rPr lang="en-US" sz="1400" dirty="0">
                          <a:effectLst/>
                        </a:rPr>
                        <a:t>Status updated and reflected to agent</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0987" marR="50987" marT="0" marB="0"/>
                </a:tc>
                <a:tc>
                  <a:txBody>
                    <a:bodyPr/>
                    <a:lstStyle/>
                    <a:p>
                      <a:pPr marL="0" marR="0" algn="just">
                        <a:spcBef>
                          <a:spcPts val="0"/>
                        </a:spcBef>
                        <a:spcAft>
                          <a:spcPts val="0"/>
                        </a:spcAft>
                      </a:pPr>
                      <a:r>
                        <a:rPr lang="en-US" sz="1400" dirty="0">
                          <a:effectLst/>
                        </a:rPr>
                        <a:t> Passed</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0987" marR="50987" marT="0" marB="0"/>
                </a:tc>
              </a:tr>
              <a:tr h="537713">
                <a:tc>
                  <a:txBody>
                    <a:bodyPr/>
                    <a:lstStyle/>
                    <a:p>
                      <a:pPr marL="0" marR="0" algn="just">
                        <a:spcBef>
                          <a:spcPts val="0"/>
                        </a:spcBef>
                        <a:spcAft>
                          <a:spcPts val="0"/>
                        </a:spcAft>
                      </a:pPr>
                      <a:r>
                        <a:rPr lang="en-US" sz="1400">
                          <a:effectLst/>
                        </a:rPr>
                        <a:t>TC-05</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50987" marR="50987" marT="0" marB="0"/>
                </a:tc>
                <a:tc>
                  <a:txBody>
                    <a:bodyPr/>
                    <a:lstStyle/>
                    <a:p>
                      <a:pPr marL="0" marR="0" algn="just">
                        <a:spcBef>
                          <a:spcPts val="0"/>
                        </a:spcBef>
                        <a:spcAft>
                          <a:spcPts val="0"/>
                        </a:spcAft>
                      </a:pPr>
                      <a:r>
                        <a:rPr lang="en-US" sz="1400">
                          <a:effectLst/>
                        </a:rPr>
                        <a:t>Real-time messaging between users</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50987" marR="50987" marT="0" marB="0"/>
                </a:tc>
                <a:tc>
                  <a:txBody>
                    <a:bodyPr/>
                    <a:lstStyle/>
                    <a:p>
                      <a:pPr marL="0" marR="0" algn="just">
                        <a:spcBef>
                          <a:spcPts val="0"/>
                        </a:spcBef>
                        <a:spcAft>
                          <a:spcPts val="0"/>
                        </a:spcAft>
                      </a:pPr>
                      <a:r>
                        <a:rPr lang="en-US" sz="1400" dirty="0">
                          <a:effectLst/>
                        </a:rPr>
                        <a:t>Message appears in chat window within 2 seconds</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0987" marR="50987" marT="0" marB="0"/>
                </a:tc>
                <a:tc>
                  <a:txBody>
                    <a:bodyPr/>
                    <a:lstStyle/>
                    <a:p>
                      <a:pPr marL="0" marR="0" algn="just">
                        <a:spcBef>
                          <a:spcPts val="0"/>
                        </a:spcBef>
                        <a:spcAft>
                          <a:spcPts val="0"/>
                        </a:spcAft>
                      </a:pPr>
                      <a:r>
                        <a:rPr lang="en-US" sz="1400" dirty="0">
                          <a:effectLst/>
                        </a:rPr>
                        <a:t> Passed</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0987" marR="50987" marT="0" marB="0"/>
                </a:tc>
              </a:tr>
              <a:tr h="807050">
                <a:tc>
                  <a:txBody>
                    <a:bodyPr/>
                    <a:lstStyle/>
                    <a:p>
                      <a:pPr marL="0" marR="0" algn="just">
                        <a:spcBef>
                          <a:spcPts val="0"/>
                        </a:spcBef>
                        <a:spcAft>
                          <a:spcPts val="0"/>
                        </a:spcAft>
                      </a:pPr>
                      <a:r>
                        <a:rPr lang="en-US" sz="1400">
                          <a:effectLst/>
                        </a:rPr>
                        <a:t>TC-06</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50987" marR="50987" marT="0" marB="0"/>
                </a:tc>
                <a:tc>
                  <a:txBody>
                    <a:bodyPr/>
                    <a:lstStyle/>
                    <a:p>
                      <a:pPr marL="0" marR="0" algn="just">
                        <a:spcBef>
                          <a:spcPts val="0"/>
                        </a:spcBef>
                        <a:spcAft>
                          <a:spcPts val="0"/>
                        </a:spcAft>
                      </a:pPr>
                      <a:r>
                        <a:rPr lang="en-US" sz="1400">
                          <a:effectLst/>
                        </a:rPr>
                        <a:t>Unauthorized campaign creation by unapproved agent</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50987" marR="50987" marT="0" marB="0"/>
                </a:tc>
                <a:tc>
                  <a:txBody>
                    <a:bodyPr/>
                    <a:lstStyle/>
                    <a:p>
                      <a:pPr marL="0" marR="0" algn="just">
                        <a:spcBef>
                          <a:spcPts val="0"/>
                        </a:spcBef>
                        <a:spcAft>
                          <a:spcPts val="0"/>
                        </a:spcAft>
                      </a:pPr>
                      <a:r>
                        <a:rPr lang="en-US" sz="1400" dirty="0">
                          <a:effectLst/>
                        </a:rPr>
                        <a:t>Access denied and redirected</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0987" marR="50987" marT="0" marB="0"/>
                </a:tc>
                <a:tc>
                  <a:txBody>
                    <a:bodyPr/>
                    <a:lstStyle/>
                    <a:p>
                      <a:pPr marL="0" marR="0" algn="just">
                        <a:spcBef>
                          <a:spcPts val="0"/>
                        </a:spcBef>
                        <a:spcAft>
                          <a:spcPts val="0"/>
                        </a:spcAft>
                      </a:pPr>
                      <a:r>
                        <a:rPr lang="en-US" sz="1400" dirty="0">
                          <a:effectLst/>
                        </a:rPr>
                        <a:t> Passed</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0987" marR="50987" marT="0" marB="0"/>
                </a:tc>
              </a:tr>
              <a:tr h="627972">
                <a:tc>
                  <a:txBody>
                    <a:bodyPr/>
                    <a:lstStyle/>
                    <a:p>
                      <a:pPr marL="0" marR="0" algn="just">
                        <a:spcBef>
                          <a:spcPts val="0"/>
                        </a:spcBef>
                        <a:spcAft>
                          <a:spcPts val="0"/>
                        </a:spcAft>
                      </a:pPr>
                      <a:r>
                        <a:rPr lang="en-US" sz="1400">
                          <a:effectLst/>
                        </a:rPr>
                        <a:t>TC-07</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50987" marR="50987" marT="0" marB="0"/>
                </a:tc>
                <a:tc>
                  <a:txBody>
                    <a:bodyPr/>
                    <a:lstStyle/>
                    <a:p>
                      <a:pPr marL="0" marR="0" algn="just">
                        <a:spcBef>
                          <a:spcPts val="0"/>
                        </a:spcBef>
                        <a:spcAft>
                          <a:spcPts val="0"/>
                        </a:spcAft>
                      </a:pPr>
                      <a:r>
                        <a:rPr lang="en-US" sz="1400">
                          <a:effectLst/>
                        </a:rPr>
                        <a:t>Admin approves a marketing agent</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50987" marR="50987" marT="0" marB="0"/>
                </a:tc>
                <a:tc>
                  <a:txBody>
                    <a:bodyPr/>
                    <a:lstStyle/>
                    <a:p>
                      <a:pPr marL="0" marR="0" algn="just">
                        <a:spcBef>
                          <a:spcPts val="0"/>
                        </a:spcBef>
                        <a:spcAft>
                          <a:spcPts val="0"/>
                        </a:spcAft>
                      </a:pPr>
                      <a:r>
                        <a:rPr lang="en-US" sz="1400" dirty="0">
                          <a:effectLst/>
                        </a:rPr>
                        <a:t>Agent can now access campaign creation features</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0987" marR="50987" marT="0" marB="0"/>
                </a:tc>
                <a:tc>
                  <a:txBody>
                    <a:bodyPr/>
                    <a:lstStyle/>
                    <a:p>
                      <a:pPr marL="0" marR="0" algn="just">
                        <a:spcBef>
                          <a:spcPts val="0"/>
                        </a:spcBef>
                        <a:spcAft>
                          <a:spcPts val="0"/>
                        </a:spcAft>
                      </a:pPr>
                      <a:r>
                        <a:rPr lang="en-US" sz="1400" dirty="0">
                          <a:effectLst/>
                        </a:rPr>
                        <a:t> Passed</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0987" marR="50987" marT="0" marB="0"/>
                </a:tc>
              </a:tr>
            </a:tbl>
          </a:graphicData>
        </a:graphic>
      </p:graphicFrame>
      <p:sp>
        <p:nvSpPr>
          <p:cNvPr id="4" name="Footer Placeholder 3">
            <a:extLst>
              <a:ext uri="{FF2B5EF4-FFF2-40B4-BE49-F238E27FC236}">
                <a16:creationId xmlns:a16="http://schemas.microsoft.com/office/drawing/2014/main" xmlns="" id="{1E7190C4-3FAE-133E-553B-679A096AFDE5}"/>
              </a:ext>
            </a:extLst>
          </p:cNvPr>
          <p:cNvSpPr>
            <a:spLocks noGrp="1"/>
          </p:cNvSpPr>
          <p:nvPr>
            <p:ph type="ftr" sz="quarter" idx="11"/>
          </p:nvPr>
        </p:nvSpPr>
        <p:spPr/>
        <p:txBody>
          <a:bodyPr/>
          <a:lstStyle/>
          <a:p>
            <a:r>
              <a:rPr lang="en-US"/>
              <a:t>Project Name Here</a:t>
            </a:r>
            <a:endParaRPr lang="en-US" dirty="0"/>
          </a:p>
        </p:txBody>
      </p:sp>
      <p:sp>
        <p:nvSpPr>
          <p:cNvPr id="5" name="Slide Number Placeholder 4">
            <a:extLst>
              <a:ext uri="{FF2B5EF4-FFF2-40B4-BE49-F238E27FC236}">
                <a16:creationId xmlns:a16="http://schemas.microsoft.com/office/drawing/2014/main" xmlns="" id="{2A90A686-A57E-889C-FFFC-EFA8B2998DFC}"/>
              </a:ext>
            </a:extLst>
          </p:cNvPr>
          <p:cNvSpPr>
            <a:spLocks noGrp="1"/>
          </p:cNvSpPr>
          <p:nvPr>
            <p:ph type="sldNum" sz="quarter" idx="12"/>
          </p:nvPr>
        </p:nvSpPr>
        <p:spPr/>
        <p:txBody>
          <a:bodyPr>
            <a:normAutofit fontScale="62500" lnSpcReduction="20000"/>
          </a:bodyPr>
          <a:lstStyle/>
          <a:p>
            <a:fld id="{9EBC64C3-3FC7-4C40-910B-2643F037F02C}" type="slidenum">
              <a:rPr lang="en-US" smtClean="0"/>
              <a:pPr/>
              <a:t>12</a:t>
            </a:fld>
            <a:endParaRPr lang="en-US" dirty="0"/>
          </a:p>
        </p:txBody>
      </p:sp>
      <p:sp>
        <p:nvSpPr>
          <p:cNvPr id="6" name="Date Placeholder 5">
            <a:extLst>
              <a:ext uri="{FF2B5EF4-FFF2-40B4-BE49-F238E27FC236}">
                <a16:creationId xmlns:a16="http://schemas.microsoft.com/office/drawing/2014/main" xmlns="" id="{EE58C66E-4400-01CD-BDDA-A884FA3B8EA7}"/>
              </a:ext>
            </a:extLst>
          </p:cNvPr>
          <p:cNvSpPr>
            <a:spLocks noGrp="1"/>
          </p:cNvSpPr>
          <p:nvPr>
            <p:ph type="dt" sz="half" idx="10"/>
          </p:nvPr>
        </p:nvSpPr>
        <p:spPr/>
        <p:txBody>
          <a:bodyPr/>
          <a:lstStyle/>
          <a:p>
            <a:r>
              <a:rPr lang="en-US"/>
              <a:t>CS-FYP    Hamdard University </a:t>
            </a:r>
            <a:endParaRPr lang="en-US" dirty="0"/>
          </a:p>
        </p:txBody>
      </p:sp>
    </p:spTree>
    <p:extLst>
      <p:ext uri="{BB962C8B-B14F-4D97-AF65-F5344CB8AC3E}">
        <p14:creationId xmlns:p14="http://schemas.microsoft.com/office/powerpoint/2010/main" val="6041401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 </a:t>
            </a:r>
          </a:p>
        </p:txBody>
      </p:sp>
      <p:sp>
        <p:nvSpPr>
          <p:cNvPr id="3" name="Content Placeholder 2"/>
          <p:cNvSpPr>
            <a:spLocks noGrp="1"/>
          </p:cNvSpPr>
          <p:nvPr>
            <p:ph sz="quarter" idx="1"/>
          </p:nvPr>
        </p:nvSpPr>
        <p:spPr/>
        <p:txBody>
          <a:bodyPr>
            <a:normAutofit fontScale="77500" lnSpcReduction="20000"/>
          </a:bodyPr>
          <a:lstStyle/>
          <a:p>
            <a:pPr lvl="0"/>
            <a:r>
              <a:rPr lang="en-US" dirty="0"/>
              <a:t>Smith, J., &amp; Johnson, L. (2023). </a:t>
            </a:r>
            <a:r>
              <a:rPr lang="en-US" i="1" dirty="0"/>
              <a:t>Influencer Marketing in the Digital Age</a:t>
            </a:r>
            <a:r>
              <a:rPr lang="en-US" dirty="0"/>
              <a:t>. Journal of Digital Marketing, 15(3), 45-60.</a:t>
            </a:r>
          </a:p>
          <a:p>
            <a:pPr marL="0" indent="0">
              <a:buNone/>
            </a:pPr>
            <a:r>
              <a:rPr lang="en-US" dirty="0"/>
              <a:t> </a:t>
            </a:r>
          </a:p>
          <a:p>
            <a:pPr lvl="0"/>
            <a:r>
              <a:rPr lang="en-US" dirty="0"/>
              <a:t>Patel, M., &amp; Clark, S. (2024). </a:t>
            </a:r>
            <a:r>
              <a:rPr lang="en-US" i="1" dirty="0"/>
              <a:t>Leveraging Influencers for Product Promotions: A Strategic Approach</a:t>
            </a:r>
            <a:r>
              <a:rPr lang="en-US" dirty="0"/>
              <a:t>. Marketing Strategy Review, 12(4), 78-90.</a:t>
            </a:r>
          </a:p>
          <a:p>
            <a:pPr marL="0" indent="0">
              <a:buNone/>
            </a:pPr>
            <a:r>
              <a:rPr lang="en-US" dirty="0"/>
              <a:t> </a:t>
            </a:r>
          </a:p>
          <a:p>
            <a:pPr lvl="0"/>
            <a:r>
              <a:rPr lang="en-US" dirty="0"/>
              <a:t>Nguyen, T. (2022). </a:t>
            </a:r>
            <a:r>
              <a:rPr lang="en-US" i="1" dirty="0"/>
              <a:t>Real-Time Messaging in Web Applications: A </a:t>
            </a:r>
            <a:r>
              <a:rPr lang="en-US" i="1" dirty="0" err="1"/>
              <a:t>SignalR</a:t>
            </a:r>
            <a:r>
              <a:rPr lang="en-US" i="1" dirty="0"/>
              <a:t> Approach</a:t>
            </a:r>
            <a:r>
              <a:rPr lang="en-US" dirty="0"/>
              <a:t>. Web Development Journal, 18(2), 102-110.</a:t>
            </a:r>
          </a:p>
          <a:p>
            <a:pPr marL="0" indent="0">
              <a:buNone/>
            </a:pPr>
            <a:r>
              <a:rPr lang="en-US" dirty="0"/>
              <a:t> </a:t>
            </a:r>
          </a:p>
          <a:p>
            <a:pPr lvl="0"/>
            <a:r>
              <a:rPr lang="en-US" dirty="0"/>
              <a:t>Zeng, Y., &amp; Wang, F. (2024). </a:t>
            </a:r>
            <a:r>
              <a:rPr lang="en-US" i="1" dirty="0"/>
              <a:t>Building Scalable Platforms for Influencer Collaboration: Best Practices</a:t>
            </a:r>
            <a:r>
              <a:rPr lang="en-US" dirty="0"/>
              <a:t>. International Conference on Web Technologies, 28(1), 150-160.</a:t>
            </a:r>
          </a:p>
          <a:p>
            <a:endParaRPr lang="en-US" dirty="0"/>
          </a:p>
        </p:txBody>
      </p:sp>
      <p:sp>
        <p:nvSpPr>
          <p:cNvPr id="4" name="Footer Placeholder 3"/>
          <p:cNvSpPr>
            <a:spLocks noGrp="1"/>
          </p:cNvSpPr>
          <p:nvPr>
            <p:ph type="ftr" sz="quarter" idx="11"/>
          </p:nvPr>
        </p:nvSpPr>
        <p:spPr/>
        <p:txBody>
          <a:bodyPr/>
          <a:lstStyle/>
          <a:p>
            <a:r>
              <a:rPr lang="en-US"/>
              <a:t>Project Name Here</a:t>
            </a:r>
            <a:endParaRPr lang="en-US" dirty="0"/>
          </a:p>
        </p:txBody>
      </p:sp>
      <p:sp>
        <p:nvSpPr>
          <p:cNvPr id="5" name="Slide Number Placeholder 4"/>
          <p:cNvSpPr>
            <a:spLocks noGrp="1"/>
          </p:cNvSpPr>
          <p:nvPr>
            <p:ph type="sldNum" sz="quarter" idx="12"/>
          </p:nvPr>
        </p:nvSpPr>
        <p:spPr/>
        <p:txBody>
          <a:bodyPr>
            <a:normAutofit fontScale="62500" lnSpcReduction="20000"/>
          </a:bodyPr>
          <a:lstStyle/>
          <a:p>
            <a:fld id="{9EBC64C3-3FC7-4C40-910B-2643F037F02C}" type="slidenum">
              <a:rPr lang="en-US" smtClean="0"/>
              <a:pPr/>
              <a:t>13</a:t>
            </a:fld>
            <a:endParaRPr lang="en-US" dirty="0"/>
          </a:p>
        </p:txBody>
      </p:sp>
      <p:sp>
        <p:nvSpPr>
          <p:cNvPr id="6" name="Date Placeholder 5"/>
          <p:cNvSpPr>
            <a:spLocks noGrp="1"/>
          </p:cNvSpPr>
          <p:nvPr>
            <p:ph type="dt" sz="half" idx="10"/>
          </p:nvPr>
        </p:nvSpPr>
        <p:spPr/>
        <p:txBody>
          <a:bodyPr/>
          <a:lstStyle/>
          <a:p>
            <a:r>
              <a:rPr lang="en-US"/>
              <a:t>CS-FYP    Hamdard University </a:t>
            </a:r>
            <a:endParaRPr lang="en-US" dirty="0"/>
          </a:p>
        </p:txBody>
      </p:sp>
    </p:spTree>
    <p:extLst>
      <p:ext uri="{BB962C8B-B14F-4D97-AF65-F5344CB8AC3E}">
        <p14:creationId xmlns:p14="http://schemas.microsoft.com/office/powerpoint/2010/main" val="8507116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a:t>
            </a:r>
          </a:p>
        </p:txBody>
      </p:sp>
      <p:sp>
        <p:nvSpPr>
          <p:cNvPr id="3" name="Content Placeholder 2"/>
          <p:cNvSpPr>
            <a:spLocks noGrp="1"/>
          </p:cNvSpPr>
          <p:nvPr>
            <p:ph sz="quarter" idx="1"/>
          </p:nvPr>
        </p:nvSpPr>
        <p:spPr/>
        <p:txBody>
          <a:bodyPr>
            <a:normAutofit fontScale="85000" lnSpcReduction="20000"/>
          </a:bodyPr>
          <a:lstStyle/>
          <a:p>
            <a:r>
              <a:rPr lang="en-US" dirty="0">
                <a:solidFill>
                  <a:srgbClr val="FF0000"/>
                </a:solidFill>
              </a:rPr>
              <a:t>Problem Statement </a:t>
            </a:r>
          </a:p>
          <a:p>
            <a:r>
              <a:rPr lang="en-US" dirty="0">
                <a:solidFill>
                  <a:srgbClr val="FF0000"/>
                </a:solidFill>
              </a:rPr>
              <a:t>Objective</a:t>
            </a:r>
          </a:p>
          <a:p>
            <a:r>
              <a:rPr lang="en-US" dirty="0">
                <a:solidFill>
                  <a:srgbClr val="FF0000"/>
                </a:solidFill>
              </a:rPr>
              <a:t>FYP Scope</a:t>
            </a:r>
          </a:p>
          <a:p>
            <a:r>
              <a:rPr lang="en-US" dirty="0">
                <a:solidFill>
                  <a:srgbClr val="FF0000"/>
                </a:solidFill>
              </a:rPr>
              <a:t>Our methodology</a:t>
            </a:r>
          </a:p>
          <a:p>
            <a:r>
              <a:rPr lang="en-US" dirty="0">
                <a:solidFill>
                  <a:srgbClr val="FF0000"/>
                </a:solidFill>
              </a:rPr>
              <a:t>Our Project Plan (Time lines)</a:t>
            </a:r>
          </a:p>
          <a:p>
            <a:r>
              <a:rPr lang="en-US" dirty="0">
                <a:solidFill>
                  <a:srgbClr val="FF0000"/>
                </a:solidFill>
              </a:rPr>
              <a:t>Budget / Costing (if any)</a:t>
            </a:r>
          </a:p>
          <a:p>
            <a:r>
              <a:rPr lang="en-US" dirty="0">
                <a:solidFill>
                  <a:srgbClr val="FF0000"/>
                </a:solidFill>
              </a:rPr>
              <a:t>FYP Deliverables </a:t>
            </a:r>
          </a:p>
          <a:p>
            <a:r>
              <a:rPr lang="en-US" dirty="0"/>
              <a:t>Literature Review</a:t>
            </a:r>
          </a:p>
          <a:p>
            <a:r>
              <a:rPr lang="en-US" dirty="0" smtClean="0"/>
              <a:t>Experimental </a:t>
            </a:r>
            <a:r>
              <a:rPr lang="en-US" dirty="0"/>
              <a:t>Evaluations &amp; Results</a:t>
            </a:r>
          </a:p>
          <a:p>
            <a:r>
              <a:rPr lang="en-US" dirty="0"/>
              <a:t>Test Plan &amp; Test Cases</a:t>
            </a:r>
          </a:p>
          <a:p>
            <a:r>
              <a:rPr lang="en-US" dirty="0"/>
              <a:t>References </a:t>
            </a:r>
          </a:p>
        </p:txBody>
      </p:sp>
      <p:sp>
        <p:nvSpPr>
          <p:cNvPr id="4" name="Footer Placeholder 3"/>
          <p:cNvSpPr>
            <a:spLocks noGrp="1"/>
          </p:cNvSpPr>
          <p:nvPr>
            <p:ph type="ftr" sz="quarter" idx="11"/>
          </p:nvPr>
        </p:nvSpPr>
        <p:spPr/>
        <p:txBody>
          <a:bodyPr/>
          <a:lstStyle/>
          <a:p>
            <a:r>
              <a:rPr lang="en-US"/>
              <a:t>Project Name Here</a:t>
            </a:r>
            <a:endParaRPr lang="en-US" dirty="0"/>
          </a:p>
        </p:txBody>
      </p:sp>
      <p:sp>
        <p:nvSpPr>
          <p:cNvPr id="5" name="Slide Number Placeholder 4"/>
          <p:cNvSpPr>
            <a:spLocks noGrp="1"/>
          </p:cNvSpPr>
          <p:nvPr>
            <p:ph type="sldNum" sz="quarter" idx="12"/>
          </p:nvPr>
        </p:nvSpPr>
        <p:spPr/>
        <p:txBody>
          <a:bodyPr>
            <a:normAutofit fontScale="62500" lnSpcReduction="20000"/>
          </a:bodyPr>
          <a:lstStyle/>
          <a:p>
            <a:fld id="{9EBC64C3-3FC7-4C40-910B-2643F037F02C}" type="slidenum">
              <a:rPr lang="en-US" smtClean="0"/>
              <a:pPr/>
              <a:t>2</a:t>
            </a:fld>
            <a:endParaRPr lang="en-US" dirty="0"/>
          </a:p>
        </p:txBody>
      </p:sp>
      <p:sp>
        <p:nvSpPr>
          <p:cNvPr id="6" name="Date Placeholder 5"/>
          <p:cNvSpPr>
            <a:spLocks noGrp="1"/>
          </p:cNvSpPr>
          <p:nvPr>
            <p:ph type="dt" sz="half" idx="10"/>
          </p:nvPr>
        </p:nvSpPr>
        <p:spPr/>
        <p:txBody>
          <a:bodyPr/>
          <a:lstStyle/>
          <a:p>
            <a:r>
              <a:rPr lang="en-US"/>
              <a:t>CS-FYP    Hamdard University </a:t>
            </a:r>
            <a:endParaRPr lang="en-US" dirty="0"/>
          </a:p>
        </p:txBody>
      </p:sp>
    </p:spTree>
    <p:extLst>
      <p:ext uri="{BB962C8B-B14F-4D97-AF65-F5344CB8AC3E}">
        <p14:creationId xmlns:p14="http://schemas.microsoft.com/office/powerpoint/2010/main" val="30662819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 </a:t>
            </a:r>
          </a:p>
        </p:txBody>
      </p:sp>
      <p:sp>
        <p:nvSpPr>
          <p:cNvPr id="3" name="Content Placeholder 2"/>
          <p:cNvSpPr>
            <a:spLocks noGrp="1"/>
          </p:cNvSpPr>
          <p:nvPr>
            <p:ph sz="quarter" idx="1"/>
          </p:nvPr>
        </p:nvSpPr>
        <p:spPr/>
        <p:txBody>
          <a:bodyPr>
            <a:normAutofit fontScale="92500" lnSpcReduction="20000"/>
          </a:bodyPr>
          <a:lstStyle/>
          <a:p>
            <a:r>
              <a:rPr lang="en-US" dirty="0"/>
              <a:t>Influencer marketing is a powerful tool for brands, but the current process of engaging influencers is cumbersome. Brands often rely on social media or email to connect with influencers, leading to inefficiencies and missed opportunities. "Influencer Connect" seeks to solve this problem by providing a dedicated platform where marketing agents can create and manage campaigns, and influencers can easily participate and communicate. This will enhance the overall effectiveness of influencer marketing campaigns, reduce time spent on coordination, and improve the collaboration between brands and influencers</a:t>
            </a:r>
            <a:r>
              <a:rPr lang="en-US" dirty="0" smtClean="0"/>
              <a:t>.</a:t>
            </a:r>
            <a:endParaRPr lang="en-US" dirty="0"/>
          </a:p>
        </p:txBody>
      </p:sp>
      <p:sp>
        <p:nvSpPr>
          <p:cNvPr id="4" name="Footer Placeholder 3"/>
          <p:cNvSpPr>
            <a:spLocks noGrp="1"/>
          </p:cNvSpPr>
          <p:nvPr>
            <p:ph type="ftr" sz="quarter" idx="11"/>
          </p:nvPr>
        </p:nvSpPr>
        <p:spPr/>
        <p:txBody>
          <a:bodyPr/>
          <a:lstStyle/>
          <a:p>
            <a:r>
              <a:rPr lang="en-US"/>
              <a:t>Project Name Here</a:t>
            </a:r>
            <a:endParaRPr lang="en-US" dirty="0"/>
          </a:p>
        </p:txBody>
      </p:sp>
      <p:sp>
        <p:nvSpPr>
          <p:cNvPr id="5" name="Slide Number Placeholder 4"/>
          <p:cNvSpPr>
            <a:spLocks noGrp="1"/>
          </p:cNvSpPr>
          <p:nvPr>
            <p:ph type="sldNum" sz="quarter" idx="12"/>
          </p:nvPr>
        </p:nvSpPr>
        <p:spPr/>
        <p:txBody>
          <a:bodyPr>
            <a:normAutofit fontScale="62500" lnSpcReduction="20000"/>
          </a:bodyPr>
          <a:lstStyle/>
          <a:p>
            <a:fld id="{9EBC64C3-3FC7-4C40-910B-2643F037F02C}" type="slidenum">
              <a:rPr lang="en-US" smtClean="0"/>
              <a:pPr/>
              <a:t>3</a:t>
            </a:fld>
            <a:endParaRPr lang="en-US" dirty="0"/>
          </a:p>
        </p:txBody>
      </p:sp>
      <p:sp>
        <p:nvSpPr>
          <p:cNvPr id="6" name="Date Placeholder 5"/>
          <p:cNvSpPr>
            <a:spLocks noGrp="1"/>
          </p:cNvSpPr>
          <p:nvPr>
            <p:ph type="dt" sz="half" idx="10"/>
          </p:nvPr>
        </p:nvSpPr>
        <p:spPr/>
        <p:txBody>
          <a:bodyPr/>
          <a:lstStyle/>
          <a:p>
            <a:r>
              <a:rPr lang="en-US"/>
              <a:t>CS-FYP    Hamdard University </a:t>
            </a:r>
            <a:endParaRPr lang="en-US" dirty="0"/>
          </a:p>
        </p:txBody>
      </p:sp>
    </p:spTree>
    <p:extLst>
      <p:ext uri="{BB962C8B-B14F-4D97-AF65-F5344CB8AC3E}">
        <p14:creationId xmlns:p14="http://schemas.microsoft.com/office/powerpoint/2010/main" val="3535555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a:t>
            </a:r>
          </a:p>
        </p:txBody>
      </p:sp>
      <p:sp>
        <p:nvSpPr>
          <p:cNvPr id="3" name="Content Placeholder 2"/>
          <p:cNvSpPr>
            <a:spLocks noGrp="1"/>
          </p:cNvSpPr>
          <p:nvPr>
            <p:ph sz="quarter" idx="1"/>
          </p:nvPr>
        </p:nvSpPr>
        <p:spPr/>
        <p:txBody>
          <a:bodyPr/>
          <a:lstStyle/>
          <a:p>
            <a:pPr lvl="0"/>
            <a:r>
              <a:rPr lang="en-US" dirty="0">
                <a:solidFill>
                  <a:prstClr val="black"/>
                </a:solidFill>
              </a:rPr>
              <a:t>To develop a web-based platform that connects marketing agents with influencers, enabling efficient campaign management and streamlined communication.</a:t>
            </a:r>
          </a:p>
          <a:p>
            <a:endParaRPr lang="en-US" dirty="0"/>
          </a:p>
        </p:txBody>
      </p:sp>
      <p:sp>
        <p:nvSpPr>
          <p:cNvPr id="4" name="Footer Placeholder 3"/>
          <p:cNvSpPr>
            <a:spLocks noGrp="1"/>
          </p:cNvSpPr>
          <p:nvPr>
            <p:ph type="ftr" sz="quarter" idx="11"/>
          </p:nvPr>
        </p:nvSpPr>
        <p:spPr/>
        <p:txBody>
          <a:bodyPr/>
          <a:lstStyle/>
          <a:p>
            <a:r>
              <a:rPr lang="en-US"/>
              <a:t>Project Name Here</a:t>
            </a:r>
            <a:endParaRPr lang="en-US" dirty="0"/>
          </a:p>
        </p:txBody>
      </p:sp>
      <p:sp>
        <p:nvSpPr>
          <p:cNvPr id="5" name="Slide Number Placeholder 4"/>
          <p:cNvSpPr>
            <a:spLocks noGrp="1"/>
          </p:cNvSpPr>
          <p:nvPr>
            <p:ph type="sldNum" sz="quarter" idx="12"/>
          </p:nvPr>
        </p:nvSpPr>
        <p:spPr/>
        <p:txBody>
          <a:bodyPr>
            <a:normAutofit fontScale="62500" lnSpcReduction="20000"/>
          </a:bodyPr>
          <a:lstStyle/>
          <a:p>
            <a:fld id="{9EBC64C3-3FC7-4C40-910B-2643F037F02C}" type="slidenum">
              <a:rPr lang="en-US" smtClean="0"/>
              <a:pPr/>
              <a:t>4</a:t>
            </a:fld>
            <a:endParaRPr lang="en-US" dirty="0"/>
          </a:p>
        </p:txBody>
      </p:sp>
      <p:sp>
        <p:nvSpPr>
          <p:cNvPr id="6" name="Date Placeholder 5"/>
          <p:cNvSpPr>
            <a:spLocks noGrp="1"/>
          </p:cNvSpPr>
          <p:nvPr>
            <p:ph type="dt" sz="half" idx="10"/>
          </p:nvPr>
        </p:nvSpPr>
        <p:spPr/>
        <p:txBody>
          <a:bodyPr/>
          <a:lstStyle/>
          <a:p>
            <a:r>
              <a:rPr lang="en-US"/>
              <a:t>CS-FYP    Hamdard University </a:t>
            </a:r>
            <a:endParaRPr lang="en-US" dirty="0"/>
          </a:p>
        </p:txBody>
      </p:sp>
    </p:spTree>
    <p:extLst>
      <p:ext uri="{BB962C8B-B14F-4D97-AF65-F5344CB8AC3E}">
        <p14:creationId xmlns:p14="http://schemas.microsoft.com/office/powerpoint/2010/main" val="7181222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FYP Scope </a:t>
            </a:r>
          </a:p>
        </p:txBody>
      </p:sp>
      <p:sp>
        <p:nvSpPr>
          <p:cNvPr id="3" name="Content Placeholder 2"/>
          <p:cNvSpPr>
            <a:spLocks noGrp="1"/>
          </p:cNvSpPr>
          <p:nvPr>
            <p:ph sz="quarter" idx="1"/>
          </p:nvPr>
        </p:nvSpPr>
        <p:spPr/>
        <p:txBody>
          <a:bodyPr>
            <a:normAutofit fontScale="70000" lnSpcReduction="20000"/>
          </a:bodyPr>
          <a:lstStyle/>
          <a:p>
            <a:r>
              <a:rPr lang="en-US" dirty="0"/>
              <a:t>This project will focus on:</a:t>
            </a:r>
          </a:p>
          <a:p>
            <a:r>
              <a:rPr lang="en-US" dirty="0"/>
              <a:t>User registration and profile management for marketing agents and influencers</a:t>
            </a:r>
          </a:p>
          <a:p>
            <a:r>
              <a:rPr lang="en-US" dirty="0"/>
              <a:t>Campaign creation, management, and invitation system</a:t>
            </a:r>
          </a:p>
          <a:p>
            <a:r>
              <a:rPr lang="en-US" dirty="0"/>
              <a:t>Real-time messaging between agents and influencers using </a:t>
            </a:r>
            <a:r>
              <a:rPr lang="en-US" dirty="0" err="1"/>
              <a:t>SignalR</a:t>
            </a:r>
            <a:endParaRPr lang="en-US" dirty="0"/>
          </a:p>
          <a:p>
            <a:r>
              <a:rPr lang="en-US" dirty="0" smtClean="0"/>
              <a:t></a:t>
            </a:r>
            <a:r>
              <a:rPr lang="en-US" dirty="0"/>
              <a:t>Invoice generation for influencers participating in campaigns </a:t>
            </a:r>
          </a:p>
          <a:p>
            <a:endParaRPr lang="en-US" dirty="0"/>
          </a:p>
          <a:p>
            <a:endParaRPr lang="en-US" dirty="0"/>
          </a:p>
          <a:p>
            <a:r>
              <a:rPr lang="en-US" dirty="0"/>
              <a:t>The project will not cover:</a:t>
            </a:r>
          </a:p>
          <a:p>
            <a:r>
              <a:rPr lang="en-US" dirty="0"/>
              <a:t>Advanced AI-based recommendations or matching algorithms</a:t>
            </a:r>
          </a:p>
          <a:p>
            <a:r>
              <a:rPr lang="en-US" dirty="0"/>
              <a:t>Integration with external social media platforms beyond basic linking</a:t>
            </a:r>
          </a:p>
          <a:p>
            <a:r>
              <a:rPr lang="en-US" dirty="0"/>
              <a:t>Detailed financial transactions and payment processing systems</a:t>
            </a:r>
          </a:p>
          <a:p>
            <a:endParaRPr lang="en-US" dirty="0"/>
          </a:p>
        </p:txBody>
      </p:sp>
      <p:sp>
        <p:nvSpPr>
          <p:cNvPr id="4" name="Footer Placeholder 3"/>
          <p:cNvSpPr>
            <a:spLocks noGrp="1"/>
          </p:cNvSpPr>
          <p:nvPr>
            <p:ph type="ftr" sz="quarter" idx="11"/>
          </p:nvPr>
        </p:nvSpPr>
        <p:spPr/>
        <p:txBody>
          <a:bodyPr/>
          <a:lstStyle/>
          <a:p>
            <a:r>
              <a:rPr lang="en-US"/>
              <a:t>Project Name Here</a:t>
            </a:r>
            <a:endParaRPr lang="en-US" dirty="0"/>
          </a:p>
        </p:txBody>
      </p:sp>
      <p:sp>
        <p:nvSpPr>
          <p:cNvPr id="5" name="Slide Number Placeholder 4"/>
          <p:cNvSpPr>
            <a:spLocks noGrp="1"/>
          </p:cNvSpPr>
          <p:nvPr>
            <p:ph type="sldNum" sz="quarter" idx="12"/>
          </p:nvPr>
        </p:nvSpPr>
        <p:spPr/>
        <p:txBody>
          <a:bodyPr>
            <a:normAutofit fontScale="62500" lnSpcReduction="20000"/>
          </a:bodyPr>
          <a:lstStyle/>
          <a:p>
            <a:fld id="{9EBC64C3-3FC7-4C40-910B-2643F037F02C}" type="slidenum">
              <a:rPr lang="en-US" smtClean="0"/>
              <a:pPr/>
              <a:t>5</a:t>
            </a:fld>
            <a:endParaRPr lang="en-US" dirty="0"/>
          </a:p>
        </p:txBody>
      </p:sp>
      <p:sp>
        <p:nvSpPr>
          <p:cNvPr id="6" name="Date Placeholder 5"/>
          <p:cNvSpPr>
            <a:spLocks noGrp="1"/>
          </p:cNvSpPr>
          <p:nvPr>
            <p:ph type="dt" sz="half" idx="10"/>
          </p:nvPr>
        </p:nvSpPr>
        <p:spPr/>
        <p:txBody>
          <a:bodyPr/>
          <a:lstStyle/>
          <a:p>
            <a:r>
              <a:rPr lang="en-US"/>
              <a:t>CS-FYP    Hamdard University </a:t>
            </a:r>
            <a:endParaRPr lang="en-US" dirty="0"/>
          </a:p>
        </p:txBody>
      </p:sp>
    </p:spTree>
    <p:extLst>
      <p:ext uri="{BB962C8B-B14F-4D97-AF65-F5344CB8AC3E}">
        <p14:creationId xmlns:p14="http://schemas.microsoft.com/office/powerpoint/2010/main" val="3381969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Methodology </a:t>
            </a:r>
          </a:p>
        </p:txBody>
      </p:sp>
      <p:sp>
        <p:nvSpPr>
          <p:cNvPr id="3" name="Content Placeholder 2"/>
          <p:cNvSpPr>
            <a:spLocks noGrp="1"/>
          </p:cNvSpPr>
          <p:nvPr>
            <p:ph sz="quarter" idx="1"/>
          </p:nvPr>
        </p:nvSpPr>
        <p:spPr/>
        <p:txBody>
          <a:bodyPr>
            <a:normAutofit lnSpcReduction="10000"/>
          </a:bodyPr>
          <a:lstStyle/>
          <a:p>
            <a:pPr marL="0" indent="0">
              <a:buNone/>
            </a:pPr>
            <a:r>
              <a:rPr lang="en-US" dirty="0"/>
              <a:t>To address these challenges, we developed the platform using ASP.NET MVC for the web application framework and SQL Server as the backend database. The system includes user management, campaign creation, a real-time messaging system using </a:t>
            </a:r>
            <a:r>
              <a:rPr lang="en-US" dirty="0" err="1"/>
              <a:t>SignalR</a:t>
            </a:r>
            <a:r>
              <a:rPr lang="en-US" dirty="0"/>
              <a:t>, invoice generation, and an admin panel. A traditional </a:t>
            </a:r>
            <a:r>
              <a:rPr lang="en-US" b="1" dirty="0"/>
              <a:t>Waterfall methodology</a:t>
            </a:r>
            <a:r>
              <a:rPr lang="en-US" dirty="0"/>
              <a:t> was followed, where development was carried out in defined phases: requirement analysis, system design, implementation, and testing. This approach ensured structured progress and clarity at each stage of development.</a:t>
            </a:r>
            <a:endParaRPr lang="en-US" dirty="0"/>
          </a:p>
        </p:txBody>
      </p:sp>
      <p:sp>
        <p:nvSpPr>
          <p:cNvPr id="4" name="Footer Placeholder 3"/>
          <p:cNvSpPr>
            <a:spLocks noGrp="1"/>
          </p:cNvSpPr>
          <p:nvPr>
            <p:ph type="ftr" sz="quarter" idx="11"/>
          </p:nvPr>
        </p:nvSpPr>
        <p:spPr/>
        <p:txBody>
          <a:bodyPr/>
          <a:lstStyle/>
          <a:p>
            <a:r>
              <a:rPr lang="en-US"/>
              <a:t>Project Name Here</a:t>
            </a:r>
            <a:endParaRPr lang="en-US" dirty="0"/>
          </a:p>
        </p:txBody>
      </p:sp>
      <p:sp>
        <p:nvSpPr>
          <p:cNvPr id="5" name="Slide Number Placeholder 4"/>
          <p:cNvSpPr>
            <a:spLocks noGrp="1"/>
          </p:cNvSpPr>
          <p:nvPr>
            <p:ph type="sldNum" sz="quarter" idx="12"/>
          </p:nvPr>
        </p:nvSpPr>
        <p:spPr/>
        <p:txBody>
          <a:bodyPr>
            <a:normAutofit fontScale="62500" lnSpcReduction="20000"/>
          </a:bodyPr>
          <a:lstStyle/>
          <a:p>
            <a:fld id="{9EBC64C3-3FC7-4C40-910B-2643F037F02C}" type="slidenum">
              <a:rPr lang="en-US" smtClean="0"/>
              <a:pPr/>
              <a:t>6</a:t>
            </a:fld>
            <a:endParaRPr lang="en-US" dirty="0"/>
          </a:p>
        </p:txBody>
      </p:sp>
      <p:sp>
        <p:nvSpPr>
          <p:cNvPr id="6" name="Date Placeholder 5"/>
          <p:cNvSpPr>
            <a:spLocks noGrp="1"/>
          </p:cNvSpPr>
          <p:nvPr>
            <p:ph type="dt" sz="half" idx="10"/>
          </p:nvPr>
        </p:nvSpPr>
        <p:spPr/>
        <p:txBody>
          <a:bodyPr/>
          <a:lstStyle/>
          <a:p>
            <a:r>
              <a:rPr lang="en-US"/>
              <a:t>CS-FYP    Hamdard University </a:t>
            </a:r>
            <a:endParaRPr lang="en-US" dirty="0"/>
          </a:p>
        </p:txBody>
      </p:sp>
    </p:spTree>
    <p:extLst>
      <p:ext uri="{BB962C8B-B14F-4D97-AF65-F5344CB8AC3E}">
        <p14:creationId xmlns:p14="http://schemas.microsoft.com/office/powerpoint/2010/main" val="11233751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Project Plan  </a:t>
            </a:r>
          </a:p>
        </p:txBody>
      </p:sp>
      <p:pic>
        <p:nvPicPr>
          <p:cNvPr id="7" name="Content Placeholder 6"/>
          <p:cNvPicPr>
            <a:picLocks noGrp="1" noChangeAspect="1"/>
          </p:cNvPicPr>
          <p:nvPr>
            <p:ph sz="quarter" idx="1"/>
          </p:nvPr>
        </p:nvPicPr>
        <p:blipFill>
          <a:blip r:embed="rId2"/>
          <a:stretch>
            <a:fillRect/>
          </a:stretch>
        </p:blipFill>
        <p:spPr>
          <a:xfrm>
            <a:off x="674911" y="1860631"/>
            <a:ext cx="7631669" cy="3778169"/>
          </a:xfrm>
          <a:prstGeom prst="rect">
            <a:avLst/>
          </a:prstGeom>
        </p:spPr>
      </p:pic>
      <p:sp>
        <p:nvSpPr>
          <p:cNvPr id="4" name="Footer Placeholder 3"/>
          <p:cNvSpPr>
            <a:spLocks noGrp="1"/>
          </p:cNvSpPr>
          <p:nvPr>
            <p:ph type="ftr" sz="quarter" idx="11"/>
          </p:nvPr>
        </p:nvSpPr>
        <p:spPr/>
        <p:txBody>
          <a:bodyPr/>
          <a:lstStyle/>
          <a:p>
            <a:r>
              <a:rPr lang="en-US"/>
              <a:t>Project Name Here</a:t>
            </a:r>
            <a:endParaRPr lang="en-US" dirty="0"/>
          </a:p>
        </p:txBody>
      </p:sp>
      <p:sp>
        <p:nvSpPr>
          <p:cNvPr id="5" name="Slide Number Placeholder 4"/>
          <p:cNvSpPr>
            <a:spLocks noGrp="1"/>
          </p:cNvSpPr>
          <p:nvPr>
            <p:ph type="sldNum" sz="quarter" idx="12"/>
          </p:nvPr>
        </p:nvSpPr>
        <p:spPr/>
        <p:txBody>
          <a:bodyPr>
            <a:normAutofit fontScale="62500" lnSpcReduction="20000"/>
          </a:bodyPr>
          <a:lstStyle/>
          <a:p>
            <a:fld id="{9EBC64C3-3FC7-4C40-910B-2643F037F02C}" type="slidenum">
              <a:rPr lang="en-US" smtClean="0"/>
              <a:pPr/>
              <a:t>7</a:t>
            </a:fld>
            <a:endParaRPr lang="en-US" dirty="0"/>
          </a:p>
        </p:txBody>
      </p:sp>
      <p:sp>
        <p:nvSpPr>
          <p:cNvPr id="6" name="Date Placeholder 5"/>
          <p:cNvSpPr>
            <a:spLocks noGrp="1"/>
          </p:cNvSpPr>
          <p:nvPr>
            <p:ph type="dt" sz="half" idx="10"/>
          </p:nvPr>
        </p:nvSpPr>
        <p:spPr/>
        <p:txBody>
          <a:bodyPr/>
          <a:lstStyle/>
          <a:p>
            <a:r>
              <a:rPr lang="en-US"/>
              <a:t>CS-FYP    Hamdard University </a:t>
            </a:r>
            <a:endParaRPr lang="en-US" dirty="0"/>
          </a:p>
        </p:txBody>
      </p:sp>
    </p:spTree>
    <p:extLst>
      <p:ext uri="{BB962C8B-B14F-4D97-AF65-F5344CB8AC3E}">
        <p14:creationId xmlns:p14="http://schemas.microsoft.com/office/powerpoint/2010/main" val="6566547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Budget / Costing </a:t>
            </a:r>
          </a:p>
        </p:txBody>
      </p:sp>
      <p:graphicFrame>
        <p:nvGraphicFramePr>
          <p:cNvPr id="8" name="Content Placeholder 7"/>
          <p:cNvGraphicFramePr>
            <a:graphicFrameLocks noGrp="1"/>
          </p:cNvGraphicFramePr>
          <p:nvPr>
            <p:ph sz="quarter" idx="1"/>
            <p:extLst>
              <p:ext uri="{D42A27DB-BD31-4B8C-83A1-F6EECF244321}">
                <p14:modId xmlns:p14="http://schemas.microsoft.com/office/powerpoint/2010/main" val="2229706015"/>
              </p:ext>
            </p:extLst>
          </p:nvPr>
        </p:nvGraphicFramePr>
        <p:xfrm>
          <a:off x="381000" y="1600201"/>
          <a:ext cx="8229600" cy="4724398"/>
        </p:xfrm>
        <a:graphic>
          <a:graphicData uri="http://schemas.openxmlformats.org/drawingml/2006/table">
            <a:tbl>
              <a:tblPr>
                <a:tableStyleId>{5C22544A-7EE6-4342-B048-85BDC9FD1C3A}</a:tableStyleId>
              </a:tblPr>
              <a:tblGrid>
                <a:gridCol w="2218414"/>
                <a:gridCol w="4669403"/>
                <a:gridCol w="1341783"/>
              </a:tblGrid>
              <a:tr h="630640">
                <a:tc>
                  <a:txBody>
                    <a:bodyPr/>
                    <a:lstStyle/>
                    <a:p>
                      <a:pPr algn="ctr" fontAlgn="ctr"/>
                      <a:r>
                        <a:rPr lang="en-US" sz="2000" b="1" i="0" u="none" strike="noStrike" dirty="0">
                          <a:effectLst/>
                        </a:rPr>
                        <a:t>Component</a:t>
                      </a:r>
                      <a:endParaRPr lang="en-US" sz="2000" b="1" i="0" u="none" strike="noStrike" dirty="0">
                        <a:solidFill>
                          <a:srgbClr val="000000"/>
                        </a:solidFill>
                        <a:effectLst/>
                        <a:latin typeface="Calibri" panose="020F0502020204030204" pitchFamily="34" charset="0"/>
                      </a:endParaRPr>
                    </a:p>
                  </a:txBody>
                  <a:tcPr marL="4887" marR="4887" marT="4887" marB="0" anchor="ctr"/>
                </a:tc>
                <a:tc>
                  <a:txBody>
                    <a:bodyPr/>
                    <a:lstStyle/>
                    <a:p>
                      <a:pPr algn="ctr" fontAlgn="ctr"/>
                      <a:r>
                        <a:rPr lang="en-US" sz="2000" b="1" i="0" u="none" strike="noStrike" dirty="0">
                          <a:effectLst/>
                        </a:rPr>
                        <a:t>Description</a:t>
                      </a:r>
                      <a:endParaRPr lang="en-US" sz="2000" b="1" i="0" u="none" strike="noStrike" dirty="0">
                        <a:solidFill>
                          <a:srgbClr val="000000"/>
                        </a:solidFill>
                        <a:effectLst/>
                        <a:latin typeface="Calibri" panose="020F0502020204030204" pitchFamily="34" charset="0"/>
                      </a:endParaRPr>
                    </a:p>
                  </a:txBody>
                  <a:tcPr marL="4887" marR="4887" marT="4887" marB="0" anchor="ctr"/>
                </a:tc>
                <a:tc>
                  <a:txBody>
                    <a:bodyPr/>
                    <a:lstStyle/>
                    <a:p>
                      <a:pPr algn="ctr" fontAlgn="ctr"/>
                      <a:r>
                        <a:rPr lang="en-US" sz="2000" b="1" i="0" u="none" strike="noStrike" dirty="0">
                          <a:effectLst/>
                        </a:rPr>
                        <a:t>Estimated Cost (PKR)</a:t>
                      </a:r>
                      <a:endParaRPr lang="en-US" sz="2000" b="1" i="0" u="none" strike="noStrike" dirty="0">
                        <a:solidFill>
                          <a:srgbClr val="000000"/>
                        </a:solidFill>
                        <a:effectLst/>
                        <a:latin typeface="Calibri" panose="020F0502020204030204" pitchFamily="34" charset="0"/>
                      </a:endParaRPr>
                    </a:p>
                  </a:txBody>
                  <a:tcPr marL="4887" marR="4887" marT="4887" marB="0" anchor="ctr"/>
                </a:tc>
              </a:tr>
              <a:tr h="666425">
                <a:tc>
                  <a:txBody>
                    <a:bodyPr/>
                    <a:lstStyle/>
                    <a:p>
                      <a:pPr algn="l" fontAlgn="ctr"/>
                      <a:r>
                        <a:rPr lang="en-US" sz="1600" u="none" strike="noStrike" dirty="0">
                          <a:effectLst/>
                        </a:rPr>
                        <a:t>Domain &amp; Hosting</a:t>
                      </a:r>
                      <a:endParaRPr lang="en-US" sz="1600" b="0" i="0" u="none" strike="noStrike" dirty="0">
                        <a:solidFill>
                          <a:srgbClr val="000000"/>
                        </a:solidFill>
                        <a:effectLst/>
                        <a:latin typeface="Calibri" panose="020F0502020204030204" pitchFamily="34" charset="0"/>
                      </a:endParaRPr>
                    </a:p>
                  </a:txBody>
                  <a:tcPr marL="4887" marR="4887" marT="4887" marB="0" anchor="ctr"/>
                </a:tc>
                <a:tc>
                  <a:txBody>
                    <a:bodyPr/>
                    <a:lstStyle/>
                    <a:p>
                      <a:pPr algn="l" fontAlgn="ctr"/>
                      <a:r>
                        <a:rPr lang="en-US" sz="1600" u="none" strike="noStrike" dirty="0">
                          <a:effectLst/>
                        </a:rPr>
                        <a:t>1-year domain registration and shared/VPS hosting</a:t>
                      </a:r>
                      <a:endParaRPr lang="en-US" sz="1600" b="0" i="0" u="none" strike="noStrike" dirty="0">
                        <a:solidFill>
                          <a:srgbClr val="000000"/>
                        </a:solidFill>
                        <a:effectLst/>
                        <a:latin typeface="Calibri" panose="020F0502020204030204" pitchFamily="34" charset="0"/>
                      </a:endParaRPr>
                    </a:p>
                  </a:txBody>
                  <a:tcPr marL="4887" marR="4887" marT="4887" marB="0" anchor="ctr"/>
                </a:tc>
                <a:tc>
                  <a:txBody>
                    <a:bodyPr/>
                    <a:lstStyle/>
                    <a:p>
                      <a:pPr algn="r" fontAlgn="ctr"/>
                      <a:r>
                        <a:rPr lang="en-US" sz="1600" u="none" strike="noStrike">
                          <a:effectLst/>
                        </a:rPr>
                        <a:t>12,000</a:t>
                      </a:r>
                      <a:endParaRPr lang="en-US" sz="1600" b="0" i="0" u="none" strike="noStrike">
                        <a:solidFill>
                          <a:srgbClr val="000000"/>
                        </a:solidFill>
                        <a:effectLst/>
                        <a:latin typeface="Calibri" panose="020F0502020204030204" pitchFamily="34" charset="0"/>
                      </a:endParaRPr>
                    </a:p>
                  </a:txBody>
                  <a:tcPr marL="4887" marR="4887" marT="4887" marB="0" anchor="ctr"/>
                </a:tc>
              </a:tr>
              <a:tr h="952037">
                <a:tc>
                  <a:txBody>
                    <a:bodyPr/>
                    <a:lstStyle/>
                    <a:p>
                      <a:pPr algn="l" fontAlgn="ctr"/>
                      <a:r>
                        <a:rPr lang="en-US" sz="1600" u="none" strike="noStrike" dirty="0">
                          <a:effectLst/>
                        </a:rPr>
                        <a:t>Development Effort</a:t>
                      </a:r>
                      <a:endParaRPr lang="en-US" sz="1600" b="0" i="0" u="none" strike="noStrike" dirty="0">
                        <a:solidFill>
                          <a:srgbClr val="000000"/>
                        </a:solidFill>
                        <a:effectLst/>
                        <a:latin typeface="Calibri" panose="020F0502020204030204" pitchFamily="34" charset="0"/>
                      </a:endParaRPr>
                    </a:p>
                  </a:txBody>
                  <a:tcPr marL="4887" marR="4887" marT="4887" marB="0" anchor="ctr"/>
                </a:tc>
                <a:tc>
                  <a:txBody>
                    <a:bodyPr/>
                    <a:lstStyle/>
                    <a:p>
                      <a:pPr algn="l" fontAlgn="ctr"/>
                      <a:r>
                        <a:rPr lang="en-US" sz="1600" u="none" strike="noStrike" dirty="0">
                          <a:effectLst/>
                        </a:rPr>
                        <a:t>Approx. 300 hours by 3 developers (valued at PKR 300/hour)</a:t>
                      </a:r>
                      <a:endParaRPr lang="en-US" sz="1600" b="0" i="0" u="none" strike="noStrike" dirty="0">
                        <a:solidFill>
                          <a:srgbClr val="000000"/>
                        </a:solidFill>
                        <a:effectLst/>
                        <a:latin typeface="Calibri" panose="020F0502020204030204" pitchFamily="34" charset="0"/>
                      </a:endParaRPr>
                    </a:p>
                  </a:txBody>
                  <a:tcPr marL="4887" marR="4887" marT="4887" marB="0" anchor="ctr"/>
                </a:tc>
                <a:tc>
                  <a:txBody>
                    <a:bodyPr/>
                    <a:lstStyle/>
                    <a:p>
                      <a:pPr algn="r" fontAlgn="ctr"/>
                      <a:r>
                        <a:rPr lang="en-US" sz="1600" u="none" strike="noStrike">
                          <a:effectLst/>
                        </a:rPr>
                        <a:t>90,000</a:t>
                      </a:r>
                      <a:endParaRPr lang="en-US" sz="1600" b="0" i="0" u="none" strike="noStrike">
                        <a:solidFill>
                          <a:srgbClr val="000000"/>
                        </a:solidFill>
                        <a:effectLst/>
                        <a:latin typeface="Calibri" panose="020F0502020204030204" pitchFamily="34" charset="0"/>
                      </a:endParaRPr>
                    </a:p>
                  </a:txBody>
                  <a:tcPr marL="4887" marR="4887" marT="4887" marB="0" anchor="ctr"/>
                </a:tc>
              </a:tr>
              <a:tr h="571223">
                <a:tc>
                  <a:txBody>
                    <a:bodyPr/>
                    <a:lstStyle/>
                    <a:p>
                      <a:pPr algn="l" fontAlgn="ctr"/>
                      <a:r>
                        <a:rPr lang="en-US" sz="1600" u="none" strike="noStrike">
                          <a:effectLst/>
                        </a:rPr>
                        <a:t>Design Tools &amp; Assets</a:t>
                      </a:r>
                      <a:endParaRPr lang="en-US" sz="1600" b="0" i="0" u="none" strike="noStrike">
                        <a:solidFill>
                          <a:srgbClr val="000000"/>
                        </a:solidFill>
                        <a:effectLst/>
                        <a:latin typeface="Calibri" panose="020F0502020204030204" pitchFamily="34" charset="0"/>
                      </a:endParaRPr>
                    </a:p>
                  </a:txBody>
                  <a:tcPr marL="4887" marR="4887" marT="4887" marB="0" anchor="ctr"/>
                </a:tc>
                <a:tc>
                  <a:txBody>
                    <a:bodyPr/>
                    <a:lstStyle/>
                    <a:p>
                      <a:pPr algn="l" fontAlgn="ctr"/>
                      <a:r>
                        <a:rPr lang="en-US" sz="1600" u="none" strike="noStrike" dirty="0">
                          <a:effectLst/>
                        </a:rPr>
                        <a:t>Icons, UI kits, stock images (free/premium)</a:t>
                      </a:r>
                      <a:endParaRPr lang="en-US" sz="1600" b="0" i="0" u="none" strike="noStrike" dirty="0">
                        <a:solidFill>
                          <a:srgbClr val="000000"/>
                        </a:solidFill>
                        <a:effectLst/>
                        <a:latin typeface="Calibri" panose="020F0502020204030204" pitchFamily="34" charset="0"/>
                      </a:endParaRPr>
                    </a:p>
                  </a:txBody>
                  <a:tcPr marL="4887" marR="4887" marT="4887" marB="0" anchor="ctr"/>
                </a:tc>
                <a:tc>
                  <a:txBody>
                    <a:bodyPr/>
                    <a:lstStyle/>
                    <a:p>
                      <a:pPr algn="r" fontAlgn="ctr"/>
                      <a:r>
                        <a:rPr lang="en-US" sz="1600" u="none" strike="noStrike" dirty="0">
                          <a:effectLst/>
                        </a:rPr>
                        <a:t>2,000</a:t>
                      </a:r>
                      <a:endParaRPr lang="en-US" sz="1600" b="0" i="0" u="none" strike="noStrike" dirty="0">
                        <a:solidFill>
                          <a:srgbClr val="000000"/>
                        </a:solidFill>
                        <a:effectLst/>
                        <a:latin typeface="Calibri" panose="020F0502020204030204" pitchFamily="34" charset="0"/>
                      </a:endParaRPr>
                    </a:p>
                  </a:txBody>
                  <a:tcPr marL="4887" marR="4887" marT="4887" marB="0" anchor="ctr"/>
                </a:tc>
              </a:tr>
              <a:tr h="666425">
                <a:tc>
                  <a:txBody>
                    <a:bodyPr/>
                    <a:lstStyle/>
                    <a:p>
                      <a:pPr algn="l" fontAlgn="ctr"/>
                      <a:r>
                        <a:rPr lang="en-US" sz="1600" u="none" strike="noStrike">
                          <a:effectLst/>
                        </a:rPr>
                        <a:t>Demo Video Production</a:t>
                      </a:r>
                      <a:endParaRPr lang="en-US" sz="1600" b="0" i="0" u="none" strike="noStrike">
                        <a:solidFill>
                          <a:srgbClr val="000000"/>
                        </a:solidFill>
                        <a:effectLst/>
                        <a:latin typeface="Calibri" panose="020F0502020204030204" pitchFamily="34" charset="0"/>
                      </a:endParaRPr>
                    </a:p>
                  </a:txBody>
                  <a:tcPr marL="4887" marR="4887" marT="4887" marB="0" anchor="ctr"/>
                </a:tc>
                <a:tc>
                  <a:txBody>
                    <a:bodyPr/>
                    <a:lstStyle/>
                    <a:p>
                      <a:pPr algn="l" fontAlgn="ctr"/>
                      <a:r>
                        <a:rPr lang="en-US" sz="1600" u="none" strike="noStrike" dirty="0">
                          <a:effectLst/>
                        </a:rPr>
                        <a:t>Editing tools, screen recording, voiceover</a:t>
                      </a:r>
                      <a:endParaRPr lang="en-US" sz="1600" b="0" i="0" u="none" strike="noStrike" dirty="0">
                        <a:solidFill>
                          <a:srgbClr val="000000"/>
                        </a:solidFill>
                        <a:effectLst/>
                        <a:latin typeface="Calibri" panose="020F0502020204030204" pitchFamily="34" charset="0"/>
                      </a:endParaRPr>
                    </a:p>
                  </a:txBody>
                  <a:tcPr marL="4887" marR="4887" marT="4887" marB="0" anchor="ctr"/>
                </a:tc>
                <a:tc>
                  <a:txBody>
                    <a:bodyPr/>
                    <a:lstStyle/>
                    <a:p>
                      <a:pPr algn="r" fontAlgn="ctr"/>
                      <a:r>
                        <a:rPr lang="en-US" sz="1600" u="none" strike="noStrike" dirty="0">
                          <a:effectLst/>
                        </a:rPr>
                        <a:t>3,000</a:t>
                      </a:r>
                      <a:endParaRPr lang="en-US" sz="1600" b="0" i="0" u="none" strike="noStrike" dirty="0">
                        <a:solidFill>
                          <a:srgbClr val="000000"/>
                        </a:solidFill>
                        <a:effectLst/>
                        <a:latin typeface="Calibri" panose="020F0502020204030204" pitchFamily="34" charset="0"/>
                      </a:endParaRPr>
                    </a:p>
                  </a:txBody>
                  <a:tcPr marL="4887" marR="4887" marT="4887" marB="0" anchor="ctr"/>
                </a:tc>
              </a:tr>
              <a:tr h="666425">
                <a:tc>
                  <a:txBody>
                    <a:bodyPr/>
                    <a:lstStyle/>
                    <a:p>
                      <a:pPr algn="l" fontAlgn="ctr"/>
                      <a:r>
                        <a:rPr lang="en-US" sz="1600" u="none" strike="noStrike">
                          <a:effectLst/>
                        </a:rPr>
                        <a:t>Documentation &amp; Printing</a:t>
                      </a:r>
                      <a:endParaRPr lang="en-US" sz="1600" b="0" i="0" u="none" strike="noStrike">
                        <a:solidFill>
                          <a:srgbClr val="000000"/>
                        </a:solidFill>
                        <a:effectLst/>
                        <a:latin typeface="Calibri" panose="020F0502020204030204" pitchFamily="34" charset="0"/>
                      </a:endParaRPr>
                    </a:p>
                  </a:txBody>
                  <a:tcPr marL="4887" marR="4887" marT="4887" marB="0" anchor="ctr"/>
                </a:tc>
                <a:tc>
                  <a:txBody>
                    <a:bodyPr/>
                    <a:lstStyle/>
                    <a:p>
                      <a:pPr algn="l" fontAlgn="ctr"/>
                      <a:r>
                        <a:rPr lang="en-US" sz="1600" u="none" strike="noStrike" dirty="0">
                          <a:effectLst/>
                        </a:rPr>
                        <a:t>Final report, SRS, SDS, poster (digital or printed)</a:t>
                      </a:r>
                      <a:endParaRPr lang="en-US" sz="1600" b="0" i="0" u="none" strike="noStrike" dirty="0">
                        <a:solidFill>
                          <a:srgbClr val="000000"/>
                        </a:solidFill>
                        <a:effectLst/>
                        <a:latin typeface="Calibri" panose="020F0502020204030204" pitchFamily="34" charset="0"/>
                      </a:endParaRPr>
                    </a:p>
                  </a:txBody>
                  <a:tcPr marL="4887" marR="4887" marT="4887" marB="0" anchor="ctr"/>
                </a:tc>
                <a:tc>
                  <a:txBody>
                    <a:bodyPr/>
                    <a:lstStyle/>
                    <a:p>
                      <a:pPr algn="r" fontAlgn="ctr"/>
                      <a:r>
                        <a:rPr lang="en-US" sz="1600" u="none" strike="noStrike" dirty="0">
                          <a:effectLst/>
                        </a:rPr>
                        <a:t>2,000</a:t>
                      </a:r>
                      <a:endParaRPr lang="en-US" sz="1600" b="0" i="0" u="none" strike="noStrike" dirty="0">
                        <a:solidFill>
                          <a:srgbClr val="000000"/>
                        </a:solidFill>
                        <a:effectLst/>
                        <a:latin typeface="Calibri" panose="020F0502020204030204" pitchFamily="34" charset="0"/>
                      </a:endParaRPr>
                    </a:p>
                  </a:txBody>
                  <a:tcPr marL="4887" marR="4887" marT="4887" marB="0" anchor="ctr"/>
                </a:tc>
              </a:tr>
              <a:tr h="571223">
                <a:tc>
                  <a:txBody>
                    <a:bodyPr/>
                    <a:lstStyle/>
                    <a:p>
                      <a:pPr algn="l" fontAlgn="ctr"/>
                      <a:r>
                        <a:rPr lang="en-US" sz="1600" u="none" strike="noStrike">
                          <a:effectLst/>
                        </a:rPr>
                        <a:t>Utilities &amp; Miscellaneous</a:t>
                      </a:r>
                      <a:endParaRPr lang="en-US" sz="1600" b="0" i="0" u="none" strike="noStrike">
                        <a:solidFill>
                          <a:srgbClr val="000000"/>
                        </a:solidFill>
                        <a:effectLst/>
                        <a:latin typeface="Calibri" panose="020F0502020204030204" pitchFamily="34" charset="0"/>
                      </a:endParaRPr>
                    </a:p>
                  </a:txBody>
                  <a:tcPr marL="4887" marR="4887" marT="4887" marB="0" anchor="ctr"/>
                </a:tc>
                <a:tc>
                  <a:txBody>
                    <a:bodyPr/>
                    <a:lstStyle/>
                    <a:p>
                      <a:pPr algn="l" fontAlgn="ctr"/>
                      <a:r>
                        <a:rPr lang="en-US" sz="1600" u="none" strike="noStrike" dirty="0">
                          <a:effectLst/>
                        </a:rPr>
                        <a:t>Backup storage, internet, electricity, testing tools</a:t>
                      </a:r>
                      <a:endParaRPr lang="en-US" sz="1600" b="0" i="0" u="none" strike="noStrike" dirty="0">
                        <a:solidFill>
                          <a:srgbClr val="000000"/>
                        </a:solidFill>
                        <a:effectLst/>
                        <a:latin typeface="Calibri" panose="020F0502020204030204" pitchFamily="34" charset="0"/>
                      </a:endParaRPr>
                    </a:p>
                  </a:txBody>
                  <a:tcPr marL="4887" marR="4887" marT="4887" marB="0" anchor="ctr"/>
                </a:tc>
                <a:tc>
                  <a:txBody>
                    <a:bodyPr/>
                    <a:lstStyle/>
                    <a:p>
                      <a:pPr algn="r" fontAlgn="ctr"/>
                      <a:r>
                        <a:rPr lang="en-US" sz="1600" u="none" strike="noStrike" dirty="0">
                          <a:effectLst/>
                        </a:rPr>
                        <a:t>1,500</a:t>
                      </a:r>
                      <a:endParaRPr lang="en-US" sz="1600" b="0" i="0" u="none" strike="noStrike" dirty="0">
                        <a:solidFill>
                          <a:srgbClr val="000000"/>
                        </a:solidFill>
                        <a:effectLst/>
                        <a:latin typeface="Calibri" panose="020F0502020204030204" pitchFamily="34" charset="0"/>
                      </a:endParaRPr>
                    </a:p>
                  </a:txBody>
                  <a:tcPr marL="4887" marR="4887" marT="4887" marB="0" anchor="ctr"/>
                </a:tc>
              </a:tr>
            </a:tbl>
          </a:graphicData>
        </a:graphic>
      </p:graphicFrame>
      <p:sp>
        <p:nvSpPr>
          <p:cNvPr id="4" name="Footer Placeholder 3"/>
          <p:cNvSpPr>
            <a:spLocks noGrp="1"/>
          </p:cNvSpPr>
          <p:nvPr>
            <p:ph type="ftr" sz="quarter" idx="11"/>
          </p:nvPr>
        </p:nvSpPr>
        <p:spPr/>
        <p:txBody>
          <a:bodyPr/>
          <a:lstStyle/>
          <a:p>
            <a:r>
              <a:rPr lang="en-US"/>
              <a:t>Project Name Here</a:t>
            </a:r>
            <a:endParaRPr lang="en-US" dirty="0"/>
          </a:p>
        </p:txBody>
      </p:sp>
      <p:sp>
        <p:nvSpPr>
          <p:cNvPr id="5" name="Slide Number Placeholder 4"/>
          <p:cNvSpPr>
            <a:spLocks noGrp="1"/>
          </p:cNvSpPr>
          <p:nvPr>
            <p:ph type="sldNum" sz="quarter" idx="12"/>
          </p:nvPr>
        </p:nvSpPr>
        <p:spPr/>
        <p:txBody>
          <a:bodyPr>
            <a:normAutofit fontScale="62500" lnSpcReduction="20000"/>
          </a:bodyPr>
          <a:lstStyle/>
          <a:p>
            <a:fld id="{9EBC64C3-3FC7-4C40-910B-2643F037F02C}" type="slidenum">
              <a:rPr lang="en-US" smtClean="0"/>
              <a:pPr/>
              <a:t>8</a:t>
            </a:fld>
            <a:endParaRPr lang="en-US" dirty="0"/>
          </a:p>
        </p:txBody>
      </p:sp>
      <p:sp>
        <p:nvSpPr>
          <p:cNvPr id="6" name="Date Placeholder 5"/>
          <p:cNvSpPr>
            <a:spLocks noGrp="1"/>
          </p:cNvSpPr>
          <p:nvPr>
            <p:ph type="dt" sz="half" idx="10"/>
          </p:nvPr>
        </p:nvSpPr>
        <p:spPr/>
        <p:txBody>
          <a:bodyPr/>
          <a:lstStyle/>
          <a:p>
            <a:r>
              <a:rPr lang="en-US"/>
              <a:t>CS-FYP    Hamdard University </a:t>
            </a:r>
            <a:endParaRPr lang="en-US" dirty="0"/>
          </a:p>
        </p:txBody>
      </p:sp>
    </p:spTree>
    <p:extLst>
      <p:ext uri="{BB962C8B-B14F-4D97-AF65-F5344CB8AC3E}">
        <p14:creationId xmlns:p14="http://schemas.microsoft.com/office/powerpoint/2010/main" val="883166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FYP  Deliverables </a:t>
            </a:r>
          </a:p>
        </p:txBody>
      </p:sp>
      <p:pic>
        <p:nvPicPr>
          <p:cNvPr id="8" name="Content Placeholder 7"/>
          <p:cNvPicPr>
            <a:picLocks noGrp="1" noChangeAspect="1"/>
          </p:cNvPicPr>
          <p:nvPr>
            <p:ph sz="quarter" idx="1"/>
          </p:nvPr>
        </p:nvPicPr>
        <p:blipFill>
          <a:blip r:embed="rId2"/>
          <a:stretch>
            <a:fillRect/>
          </a:stretch>
        </p:blipFill>
        <p:spPr>
          <a:xfrm>
            <a:off x="500743" y="1752600"/>
            <a:ext cx="3950550" cy="640135"/>
          </a:xfrm>
          <a:prstGeom prst="rect">
            <a:avLst/>
          </a:prstGeom>
        </p:spPr>
      </p:pic>
      <p:sp>
        <p:nvSpPr>
          <p:cNvPr id="4" name="Footer Placeholder 3"/>
          <p:cNvSpPr>
            <a:spLocks noGrp="1"/>
          </p:cNvSpPr>
          <p:nvPr>
            <p:ph type="ftr" sz="quarter" idx="11"/>
          </p:nvPr>
        </p:nvSpPr>
        <p:spPr/>
        <p:txBody>
          <a:bodyPr/>
          <a:lstStyle/>
          <a:p>
            <a:r>
              <a:rPr lang="en-US"/>
              <a:t>Project Name Here</a:t>
            </a:r>
            <a:endParaRPr lang="en-US" dirty="0"/>
          </a:p>
        </p:txBody>
      </p:sp>
      <p:sp>
        <p:nvSpPr>
          <p:cNvPr id="5" name="Slide Number Placeholder 4"/>
          <p:cNvSpPr>
            <a:spLocks noGrp="1"/>
          </p:cNvSpPr>
          <p:nvPr>
            <p:ph type="sldNum" sz="quarter" idx="12"/>
          </p:nvPr>
        </p:nvSpPr>
        <p:spPr/>
        <p:txBody>
          <a:bodyPr>
            <a:normAutofit fontScale="62500" lnSpcReduction="20000"/>
          </a:bodyPr>
          <a:lstStyle/>
          <a:p>
            <a:fld id="{9EBC64C3-3FC7-4C40-910B-2643F037F02C}" type="slidenum">
              <a:rPr lang="en-US" smtClean="0"/>
              <a:pPr/>
              <a:t>9</a:t>
            </a:fld>
            <a:endParaRPr lang="en-US" dirty="0"/>
          </a:p>
        </p:txBody>
      </p:sp>
      <p:sp>
        <p:nvSpPr>
          <p:cNvPr id="6" name="Date Placeholder 5"/>
          <p:cNvSpPr>
            <a:spLocks noGrp="1"/>
          </p:cNvSpPr>
          <p:nvPr>
            <p:ph type="dt" sz="half" idx="10"/>
          </p:nvPr>
        </p:nvSpPr>
        <p:spPr/>
        <p:txBody>
          <a:bodyPr/>
          <a:lstStyle/>
          <a:p>
            <a:r>
              <a:rPr lang="en-US"/>
              <a:t>CS-FYP    Hamdard University </a:t>
            </a:r>
            <a:endParaRPr lang="en-US" dirty="0"/>
          </a:p>
        </p:txBody>
      </p:sp>
      <p:pic>
        <p:nvPicPr>
          <p:cNvPr id="9" name="Picture 8"/>
          <p:cNvPicPr>
            <a:picLocks noChangeAspect="1"/>
          </p:cNvPicPr>
          <p:nvPr/>
        </p:nvPicPr>
        <p:blipFill>
          <a:blip r:embed="rId3"/>
          <a:stretch>
            <a:fillRect/>
          </a:stretch>
        </p:blipFill>
        <p:spPr>
          <a:xfrm>
            <a:off x="4648200" y="1752600"/>
            <a:ext cx="3950550" cy="640135"/>
          </a:xfrm>
          <a:prstGeom prst="rect">
            <a:avLst/>
          </a:prstGeom>
        </p:spPr>
      </p:pic>
      <p:sp>
        <p:nvSpPr>
          <p:cNvPr id="10" name="Rectangle 9"/>
          <p:cNvSpPr/>
          <p:nvPr/>
        </p:nvSpPr>
        <p:spPr>
          <a:xfrm>
            <a:off x="500743" y="2623576"/>
            <a:ext cx="4572000" cy="2908489"/>
          </a:xfrm>
          <a:prstGeom prst="rect">
            <a:avLst/>
          </a:prstGeom>
        </p:spPr>
        <p:txBody>
          <a:bodyPr>
            <a:spAutoFit/>
          </a:bodyPr>
          <a:lstStyle/>
          <a:p>
            <a:pPr lvl="0">
              <a:spcBef>
                <a:spcPts val="700"/>
              </a:spcBef>
              <a:buClr>
                <a:srgbClr val="DD8047"/>
              </a:buClr>
              <a:buSzPct val="60000"/>
            </a:pPr>
            <a:r>
              <a:rPr lang="en-US" sz="1700" dirty="0">
                <a:solidFill>
                  <a:prstClr val="black"/>
                </a:solidFill>
              </a:rPr>
              <a:t>SRS Document</a:t>
            </a:r>
          </a:p>
          <a:p>
            <a:pPr lvl="0">
              <a:spcBef>
                <a:spcPts val="700"/>
              </a:spcBef>
              <a:buClr>
                <a:srgbClr val="DD8047"/>
              </a:buClr>
              <a:buSzPct val="60000"/>
            </a:pPr>
            <a:r>
              <a:rPr lang="en-US" sz="1700" dirty="0">
                <a:solidFill>
                  <a:prstClr val="black"/>
                </a:solidFill>
              </a:rPr>
              <a:t>Budget Document</a:t>
            </a:r>
          </a:p>
          <a:p>
            <a:pPr lvl="0">
              <a:spcBef>
                <a:spcPts val="700"/>
              </a:spcBef>
              <a:buClr>
                <a:srgbClr val="DD8047"/>
              </a:buClr>
              <a:buSzPct val="60000"/>
            </a:pPr>
            <a:r>
              <a:rPr lang="en-US" sz="1700" dirty="0">
                <a:solidFill>
                  <a:prstClr val="black"/>
                </a:solidFill>
              </a:rPr>
              <a:t>Project Plan</a:t>
            </a:r>
          </a:p>
          <a:p>
            <a:pPr lvl="0">
              <a:spcBef>
                <a:spcPts val="700"/>
              </a:spcBef>
              <a:buClr>
                <a:srgbClr val="DD8047"/>
              </a:buClr>
              <a:buSzPct val="60000"/>
            </a:pPr>
            <a:r>
              <a:rPr lang="en-US" sz="1700" dirty="0">
                <a:solidFill>
                  <a:prstClr val="black"/>
                </a:solidFill>
              </a:rPr>
              <a:t>Front-end</a:t>
            </a:r>
          </a:p>
          <a:p>
            <a:pPr lvl="0">
              <a:spcBef>
                <a:spcPts val="700"/>
              </a:spcBef>
              <a:buClr>
                <a:srgbClr val="DD8047"/>
              </a:buClr>
              <a:buSzPct val="60000"/>
            </a:pPr>
            <a:r>
              <a:rPr lang="en-US" sz="1700" dirty="0">
                <a:solidFill>
                  <a:prstClr val="black"/>
                </a:solidFill>
              </a:rPr>
              <a:t>Login Functionality for Both Influencer and Marketing Agent</a:t>
            </a:r>
          </a:p>
          <a:p>
            <a:pPr lvl="0">
              <a:spcBef>
                <a:spcPts val="700"/>
              </a:spcBef>
              <a:buClr>
                <a:srgbClr val="DD8047"/>
              </a:buClr>
              <a:buSzPct val="60000"/>
            </a:pPr>
            <a:r>
              <a:rPr lang="en-US" sz="1700" dirty="0">
                <a:solidFill>
                  <a:prstClr val="black"/>
                </a:solidFill>
              </a:rPr>
              <a:t>Project Report </a:t>
            </a:r>
            <a:r>
              <a:rPr lang="en-US" sz="1700" dirty="0" smtClean="0">
                <a:solidFill>
                  <a:prstClr val="black"/>
                </a:solidFill>
              </a:rPr>
              <a:t>(3 Chapters)</a:t>
            </a:r>
            <a:endParaRPr lang="en-US" sz="1700" dirty="0">
              <a:solidFill>
                <a:prstClr val="black"/>
              </a:solidFill>
            </a:endParaRPr>
          </a:p>
          <a:p>
            <a:pPr lvl="0">
              <a:spcBef>
                <a:spcPts val="700"/>
              </a:spcBef>
              <a:buClr>
                <a:srgbClr val="DD8047"/>
              </a:buClr>
              <a:buSzPct val="60000"/>
            </a:pPr>
            <a:endParaRPr lang="en-US" sz="2900" dirty="0">
              <a:solidFill>
                <a:prstClr val="black"/>
              </a:solidFill>
            </a:endParaRPr>
          </a:p>
        </p:txBody>
      </p:sp>
      <p:sp>
        <p:nvSpPr>
          <p:cNvPr id="11" name="Rectangle 10"/>
          <p:cNvSpPr/>
          <p:nvPr/>
        </p:nvSpPr>
        <p:spPr>
          <a:xfrm>
            <a:off x="4648200" y="2623576"/>
            <a:ext cx="4572000" cy="2018501"/>
          </a:xfrm>
          <a:prstGeom prst="rect">
            <a:avLst/>
          </a:prstGeom>
        </p:spPr>
        <p:txBody>
          <a:bodyPr>
            <a:spAutoFit/>
          </a:bodyPr>
          <a:lstStyle/>
          <a:p>
            <a:pPr lvl="0">
              <a:spcBef>
                <a:spcPts val="700"/>
              </a:spcBef>
              <a:buClr>
                <a:srgbClr val="DD8047"/>
              </a:buClr>
              <a:buSzPct val="60000"/>
            </a:pPr>
            <a:r>
              <a:rPr lang="en-US" sz="1600" dirty="0">
                <a:solidFill>
                  <a:prstClr val="black"/>
                </a:solidFill>
              </a:rPr>
              <a:t>Back-end </a:t>
            </a:r>
          </a:p>
          <a:p>
            <a:pPr lvl="0">
              <a:spcBef>
                <a:spcPts val="700"/>
              </a:spcBef>
              <a:buClr>
                <a:srgbClr val="DD8047"/>
              </a:buClr>
              <a:buSzPct val="60000"/>
            </a:pPr>
            <a:r>
              <a:rPr lang="en-US" sz="1600" dirty="0">
                <a:solidFill>
                  <a:prstClr val="black"/>
                </a:solidFill>
              </a:rPr>
              <a:t>Messaging System Integration</a:t>
            </a:r>
          </a:p>
          <a:p>
            <a:pPr lvl="0">
              <a:spcBef>
                <a:spcPts val="700"/>
              </a:spcBef>
              <a:buClr>
                <a:srgbClr val="DD8047"/>
              </a:buClr>
              <a:buSzPct val="60000"/>
            </a:pPr>
            <a:r>
              <a:rPr lang="en-US" sz="1600" dirty="0">
                <a:solidFill>
                  <a:prstClr val="black"/>
                </a:solidFill>
              </a:rPr>
              <a:t>Invitation and Notification System</a:t>
            </a:r>
          </a:p>
          <a:p>
            <a:pPr lvl="0">
              <a:spcBef>
                <a:spcPts val="700"/>
              </a:spcBef>
              <a:buClr>
                <a:srgbClr val="DD8047"/>
              </a:buClr>
              <a:buSzPct val="60000"/>
            </a:pPr>
            <a:r>
              <a:rPr lang="en-US" sz="1600" dirty="0">
                <a:solidFill>
                  <a:prstClr val="black"/>
                </a:solidFill>
              </a:rPr>
              <a:t>Testing</a:t>
            </a:r>
          </a:p>
          <a:p>
            <a:pPr lvl="0">
              <a:spcBef>
                <a:spcPts val="700"/>
              </a:spcBef>
              <a:buClr>
                <a:srgbClr val="DD8047"/>
              </a:buClr>
              <a:buSzPct val="60000"/>
            </a:pPr>
            <a:r>
              <a:rPr lang="en-US" sz="1600" dirty="0">
                <a:solidFill>
                  <a:prstClr val="black"/>
                </a:solidFill>
              </a:rPr>
              <a:t>Deployment</a:t>
            </a:r>
          </a:p>
          <a:p>
            <a:pPr lvl="0">
              <a:spcBef>
                <a:spcPts val="700"/>
              </a:spcBef>
              <a:buClr>
                <a:srgbClr val="DD8047"/>
              </a:buClr>
              <a:buSzPct val="60000"/>
            </a:pPr>
            <a:r>
              <a:rPr lang="en-US" sz="1600" dirty="0">
                <a:solidFill>
                  <a:prstClr val="black"/>
                </a:solidFill>
              </a:rPr>
              <a:t>Project Report </a:t>
            </a:r>
            <a:r>
              <a:rPr lang="en-US" sz="1600" dirty="0" smtClean="0">
                <a:solidFill>
                  <a:prstClr val="black"/>
                </a:solidFill>
              </a:rPr>
              <a:t>Full</a:t>
            </a:r>
            <a:endParaRPr lang="en-US" sz="1600" dirty="0">
              <a:solidFill>
                <a:prstClr val="black"/>
              </a:solidFill>
            </a:endParaRPr>
          </a:p>
        </p:txBody>
      </p:sp>
    </p:spTree>
    <p:extLst>
      <p:ext uri="{BB962C8B-B14F-4D97-AF65-F5344CB8AC3E}">
        <p14:creationId xmlns:p14="http://schemas.microsoft.com/office/powerpoint/2010/main" val="160184283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214</TotalTime>
  <Words>970</Words>
  <Application>Microsoft Office PowerPoint</Application>
  <PresentationFormat>On-screen Show (4:3)</PresentationFormat>
  <Paragraphs>172</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Times New Roman</vt:lpstr>
      <vt:lpstr>Tw Cen MT</vt:lpstr>
      <vt:lpstr>Wingdings</vt:lpstr>
      <vt:lpstr>Wingdings 2</vt:lpstr>
      <vt:lpstr>Median</vt:lpstr>
      <vt:lpstr>PowerPoint Presentation</vt:lpstr>
      <vt:lpstr>Summary </vt:lpstr>
      <vt:lpstr>Problem Statement </vt:lpstr>
      <vt:lpstr>Objective</vt:lpstr>
      <vt:lpstr>FYP Scope </vt:lpstr>
      <vt:lpstr>Our Methodology </vt:lpstr>
      <vt:lpstr>Our Project Plan  </vt:lpstr>
      <vt:lpstr>Budget / Costing </vt:lpstr>
      <vt:lpstr>FYP  Deliverables </vt:lpstr>
      <vt:lpstr>Literature Review</vt:lpstr>
      <vt:lpstr>Experimental Evaluations &amp; Results</vt:lpstr>
      <vt:lpstr>Test Plan &amp; Test Cases</vt:lpstr>
      <vt:lpstr>Reference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Asad Ur Rehman</dc:creator>
  <cp:lastModifiedBy>Microsoft account</cp:lastModifiedBy>
  <cp:revision>47</cp:revision>
  <dcterms:created xsi:type="dcterms:W3CDTF">2015-09-23T05:32:20Z</dcterms:created>
  <dcterms:modified xsi:type="dcterms:W3CDTF">2025-07-06T14:23:35Z</dcterms:modified>
</cp:coreProperties>
</file>