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4630400" cy="8229600"/>
  <p:notesSz cx="14630400" cy="82296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1" i="0">
                <a:solidFill>
                  <a:srgbClr val="E0E4C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C2C4B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rgbClr val="E0E4C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1" i="0">
                <a:solidFill>
                  <a:srgbClr val="C2C4B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rgbClr val="E0E4C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587488" y="2844799"/>
            <a:ext cx="6169659" cy="421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C2C4B5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50" b="1" i="0">
                <a:solidFill>
                  <a:srgbClr val="E0E4C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600"/>
                </a:lnTo>
                <a:lnTo>
                  <a:pt x="14630400" y="8229600"/>
                </a:lnTo>
                <a:lnTo>
                  <a:pt x="14630400" y="0"/>
                </a:lnTo>
                <a:close/>
              </a:path>
            </a:pathLst>
          </a:custGeom>
          <a:solidFill>
            <a:srgbClr val="1C1D1F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39192" y="7749539"/>
            <a:ext cx="1722627" cy="41147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79526" y="434467"/>
            <a:ext cx="13471347" cy="130060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50" b="1" i="0">
                <a:solidFill>
                  <a:srgbClr val="E0E4CD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4014" y="1874011"/>
            <a:ext cx="12912090" cy="56426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1" i="0">
                <a:solidFill>
                  <a:srgbClr val="C2C4B5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5.jpg"/><Relationship Id="rId3" Type="http://schemas.openxmlformats.org/officeDocument/2006/relationships/image" Target="../media/image26.jpg"/><Relationship Id="rId4" Type="http://schemas.openxmlformats.org/officeDocument/2006/relationships/image" Target="../media/image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7.png"/><Relationship Id="rId3" Type="http://schemas.openxmlformats.org/officeDocument/2006/relationships/image" Target="../media/image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Relationship Id="rId9" Type="http://schemas.openxmlformats.org/officeDocument/2006/relationships/image" Target="../media/image34.png"/><Relationship Id="rId10" Type="http://schemas.openxmlformats.org/officeDocument/2006/relationships/image" Target="../media/image3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jpg"/><Relationship Id="rId5" Type="http://schemas.openxmlformats.org/officeDocument/2006/relationships/image" Target="../media/image1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5" Type="http://schemas.openxmlformats.org/officeDocument/2006/relationships/image" Target="../media/image7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80" y="-1"/>
            <a:ext cx="576072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4" y="2437637"/>
            <a:ext cx="4058285" cy="7042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/>
              <a:t>Project</a:t>
            </a:r>
            <a:r>
              <a:rPr dirty="0" sz="4450" spc="-80"/>
              <a:t> </a:t>
            </a:r>
            <a:r>
              <a:rPr dirty="0" sz="4450" spc="-10"/>
              <a:t>Members</a:t>
            </a:r>
            <a:endParaRPr sz="4450"/>
          </a:p>
        </p:txBody>
      </p:sp>
      <p:sp>
        <p:nvSpPr>
          <p:cNvPr id="4" name="object 4" descr=""/>
          <p:cNvSpPr txBox="1"/>
          <p:nvPr/>
        </p:nvSpPr>
        <p:spPr>
          <a:xfrm>
            <a:off x="781304" y="3559968"/>
            <a:ext cx="1983739" cy="21615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75" i="1">
                <a:solidFill>
                  <a:srgbClr val="C2C4B5"/>
                </a:solidFill>
                <a:latin typeface="Cambria"/>
                <a:cs typeface="Cambria"/>
              </a:rPr>
              <a:t>Gouda,</a:t>
            </a:r>
            <a:r>
              <a:rPr dirty="0" sz="1850" spc="-75" i="1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850" spc="110" i="1">
                <a:solidFill>
                  <a:srgbClr val="C2C4B5"/>
                </a:solidFill>
                <a:latin typeface="Cambria"/>
                <a:cs typeface="Cambria"/>
              </a:rPr>
              <a:t>Ahmed</a:t>
            </a:r>
            <a:endParaRPr sz="18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endParaRPr sz="185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</a:pPr>
            <a:r>
              <a:rPr dirty="0" sz="1850" spc="70" i="1">
                <a:solidFill>
                  <a:srgbClr val="C2C4B5"/>
                </a:solidFill>
                <a:latin typeface="Cambria"/>
                <a:cs typeface="Cambria"/>
              </a:rPr>
              <a:t>Ayan,</a:t>
            </a:r>
            <a:r>
              <a:rPr dirty="0" sz="1850" spc="-50" i="1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850" spc="35" i="1">
                <a:solidFill>
                  <a:srgbClr val="C2C4B5"/>
                </a:solidFill>
                <a:latin typeface="Cambria"/>
                <a:cs typeface="Cambria"/>
              </a:rPr>
              <a:t>Ali</a:t>
            </a:r>
            <a:endParaRPr sz="1850">
              <a:latin typeface="Cambria"/>
              <a:cs typeface="Cambria"/>
            </a:endParaRPr>
          </a:p>
          <a:p>
            <a:pPr marL="56515" marR="5080" indent="-44450">
              <a:lnSpc>
                <a:spcPct val="219200"/>
              </a:lnSpc>
            </a:pPr>
            <a:r>
              <a:rPr dirty="0" sz="1850" spc="95" i="1">
                <a:solidFill>
                  <a:srgbClr val="C2C4B5"/>
                </a:solidFill>
                <a:latin typeface="Cambria"/>
                <a:cs typeface="Cambria"/>
              </a:rPr>
              <a:t>Umer,</a:t>
            </a:r>
            <a:r>
              <a:rPr dirty="0" sz="1850" spc="-35" i="1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850" spc="120" i="1">
                <a:solidFill>
                  <a:srgbClr val="C2C4B5"/>
                </a:solidFill>
                <a:latin typeface="Cambria"/>
                <a:cs typeface="Cambria"/>
              </a:rPr>
              <a:t>Ahmed</a:t>
            </a:r>
            <a:r>
              <a:rPr dirty="0" sz="1850" spc="-55" i="1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850" spc="-20" i="1">
                <a:solidFill>
                  <a:srgbClr val="C2C4B5"/>
                </a:solidFill>
                <a:latin typeface="Cambria"/>
                <a:cs typeface="Cambria"/>
              </a:rPr>
              <a:t>Baig </a:t>
            </a:r>
            <a:r>
              <a:rPr dirty="0" sz="1850" i="1">
                <a:solidFill>
                  <a:srgbClr val="C2C4B5"/>
                </a:solidFill>
                <a:latin typeface="Cambria"/>
                <a:cs typeface="Cambria"/>
              </a:rPr>
              <a:t>Urwa,</a:t>
            </a:r>
            <a:r>
              <a:rPr dirty="0" sz="1850" spc="170" i="1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850" spc="40" i="1">
                <a:solidFill>
                  <a:srgbClr val="C2C4B5"/>
                </a:solidFill>
                <a:latin typeface="Cambria"/>
                <a:cs typeface="Cambria"/>
              </a:rPr>
              <a:t>Mughal</a:t>
            </a:r>
            <a:endParaRPr sz="18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2203323"/>
            <a:ext cx="14630400" cy="4329430"/>
            <a:chOff x="0" y="2203323"/>
            <a:chExt cx="14630400" cy="432943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03323"/>
              <a:ext cx="8024622" cy="432943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08493" y="2203323"/>
              <a:ext cx="7121906" cy="432943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73506" rIns="0" bIns="0" rtlCol="0" vert="horz">
            <a:spAutoFit/>
          </a:bodyPr>
          <a:lstStyle/>
          <a:p>
            <a:pPr marL="5262880">
              <a:lnSpc>
                <a:spcPct val="100000"/>
              </a:lnSpc>
              <a:spcBef>
                <a:spcPts val="100"/>
              </a:spcBef>
            </a:pPr>
            <a:r>
              <a:rPr dirty="0" sz="6000" spc="-10">
                <a:solidFill>
                  <a:srgbClr val="FFFFFF"/>
                </a:solidFill>
              </a:rPr>
              <a:t>Simulation</a:t>
            </a:r>
            <a:endParaRPr sz="6000"/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86818" y="7741449"/>
            <a:ext cx="2219579" cy="40962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4630399" cy="24832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630" y="3155949"/>
            <a:ext cx="7679690" cy="5892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700" spc="-10"/>
              <a:t>Research</a:t>
            </a:r>
            <a:r>
              <a:rPr dirty="0" sz="3700" spc="-114"/>
              <a:t> </a:t>
            </a:r>
            <a:r>
              <a:rPr dirty="0" sz="3700" spc="-10"/>
              <a:t>Contributions</a:t>
            </a:r>
            <a:r>
              <a:rPr dirty="0" sz="3700" spc="-85"/>
              <a:t> </a:t>
            </a:r>
            <a:r>
              <a:rPr dirty="0" sz="3700"/>
              <a:t>and</a:t>
            </a:r>
            <a:r>
              <a:rPr dirty="0" sz="3700" spc="-120"/>
              <a:t> </a:t>
            </a:r>
            <a:r>
              <a:rPr dirty="0" sz="3700" spc="-10"/>
              <a:t>Limitations</a:t>
            </a:r>
            <a:endParaRPr sz="3700"/>
          </a:p>
        </p:txBody>
      </p:sp>
      <p:sp>
        <p:nvSpPr>
          <p:cNvPr id="4" name="object 4" descr=""/>
          <p:cNvSpPr/>
          <p:nvPr/>
        </p:nvSpPr>
        <p:spPr>
          <a:xfrm>
            <a:off x="662101" y="4064253"/>
            <a:ext cx="4309745" cy="3341370"/>
          </a:xfrm>
          <a:custGeom>
            <a:avLst/>
            <a:gdLst/>
            <a:ahLst/>
            <a:cxnLst/>
            <a:rect l="l" t="t" r="r" b="b"/>
            <a:pathLst>
              <a:path w="4309745" h="3341370">
                <a:moveTo>
                  <a:pt x="4280865" y="0"/>
                </a:moveTo>
                <a:lnTo>
                  <a:pt x="28371" y="0"/>
                </a:lnTo>
                <a:lnTo>
                  <a:pt x="17327" y="2230"/>
                </a:lnTo>
                <a:lnTo>
                  <a:pt x="8308" y="8318"/>
                </a:lnTo>
                <a:lnTo>
                  <a:pt x="2229" y="17359"/>
                </a:lnTo>
                <a:lnTo>
                  <a:pt x="0" y="28448"/>
                </a:lnTo>
                <a:lnTo>
                  <a:pt x="0" y="3312706"/>
                </a:lnTo>
                <a:lnTo>
                  <a:pt x="2229" y="3323750"/>
                </a:lnTo>
                <a:lnTo>
                  <a:pt x="8308" y="3332768"/>
                </a:lnTo>
                <a:lnTo>
                  <a:pt x="17327" y="3338848"/>
                </a:lnTo>
                <a:lnTo>
                  <a:pt x="28371" y="3341077"/>
                </a:lnTo>
                <a:lnTo>
                  <a:pt x="4280865" y="3341077"/>
                </a:lnTo>
                <a:lnTo>
                  <a:pt x="4291880" y="3338848"/>
                </a:lnTo>
                <a:lnTo>
                  <a:pt x="4300883" y="3332768"/>
                </a:lnTo>
                <a:lnTo>
                  <a:pt x="4306957" y="3323750"/>
                </a:lnTo>
                <a:lnTo>
                  <a:pt x="4309186" y="3312706"/>
                </a:lnTo>
                <a:lnTo>
                  <a:pt x="4309186" y="28448"/>
                </a:lnTo>
                <a:lnTo>
                  <a:pt x="4306957" y="17359"/>
                </a:lnTo>
                <a:lnTo>
                  <a:pt x="4300883" y="8318"/>
                </a:lnTo>
                <a:lnTo>
                  <a:pt x="4291880" y="2230"/>
                </a:lnTo>
                <a:lnTo>
                  <a:pt x="4280865" y="0"/>
                </a:lnTo>
                <a:close/>
              </a:path>
            </a:pathLst>
          </a:custGeom>
          <a:solidFill>
            <a:srgbClr val="3A3B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38606" y="4226432"/>
            <a:ext cx="1766570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b="1">
                <a:solidFill>
                  <a:srgbClr val="C2C4B5"/>
                </a:solidFill>
                <a:latin typeface="Calibri"/>
                <a:cs typeface="Calibri"/>
              </a:rPr>
              <a:t>Key</a:t>
            </a:r>
            <a:r>
              <a:rPr dirty="0" sz="1850" spc="-70" b="1">
                <a:solidFill>
                  <a:srgbClr val="C2C4B5"/>
                </a:solidFill>
                <a:latin typeface="Calibri"/>
                <a:cs typeface="Calibri"/>
              </a:rPr>
              <a:t> </a:t>
            </a:r>
            <a:r>
              <a:rPr dirty="0" sz="1850" spc="-10" b="1">
                <a:solidFill>
                  <a:srgbClr val="C2C4B5"/>
                </a:solidFill>
                <a:latin typeface="Calibri"/>
                <a:cs typeface="Calibri"/>
              </a:rPr>
              <a:t>Contributions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38606" y="4611421"/>
            <a:ext cx="3947160" cy="2586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379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1450" spc="55">
                <a:solidFill>
                  <a:srgbClr val="C2C4B5"/>
                </a:solidFill>
                <a:latin typeface="Cambria"/>
                <a:cs typeface="Cambria"/>
              </a:rPr>
              <a:t>Hybrid</a:t>
            </a:r>
            <a:r>
              <a:rPr dirty="0" sz="14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75">
                <a:solidFill>
                  <a:srgbClr val="C2C4B5"/>
                </a:solidFill>
                <a:latin typeface="Cambria"/>
                <a:cs typeface="Cambria"/>
              </a:rPr>
              <a:t>planner-</a:t>
            </a:r>
            <a:r>
              <a:rPr dirty="0" sz="1450" spc="55">
                <a:solidFill>
                  <a:srgbClr val="C2C4B5"/>
                </a:solidFill>
                <a:latin typeface="Cambria"/>
                <a:cs typeface="Cambria"/>
              </a:rPr>
              <a:t>controller</a:t>
            </a:r>
            <a:r>
              <a:rPr dirty="0" sz="1450" spc="-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5">
                <a:solidFill>
                  <a:srgbClr val="C2C4B5"/>
                </a:solidFill>
                <a:latin typeface="Cambria"/>
                <a:cs typeface="Cambria"/>
              </a:rPr>
              <a:t>architecture </a:t>
            </a:r>
            <a:r>
              <a:rPr dirty="0" sz="1450" spc="70">
                <a:solidFill>
                  <a:srgbClr val="C2C4B5"/>
                </a:solidFill>
                <a:latin typeface="Cambria"/>
                <a:cs typeface="Cambria"/>
              </a:rPr>
              <a:t>ensuring</a:t>
            </a:r>
            <a:r>
              <a:rPr dirty="0" sz="14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5">
                <a:solidFill>
                  <a:srgbClr val="C2C4B5"/>
                </a:solidFill>
                <a:latin typeface="Cambria"/>
                <a:cs typeface="Cambria"/>
              </a:rPr>
              <a:t>global</a:t>
            </a:r>
            <a:r>
              <a:rPr dirty="0" sz="1450" spc="30">
                <a:solidFill>
                  <a:srgbClr val="C2C4B5"/>
                </a:solidFill>
                <a:latin typeface="Cambria"/>
                <a:cs typeface="Cambria"/>
              </a:rPr>
              <a:t> feasibility,</a:t>
            </a:r>
            <a:r>
              <a:rPr dirty="0" sz="14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5">
                <a:solidFill>
                  <a:srgbClr val="C2C4B5"/>
                </a:solidFill>
                <a:latin typeface="Cambria"/>
                <a:cs typeface="Cambria"/>
              </a:rPr>
              <a:t>reactive</a:t>
            </a:r>
            <a:r>
              <a:rPr dirty="0" sz="14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45">
                <a:solidFill>
                  <a:srgbClr val="C2C4B5"/>
                </a:solidFill>
                <a:latin typeface="Cambria"/>
                <a:cs typeface="Cambria"/>
              </a:rPr>
              <a:t>safety, </a:t>
            </a:r>
            <a:r>
              <a:rPr dirty="0" sz="1450" spc="7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450" spc="-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45">
                <a:solidFill>
                  <a:srgbClr val="C2C4B5"/>
                </a:solidFill>
                <a:latin typeface="Cambria"/>
                <a:cs typeface="Cambria"/>
              </a:rPr>
              <a:t>trajectory</a:t>
            </a:r>
            <a:r>
              <a:rPr dirty="0" sz="14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45">
                <a:solidFill>
                  <a:srgbClr val="C2C4B5"/>
                </a:solidFill>
                <a:latin typeface="Cambria"/>
                <a:cs typeface="Cambria"/>
              </a:rPr>
              <a:t>optimization</a:t>
            </a:r>
            <a:endParaRPr sz="1450">
              <a:latin typeface="Cambria"/>
              <a:cs typeface="Cambria"/>
            </a:endParaRPr>
          </a:p>
          <a:p>
            <a:pPr marL="355600" marR="80010" indent="-342900">
              <a:lnSpc>
                <a:spcPct val="137900"/>
              </a:lnSpc>
              <a:spcBef>
                <a:spcPts val="470"/>
              </a:spcBef>
              <a:buChar char="•"/>
              <a:tabLst>
                <a:tab pos="355600" algn="l"/>
              </a:tabLst>
            </a:pPr>
            <a:r>
              <a:rPr dirty="0" sz="1450" spc="60">
                <a:solidFill>
                  <a:srgbClr val="C2C4B5"/>
                </a:solidFill>
                <a:latin typeface="Cambria"/>
                <a:cs typeface="Cambria"/>
              </a:rPr>
              <a:t>Improved</a:t>
            </a:r>
            <a:r>
              <a:rPr dirty="0" sz="14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65">
                <a:solidFill>
                  <a:srgbClr val="C2C4B5"/>
                </a:solidFill>
                <a:latin typeface="Cambria"/>
                <a:cs typeface="Cambria"/>
              </a:rPr>
              <a:t>robustness</a:t>
            </a:r>
            <a:r>
              <a:rPr dirty="0" sz="1450" spc="-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C2C4B5"/>
                </a:solidFill>
                <a:latin typeface="Cambria"/>
                <a:cs typeface="Cambria"/>
              </a:rPr>
              <a:t>by</a:t>
            </a:r>
            <a:r>
              <a:rPr dirty="0" sz="14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65">
                <a:solidFill>
                  <a:srgbClr val="C2C4B5"/>
                </a:solidFill>
                <a:latin typeface="Cambria"/>
                <a:cs typeface="Cambria"/>
              </a:rPr>
              <a:t>integrating</a:t>
            </a:r>
            <a:r>
              <a:rPr dirty="0" sz="14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5">
                <a:solidFill>
                  <a:srgbClr val="C2C4B5"/>
                </a:solidFill>
                <a:latin typeface="Cambria"/>
                <a:cs typeface="Cambria"/>
              </a:rPr>
              <a:t>MPC </a:t>
            </a:r>
            <a:r>
              <a:rPr dirty="0" sz="145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4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65">
                <a:solidFill>
                  <a:srgbClr val="C2C4B5"/>
                </a:solidFill>
                <a:latin typeface="Cambria"/>
                <a:cs typeface="Cambria"/>
              </a:rPr>
              <a:t>refine</a:t>
            </a:r>
            <a:r>
              <a:rPr dirty="0" sz="14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5">
                <a:solidFill>
                  <a:srgbClr val="C2C4B5"/>
                </a:solidFill>
                <a:latin typeface="Cambria"/>
                <a:cs typeface="Cambria"/>
              </a:rPr>
              <a:t>reactive</a:t>
            </a:r>
            <a:r>
              <a:rPr dirty="0" sz="14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114">
                <a:solidFill>
                  <a:srgbClr val="C2C4B5"/>
                </a:solidFill>
                <a:latin typeface="Cambria"/>
                <a:cs typeface="Cambria"/>
              </a:rPr>
              <a:t>DWA</a:t>
            </a:r>
            <a:r>
              <a:rPr dirty="0" sz="14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85">
                <a:solidFill>
                  <a:srgbClr val="C2C4B5"/>
                </a:solidFill>
                <a:latin typeface="Cambria"/>
                <a:cs typeface="Cambria"/>
              </a:rPr>
              <a:t>commands</a:t>
            </a:r>
            <a:endParaRPr sz="1450">
              <a:latin typeface="Cambria"/>
              <a:cs typeface="Cambria"/>
            </a:endParaRPr>
          </a:p>
          <a:p>
            <a:pPr marL="355600" marR="467359" indent="-342900">
              <a:lnSpc>
                <a:spcPct val="138000"/>
              </a:lnSpc>
              <a:spcBef>
                <a:spcPts val="489"/>
              </a:spcBef>
              <a:buChar char="•"/>
              <a:tabLst>
                <a:tab pos="355600" algn="l"/>
              </a:tabLst>
            </a:pPr>
            <a:r>
              <a:rPr dirty="0" sz="1450" spc="60">
                <a:solidFill>
                  <a:srgbClr val="C2C4B5"/>
                </a:solidFill>
                <a:latin typeface="Cambria"/>
                <a:cs typeface="Cambria"/>
              </a:rPr>
              <a:t>Validation</a:t>
            </a:r>
            <a:r>
              <a:rPr dirty="0" sz="14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70">
                <a:solidFill>
                  <a:srgbClr val="C2C4B5"/>
                </a:solidFill>
                <a:latin typeface="Cambria"/>
                <a:cs typeface="Cambria"/>
              </a:rPr>
              <a:t>through</a:t>
            </a:r>
            <a:r>
              <a:rPr dirty="0" sz="14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65">
                <a:solidFill>
                  <a:srgbClr val="C2C4B5"/>
                </a:solidFill>
                <a:latin typeface="Cambria"/>
                <a:cs typeface="Cambria"/>
              </a:rPr>
              <a:t>consistent</a:t>
            </a:r>
            <a:r>
              <a:rPr dirty="0" sz="1450" spc="-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65">
                <a:solidFill>
                  <a:srgbClr val="C2C4B5"/>
                </a:solidFill>
                <a:latin typeface="Cambria"/>
                <a:cs typeface="Cambria"/>
              </a:rPr>
              <a:t>goal- </a:t>
            </a:r>
            <a:r>
              <a:rPr dirty="0" sz="1450" spc="75">
                <a:solidFill>
                  <a:srgbClr val="C2C4B5"/>
                </a:solidFill>
                <a:latin typeface="Cambria"/>
                <a:cs typeface="Cambria"/>
              </a:rPr>
              <a:t>reaching</a:t>
            </a:r>
            <a:r>
              <a:rPr dirty="0" sz="14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C2C4B5"/>
                </a:solidFill>
                <a:latin typeface="Cambria"/>
                <a:cs typeface="Cambria"/>
              </a:rPr>
              <a:t>with</a:t>
            </a:r>
            <a:r>
              <a:rPr dirty="0" sz="1450" spc="6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70">
                <a:solidFill>
                  <a:srgbClr val="C2C4B5"/>
                </a:solidFill>
                <a:latin typeface="Cambria"/>
                <a:cs typeface="Cambria"/>
              </a:rPr>
              <a:t>smooth,</a:t>
            </a:r>
            <a:r>
              <a:rPr dirty="0" sz="14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65">
                <a:solidFill>
                  <a:srgbClr val="C2C4B5"/>
                </a:solidFill>
                <a:latin typeface="Cambria"/>
                <a:cs typeface="Cambria"/>
              </a:rPr>
              <a:t>collision-</a:t>
            </a:r>
            <a:r>
              <a:rPr dirty="0" sz="1450" spc="40">
                <a:solidFill>
                  <a:srgbClr val="C2C4B5"/>
                </a:solidFill>
                <a:latin typeface="Cambria"/>
                <a:cs typeface="Cambria"/>
              </a:rPr>
              <a:t>free </a:t>
            </a:r>
            <a:r>
              <a:rPr dirty="0" sz="1450" spc="50">
                <a:solidFill>
                  <a:srgbClr val="C2C4B5"/>
                </a:solidFill>
                <a:latin typeface="Cambria"/>
                <a:cs typeface="Cambria"/>
              </a:rPr>
              <a:t>paths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5160517" y="4064253"/>
            <a:ext cx="4309745" cy="3341370"/>
          </a:xfrm>
          <a:custGeom>
            <a:avLst/>
            <a:gdLst/>
            <a:ahLst/>
            <a:cxnLst/>
            <a:rect l="l" t="t" r="r" b="b"/>
            <a:pathLst>
              <a:path w="4309745" h="3341370">
                <a:moveTo>
                  <a:pt x="4280916" y="0"/>
                </a:moveTo>
                <a:lnTo>
                  <a:pt x="28321" y="0"/>
                </a:lnTo>
                <a:lnTo>
                  <a:pt x="17305" y="2230"/>
                </a:lnTo>
                <a:lnTo>
                  <a:pt x="8302" y="8318"/>
                </a:lnTo>
                <a:lnTo>
                  <a:pt x="2228" y="17359"/>
                </a:lnTo>
                <a:lnTo>
                  <a:pt x="0" y="28448"/>
                </a:lnTo>
                <a:lnTo>
                  <a:pt x="0" y="3312706"/>
                </a:lnTo>
                <a:lnTo>
                  <a:pt x="2228" y="3323750"/>
                </a:lnTo>
                <a:lnTo>
                  <a:pt x="8302" y="3332768"/>
                </a:lnTo>
                <a:lnTo>
                  <a:pt x="17305" y="3338848"/>
                </a:lnTo>
                <a:lnTo>
                  <a:pt x="28321" y="3341077"/>
                </a:lnTo>
                <a:lnTo>
                  <a:pt x="4280916" y="3341077"/>
                </a:lnTo>
                <a:lnTo>
                  <a:pt x="4291931" y="3338848"/>
                </a:lnTo>
                <a:lnTo>
                  <a:pt x="4300934" y="3332768"/>
                </a:lnTo>
                <a:lnTo>
                  <a:pt x="4307008" y="3323750"/>
                </a:lnTo>
                <a:lnTo>
                  <a:pt x="4309237" y="3312706"/>
                </a:lnTo>
                <a:lnTo>
                  <a:pt x="4309237" y="28448"/>
                </a:lnTo>
                <a:lnTo>
                  <a:pt x="4307008" y="17359"/>
                </a:lnTo>
                <a:lnTo>
                  <a:pt x="4300934" y="8318"/>
                </a:lnTo>
                <a:lnTo>
                  <a:pt x="4291931" y="2230"/>
                </a:lnTo>
                <a:lnTo>
                  <a:pt x="4280916" y="0"/>
                </a:lnTo>
                <a:close/>
              </a:path>
            </a:pathLst>
          </a:custGeom>
          <a:solidFill>
            <a:srgbClr val="3A3B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5337428" y="4226432"/>
            <a:ext cx="1109980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spc="-10" b="1">
                <a:solidFill>
                  <a:srgbClr val="C2C4B5"/>
                </a:solidFill>
                <a:latin typeface="Calibri"/>
                <a:cs typeface="Calibri"/>
              </a:rPr>
              <a:t>Limitations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5337428" y="4611421"/>
            <a:ext cx="3815715" cy="19786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5080" indent="-342900">
              <a:lnSpc>
                <a:spcPct val="1379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1450" spc="65">
                <a:solidFill>
                  <a:srgbClr val="C2C4B5"/>
                </a:solidFill>
                <a:latin typeface="Cambria"/>
                <a:cs typeface="Cambria"/>
              </a:rPr>
              <a:t>Static</a:t>
            </a:r>
            <a:r>
              <a:rPr dirty="0" sz="14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70">
                <a:solidFill>
                  <a:srgbClr val="C2C4B5"/>
                </a:solidFill>
                <a:latin typeface="Cambria"/>
                <a:cs typeface="Cambria"/>
              </a:rPr>
              <a:t>environment</a:t>
            </a:r>
            <a:r>
              <a:rPr dirty="0" sz="1450" spc="-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0">
                <a:solidFill>
                  <a:srgbClr val="C2C4B5"/>
                </a:solidFill>
                <a:latin typeface="Cambria"/>
                <a:cs typeface="Cambria"/>
              </a:rPr>
              <a:t>only</a:t>
            </a:r>
            <a:r>
              <a:rPr dirty="0" sz="14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175">
                <a:solidFill>
                  <a:srgbClr val="C2C4B5"/>
                </a:solidFill>
                <a:latin typeface="Cambria"/>
                <a:cs typeface="Cambria"/>
              </a:rPr>
              <a:t>-</a:t>
            </a:r>
            <a:r>
              <a:rPr dirty="0" sz="14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85">
                <a:solidFill>
                  <a:srgbClr val="C2C4B5"/>
                </a:solidFill>
                <a:latin typeface="Cambria"/>
                <a:cs typeface="Cambria"/>
              </a:rPr>
              <a:t>assumes</a:t>
            </a:r>
            <a:r>
              <a:rPr dirty="0" sz="14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0">
                <a:solidFill>
                  <a:srgbClr val="C2C4B5"/>
                </a:solidFill>
                <a:latin typeface="Cambria"/>
                <a:cs typeface="Cambria"/>
              </a:rPr>
              <a:t>fixed obstacles</a:t>
            </a:r>
            <a:endParaRPr sz="145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145"/>
              </a:spcBef>
              <a:buChar char="•"/>
              <a:tabLst>
                <a:tab pos="354965" algn="l"/>
              </a:tabLst>
            </a:pPr>
            <a:r>
              <a:rPr dirty="0" sz="1450" spc="70">
                <a:solidFill>
                  <a:srgbClr val="C2C4B5"/>
                </a:solidFill>
                <a:latin typeface="Cambria"/>
                <a:cs typeface="Cambria"/>
              </a:rPr>
              <a:t>Short</a:t>
            </a:r>
            <a:r>
              <a:rPr dirty="0" sz="14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80">
                <a:solidFill>
                  <a:srgbClr val="C2C4B5"/>
                </a:solidFill>
                <a:latin typeface="Cambria"/>
                <a:cs typeface="Cambria"/>
              </a:rPr>
              <a:t>MPC</a:t>
            </a:r>
            <a:r>
              <a:rPr dirty="0" sz="14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5">
                <a:solidFill>
                  <a:srgbClr val="C2C4B5"/>
                </a:solidFill>
                <a:latin typeface="Cambria"/>
                <a:cs typeface="Cambria"/>
              </a:rPr>
              <a:t>horizon</a:t>
            </a:r>
            <a:r>
              <a:rPr dirty="0" sz="14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5">
                <a:solidFill>
                  <a:srgbClr val="C2C4B5"/>
                </a:solidFill>
                <a:latin typeface="Cambria"/>
                <a:cs typeface="Cambria"/>
              </a:rPr>
              <a:t>limits</a:t>
            </a:r>
            <a:r>
              <a:rPr dirty="0" sz="14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85">
                <a:solidFill>
                  <a:srgbClr val="C2C4B5"/>
                </a:solidFill>
                <a:latin typeface="Cambria"/>
                <a:cs typeface="Cambria"/>
              </a:rPr>
              <a:t>long-</a:t>
            </a:r>
            <a:r>
              <a:rPr dirty="0" sz="1450" spc="60">
                <a:solidFill>
                  <a:srgbClr val="C2C4B5"/>
                </a:solidFill>
                <a:latin typeface="Cambria"/>
                <a:cs typeface="Cambria"/>
              </a:rPr>
              <a:t>term</a:t>
            </a:r>
            <a:endParaRPr sz="1450">
              <a:latin typeface="Cambria"/>
              <a:cs typeface="Cambria"/>
            </a:endParaRPr>
          </a:p>
          <a:p>
            <a:pPr marL="355600">
              <a:lnSpc>
                <a:spcPct val="100000"/>
              </a:lnSpc>
              <a:spcBef>
                <a:spcPts val="665"/>
              </a:spcBef>
            </a:pPr>
            <a:r>
              <a:rPr dirty="0" sz="1450" spc="50">
                <a:solidFill>
                  <a:srgbClr val="C2C4B5"/>
                </a:solidFill>
                <a:latin typeface="Cambria"/>
                <a:cs typeface="Cambria"/>
              </a:rPr>
              <a:t>foresight</a:t>
            </a:r>
            <a:endParaRPr sz="1450">
              <a:latin typeface="Cambria"/>
              <a:cs typeface="Cambria"/>
            </a:endParaRPr>
          </a:p>
          <a:p>
            <a:pPr marL="355600" marR="207645" indent="-342900">
              <a:lnSpc>
                <a:spcPct val="1379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dirty="0" sz="1450" spc="85">
                <a:solidFill>
                  <a:srgbClr val="C2C4B5"/>
                </a:solidFill>
                <a:latin typeface="Cambria"/>
                <a:cs typeface="Cambria"/>
              </a:rPr>
              <a:t>Wheel</a:t>
            </a:r>
            <a:r>
              <a:rPr dirty="0" sz="1450" spc="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C2C4B5"/>
                </a:solidFill>
                <a:latin typeface="Cambria"/>
                <a:cs typeface="Cambria"/>
              </a:rPr>
              <a:t>slip</a:t>
            </a:r>
            <a:r>
              <a:rPr dirty="0" sz="14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7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450" spc="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85">
                <a:solidFill>
                  <a:srgbClr val="C2C4B5"/>
                </a:solidFill>
                <a:latin typeface="Cambria"/>
                <a:cs typeface="Cambria"/>
              </a:rPr>
              <a:t>measurement</a:t>
            </a:r>
            <a:r>
              <a:rPr dirty="0" sz="14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C2C4B5"/>
                </a:solidFill>
                <a:latin typeface="Cambria"/>
                <a:cs typeface="Cambria"/>
              </a:rPr>
              <a:t>drift</a:t>
            </a:r>
            <a:r>
              <a:rPr dirty="0" sz="1450" spc="6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35">
                <a:solidFill>
                  <a:srgbClr val="C2C4B5"/>
                </a:solidFill>
                <a:latin typeface="Cambria"/>
                <a:cs typeface="Cambria"/>
              </a:rPr>
              <a:t>are </a:t>
            </a:r>
            <a:r>
              <a:rPr dirty="0" sz="1450" spc="65">
                <a:solidFill>
                  <a:srgbClr val="C2C4B5"/>
                </a:solidFill>
                <a:latin typeface="Cambria"/>
                <a:cs typeface="Cambria"/>
              </a:rPr>
              <a:t>unmodeled</a:t>
            </a:r>
            <a:endParaRPr sz="1450">
              <a:latin typeface="Cambria"/>
              <a:cs typeface="Cambria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9658984" y="4064253"/>
            <a:ext cx="4309745" cy="3341370"/>
          </a:xfrm>
          <a:custGeom>
            <a:avLst/>
            <a:gdLst/>
            <a:ahLst/>
            <a:cxnLst/>
            <a:rect l="l" t="t" r="r" b="b"/>
            <a:pathLst>
              <a:path w="4309744" h="3341370">
                <a:moveTo>
                  <a:pt x="4280788" y="0"/>
                </a:moveTo>
                <a:lnTo>
                  <a:pt x="28321" y="0"/>
                </a:lnTo>
                <a:lnTo>
                  <a:pt x="17305" y="2230"/>
                </a:lnTo>
                <a:lnTo>
                  <a:pt x="8302" y="8318"/>
                </a:lnTo>
                <a:lnTo>
                  <a:pt x="2228" y="17359"/>
                </a:lnTo>
                <a:lnTo>
                  <a:pt x="0" y="28448"/>
                </a:lnTo>
                <a:lnTo>
                  <a:pt x="0" y="3312706"/>
                </a:lnTo>
                <a:lnTo>
                  <a:pt x="2228" y="3323750"/>
                </a:lnTo>
                <a:lnTo>
                  <a:pt x="8302" y="3332768"/>
                </a:lnTo>
                <a:lnTo>
                  <a:pt x="17305" y="3338848"/>
                </a:lnTo>
                <a:lnTo>
                  <a:pt x="28321" y="3341077"/>
                </a:lnTo>
                <a:lnTo>
                  <a:pt x="4280788" y="3341077"/>
                </a:lnTo>
                <a:lnTo>
                  <a:pt x="4291877" y="3338848"/>
                </a:lnTo>
                <a:lnTo>
                  <a:pt x="4300918" y="3332768"/>
                </a:lnTo>
                <a:lnTo>
                  <a:pt x="4307006" y="3323750"/>
                </a:lnTo>
                <a:lnTo>
                  <a:pt x="4309236" y="3312706"/>
                </a:lnTo>
                <a:lnTo>
                  <a:pt x="4309236" y="28448"/>
                </a:lnTo>
                <a:lnTo>
                  <a:pt x="4307006" y="17359"/>
                </a:lnTo>
                <a:lnTo>
                  <a:pt x="4300918" y="8318"/>
                </a:lnTo>
                <a:lnTo>
                  <a:pt x="4291877" y="2230"/>
                </a:lnTo>
                <a:lnTo>
                  <a:pt x="4280788" y="0"/>
                </a:lnTo>
                <a:close/>
              </a:path>
            </a:pathLst>
          </a:custGeom>
          <a:solidFill>
            <a:srgbClr val="3A3B3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9836277" y="4226432"/>
            <a:ext cx="1243330" cy="3073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b="1">
                <a:solidFill>
                  <a:srgbClr val="C2C4B5"/>
                </a:solidFill>
                <a:latin typeface="Calibri"/>
                <a:cs typeface="Calibri"/>
              </a:rPr>
              <a:t>Future</a:t>
            </a:r>
            <a:r>
              <a:rPr dirty="0" sz="1850" spc="-60" b="1">
                <a:solidFill>
                  <a:srgbClr val="C2C4B5"/>
                </a:solidFill>
                <a:latin typeface="Calibri"/>
                <a:cs typeface="Calibri"/>
              </a:rPr>
              <a:t> </a:t>
            </a:r>
            <a:r>
              <a:rPr dirty="0" sz="1850" spc="-20" b="1">
                <a:solidFill>
                  <a:srgbClr val="C2C4B5"/>
                </a:solidFill>
                <a:latin typeface="Calibri"/>
                <a:cs typeface="Calibri"/>
              </a:rPr>
              <a:t>Work</a:t>
            </a:r>
            <a:endParaRPr sz="1850">
              <a:latin typeface="Calibri"/>
              <a:cs typeface="Calibri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9836277" y="4611421"/>
            <a:ext cx="3855720" cy="2347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5600" marR="705485" indent="-342900">
              <a:lnSpc>
                <a:spcPct val="137900"/>
              </a:lnSpc>
              <a:spcBef>
                <a:spcPts val="100"/>
              </a:spcBef>
              <a:buChar char="•"/>
              <a:tabLst>
                <a:tab pos="355600" algn="l"/>
              </a:tabLst>
            </a:pPr>
            <a:r>
              <a:rPr dirty="0" sz="1450" spc="60">
                <a:solidFill>
                  <a:srgbClr val="C2C4B5"/>
                </a:solidFill>
                <a:latin typeface="Cambria"/>
                <a:cs typeface="Cambria"/>
              </a:rPr>
              <a:t>Integrate</a:t>
            </a:r>
            <a:r>
              <a:rPr dirty="0" sz="1450" spc="-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80">
                <a:solidFill>
                  <a:srgbClr val="C2C4B5"/>
                </a:solidFill>
                <a:latin typeface="Cambria"/>
                <a:cs typeface="Cambria"/>
              </a:rPr>
              <a:t>sensor-</a:t>
            </a:r>
            <a:r>
              <a:rPr dirty="0" sz="1450" spc="60">
                <a:solidFill>
                  <a:srgbClr val="C2C4B5"/>
                </a:solidFill>
                <a:latin typeface="Cambria"/>
                <a:cs typeface="Cambria"/>
              </a:rPr>
              <a:t>based</a:t>
            </a:r>
            <a:r>
              <a:rPr dirty="0" sz="1450" spc="-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70">
                <a:solidFill>
                  <a:srgbClr val="C2C4B5"/>
                </a:solidFill>
                <a:latin typeface="Cambria"/>
                <a:cs typeface="Cambria"/>
              </a:rPr>
              <a:t>dynamic </a:t>
            </a:r>
            <a:r>
              <a:rPr dirty="0" sz="1450" spc="55">
                <a:solidFill>
                  <a:srgbClr val="C2C4B5"/>
                </a:solidFill>
                <a:latin typeface="Cambria"/>
                <a:cs typeface="Cambria"/>
              </a:rPr>
              <a:t>replanning</a:t>
            </a:r>
            <a:endParaRPr sz="1450">
              <a:latin typeface="Cambria"/>
              <a:cs typeface="Cambria"/>
            </a:endParaRPr>
          </a:p>
          <a:p>
            <a:pPr marL="354965" indent="-342265">
              <a:lnSpc>
                <a:spcPct val="100000"/>
              </a:lnSpc>
              <a:spcBef>
                <a:spcPts val="1145"/>
              </a:spcBef>
              <a:buChar char="•"/>
              <a:tabLst>
                <a:tab pos="354965" algn="l"/>
              </a:tabLst>
            </a:pPr>
            <a:r>
              <a:rPr dirty="0" sz="1450" spc="70">
                <a:solidFill>
                  <a:srgbClr val="C2C4B5"/>
                </a:solidFill>
                <a:latin typeface="Cambria"/>
                <a:cs typeface="Cambria"/>
              </a:rPr>
              <a:t>Extend</a:t>
            </a:r>
            <a:r>
              <a:rPr dirty="0" sz="14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80">
                <a:solidFill>
                  <a:srgbClr val="C2C4B5"/>
                </a:solidFill>
                <a:latin typeface="Cambria"/>
                <a:cs typeface="Cambria"/>
              </a:rPr>
              <a:t>MPC</a:t>
            </a:r>
            <a:r>
              <a:rPr dirty="0" sz="14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5">
                <a:solidFill>
                  <a:srgbClr val="C2C4B5"/>
                </a:solidFill>
                <a:latin typeface="Cambria"/>
                <a:cs typeface="Cambria"/>
              </a:rPr>
              <a:t>horizon</a:t>
            </a:r>
            <a:r>
              <a:rPr dirty="0" sz="145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C2C4B5"/>
                </a:solidFill>
                <a:latin typeface="Cambria"/>
                <a:cs typeface="Cambria"/>
              </a:rPr>
              <a:t>with</a:t>
            </a:r>
            <a:r>
              <a:rPr dirty="0" sz="145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5">
                <a:solidFill>
                  <a:srgbClr val="C2C4B5"/>
                </a:solidFill>
                <a:latin typeface="Cambria"/>
                <a:cs typeface="Cambria"/>
              </a:rPr>
              <a:t>faster</a:t>
            </a:r>
            <a:r>
              <a:rPr dirty="0" sz="14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40">
                <a:solidFill>
                  <a:srgbClr val="C2C4B5"/>
                </a:solidFill>
                <a:latin typeface="Cambria"/>
                <a:cs typeface="Cambria"/>
              </a:rPr>
              <a:t>solvers</a:t>
            </a:r>
            <a:endParaRPr sz="1450">
              <a:latin typeface="Cambria"/>
              <a:cs typeface="Cambria"/>
            </a:endParaRPr>
          </a:p>
          <a:p>
            <a:pPr marL="355600" marR="5080" indent="-342900">
              <a:lnSpc>
                <a:spcPct val="137900"/>
              </a:lnSpc>
              <a:spcBef>
                <a:spcPts val="509"/>
              </a:spcBef>
              <a:buChar char="•"/>
              <a:tabLst>
                <a:tab pos="355600" algn="l"/>
              </a:tabLst>
            </a:pPr>
            <a:r>
              <a:rPr dirty="0" sz="1450" spc="80">
                <a:solidFill>
                  <a:srgbClr val="C2C4B5"/>
                </a:solidFill>
                <a:latin typeface="Cambria"/>
                <a:cs typeface="Cambria"/>
              </a:rPr>
              <a:t>Add</a:t>
            </a:r>
            <a:r>
              <a:rPr dirty="0" sz="14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60">
                <a:solidFill>
                  <a:srgbClr val="C2C4B5"/>
                </a:solidFill>
                <a:latin typeface="Cambria"/>
                <a:cs typeface="Cambria"/>
              </a:rPr>
              <a:t>Control</a:t>
            </a:r>
            <a:r>
              <a:rPr dirty="0" sz="14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45">
                <a:solidFill>
                  <a:srgbClr val="C2C4B5"/>
                </a:solidFill>
                <a:latin typeface="Cambria"/>
                <a:cs typeface="Cambria"/>
              </a:rPr>
              <a:t>Barrier</a:t>
            </a:r>
            <a:r>
              <a:rPr dirty="0" sz="14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65">
                <a:solidFill>
                  <a:srgbClr val="C2C4B5"/>
                </a:solidFill>
                <a:latin typeface="Cambria"/>
                <a:cs typeface="Cambria"/>
              </a:rPr>
              <a:t>Functions</a:t>
            </a:r>
            <a:r>
              <a:rPr dirty="0" sz="14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0">
                <a:solidFill>
                  <a:srgbClr val="C2C4B5"/>
                </a:solidFill>
                <a:latin typeface="Cambria"/>
                <a:cs typeface="Cambria"/>
              </a:rPr>
              <a:t>for</a:t>
            </a:r>
            <a:r>
              <a:rPr dirty="0" sz="14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60">
                <a:solidFill>
                  <a:srgbClr val="C2C4B5"/>
                </a:solidFill>
                <a:latin typeface="Cambria"/>
                <a:cs typeface="Cambria"/>
              </a:rPr>
              <a:t>formal </a:t>
            </a:r>
            <a:r>
              <a:rPr dirty="0" sz="1450" spc="50">
                <a:solidFill>
                  <a:srgbClr val="C2C4B5"/>
                </a:solidFill>
                <a:latin typeface="Cambria"/>
                <a:cs typeface="Cambria"/>
              </a:rPr>
              <a:t>safety</a:t>
            </a:r>
            <a:endParaRPr sz="1450">
              <a:latin typeface="Cambria"/>
              <a:cs typeface="Cambria"/>
            </a:endParaRPr>
          </a:p>
          <a:p>
            <a:pPr marL="355600" marR="163195" indent="-342900">
              <a:lnSpc>
                <a:spcPct val="138000"/>
              </a:lnSpc>
              <a:spcBef>
                <a:spcPts val="484"/>
              </a:spcBef>
              <a:buChar char="•"/>
              <a:tabLst>
                <a:tab pos="355600" algn="l"/>
              </a:tabLst>
            </a:pPr>
            <a:r>
              <a:rPr dirty="0" sz="1450" spc="75">
                <a:solidFill>
                  <a:srgbClr val="C2C4B5"/>
                </a:solidFill>
                <a:latin typeface="Cambria"/>
                <a:cs typeface="Cambria"/>
              </a:rPr>
              <a:t>Implement</a:t>
            </a:r>
            <a:r>
              <a:rPr dirty="0" sz="14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5">
                <a:solidFill>
                  <a:srgbClr val="C2C4B5"/>
                </a:solidFill>
                <a:latin typeface="Cambria"/>
                <a:cs typeface="Cambria"/>
              </a:rPr>
              <a:t>state</a:t>
            </a:r>
            <a:r>
              <a:rPr dirty="0" sz="14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65">
                <a:solidFill>
                  <a:srgbClr val="C2C4B5"/>
                </a:solidFill>
                <a:latin typeface="Cambria"/>
                <a:cs typeface="Cambria"/>
              </a:rPr>
              <a:t>estimation</a:t>
            </a:r>
            <a:r>
              <a:rPr dirty="0" sz="14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4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85">
                <a:solidFill>
                  <a:srgbClr val="C2C4B5"/>
                </a:solidFill>
                <a:latin typeface="Cambria"/>
                <a:cs typeface="Cambria"/>
              </a:rPr>
              <a:t>manage </a:t>
            </a:r>
            <a:r>
              <a:rPr dirty="0" sz="1450" spc="65">
                <a:solidFill>
                  <a:srgbClr val="C2C4B5"/>
                </a:solidFill>
                <a:latin typeface="Cambria"/>
                <a:cs typeface="Cambria"/>
              </a:rPr>
              <a:t>odometric</a:t>
            </a:r>
            <a:r>
              <a:rPr dirty="0" sz="14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-10">
                <a:solidFill>
                  <a:srgbClr val="C2C4B5"/>
                </a:solidFill>
                <a:latin typeface="Cambria"/>
                <a:cs typeface="Cambria"/>
              </a:rPr>
              <a:t>errors</a:t>
            </a:r>
            <a:endParaRPr sz="1450">
              <a:latin typeface="Cambria"/>
              <a:cs typeface="Cambria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386818" y="7741449"/>
            <a:ext cx="2219579" cy="4096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6818" y="7741449"/>
            <a:ext cx="2219579" cy="409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30962" rIns="0" bIns="0" rtlCol="0" vert="horz">
            <a:spAutoFit/>
          </a:bodyPr>
          <a:lstStyle/>
          <a:p>
            <a:pPr marL="106680">
              <a:lnSpc>
                <a:spcPct val="100000"/>
              </a:lnSpc>
              <a:spcBef>
                <a:spcPts val="105"/>
              </a:spcBef>
            </a:pPr>
            <a:r>
              <a:rPr dirty="0" spc="-10"/>
              <a:t>Conclusion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3180460" y="1702473"/>
            <a:ext cx="1640839" cy="1130300"/>
            <a:chOff x="3180460" y="1702473"/>
            <a:chExt cx="1640839" cy="1130300"/>
          </a:xfrm>
        </p:grpSpPr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0460" y="1702473"/>
              <a:ext cx="1640586" cy="1130261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62831" y="2235326"/>
              <a:ext cx="275869" cy="344804"/>
            </a:xfrm>
            <a:prstGeom prst="rect">
              <a:avLst/>
            </a:prstGeom>
          </p:spPr>
        </p:pic>
      </p:grpSp>
      <p:grpSp>
        <p:nvGrpSpPr>
          <p:cNvPr id="7" name="object 7" descr=""/>
          <p:cNvGrpSpPr/>
          <p:nvPr/>
        </p:nvGrpSpPr>
        <p:grpSpPr>
          <a:xfrm>
            <a:off x="719734" y="2847594"/>
            <a:ext cx="13175615" cy="3522979"/>
            <a:chOff x="719734" y="2847594"/>
            <a:chExt cx="13175615" cy="3522979"/>
          </a:xfrm>
        </p:grpSpPr>
        <p:sp>
          <p:nvSpPr>
            <p:cNvPr id="8" name="object 8" descr=""/>
            <p:cNvSpPr/>
            <p:nvPr/>
          </p:nvSpPr>
          <p:spPr>
            <a:xfrm>
              <a:off x="4870069" y="2847594"/>
              <a:ext cx="9025255" cy="11430"/>
            </a:xfrm>
            <a:custGeom>
              <a:avLst/>
              <a:gdLst/>
              <a:ahLst/>
              <a:cxnLst/>
              <a:rect l="l" t="t" r="r" b="b"/>
              <a:pathLst>
                <a:path w="9025255" h="11430">
                  <a:moveTo>
                    <a:pt x="9022207" y="0"/>
                  </a:moveTo>
                  <a:lnTo>
                    <a:pt x="2539" y="0"/>
                  </a:lnTo>
                  <a:lnTo>
                    <a:pt x="0" y="2539"/>
                  </a:lnTo>
                  <a:lnTo>
                    <a:pt x="0" y="5714"/>
                  </a:lnTo>
                  <a:lnTo>
                    <a:pt x="0" y="8889"/>
                  </a:lnTo>
                  <a:lnTo>
                    <a:pt x="2539" y="11429"/>
                  </a:lnTo>
                  <a:lnTo>
                    <a:pt x="9022207" y="11429"/>
                  </a:lnTo>
                  <a:lnTo>
                    <a:pt x="9024746" y="8889"/>
                  </a:lnTo>
                  <a:lnTo>
                    <a:pt x="9024746" y="2539"/>
                  </a:lnTo>
                  <a:lnTo>
                    <a:pt x="9022207" y="0"/>
                  </a:lnTo>
                  <a:close/>
                </a:path>
              </a:pathLst>
            </a:custGeom>
            <a:solidFill>
              <a:srgbClr val="53545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360294" y="2881668"/>
              <a:ext cx="3281172" cy="1130261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62832" y="3274313"/>
              <a:ext cx="275869" cy="344804"/>
            </a:xfrm>
            <a:prstGeom prst="rect">
              <a:avLst/>
            </a:prstGeom>
          </p:spPr>
        </p:pic>
        <p:sp>
          <p:nvSpPr>
            <p:cNvPr id="11" name="object 11" descr=""/>
            <p:cNvSpPr/>
            <p:nvPr/>
          </p:nvSpPr>
          <p:spPr>
            <a:xfrm>
              <a:off x="5690362" y="4026788"/>
              <a:ext cx="8204834" cy="11430"/>
            </a:xfrm>
            <a:custGeom>
              <a:avLst/>
              <a:gdLst/>
              <a:ahLst/>
              <a:cxnLst/>
              <a:rect l="l" t="t" r="r" b="b"/>
              <a:pathLst>
                <a:path w="8204834" h="11429">
                  <a:moveTo>
                    <a:pt x="8201914" y="0"/>
                  </a:moveTo>
                  <a:lnTo>
                    <a:pt x="2539" y="0"/>
                  </a:lnTo>
                  <a:lnTo>
                    <a:pt x="0" y="2539"/>
                  </a:lnTo>
                  <a:lnTo>
                    <a:pt x="0" y="5714"/>
                  </a:lnTo>
                  <a:lnTo>
                    <a:pt x="0" y="8889"/>
                  </a:lnTo>
                  <a:lnTo>
                    <a:pt x="2539" y="11430"/>
                  </a:lnTo>
                  <a:lnTo>
                    <a:pt x="8201914" y="11430"/>
                  </a:lnTo>
                  <a:lnTo>
                    <a:pt x="8204454" y="8889"/>
                  </a:lnTo>
                  <a:lnTo>
                    <a:pt x="8204454" y="2539"/>
                  </a:lnTo>
                  <a:lnTo>
                    <a:pt x="8201914" y="0"/>
                  </a:lnTo>
                  <a:close/>
                </a:path>
              </a:pathLst>
            </a:custGeom>
            <a:solidFill>
              <a:srgbClr val="53545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40001" y="4060863"/>
              <a:ext cx="4921631" cy="1130261"/>
            </a:xfrm>
            <a:prstGeom prst="rect">
              <a:avLst/>
            </a:prstGeom>
          </p:spPr>
        </p:pic>
        <p:pic>
          <p:nvPicPr>
            <p:cNvPr id="13" name="object 1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862704" y="4453508"/>
              <a:ext cx="275869" cy="344804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6510527" y="5205983"/>
              <a:ext cx="7384415" cy="11430"/>
            </a:xfrm>
            <a:custGeom>
              <a:avLst/>
              <a:gdLst/>
              <a:ahLst/>
              <a:cxnLst/>
              <a:rect l="l" t="t" r="r" b="b"/>
              <a:pathLst>
                <a:path w="7384415" h="11429">
                  <a:moveTo>
                    <a:pt x="7381748" y="0"/>
                  </a:moveTo>
                  <a:lnTo>
                    <a:pt x="2667" y="0"/>
                  </a:lnTo>
                  <a:lnTo>
                    <a:pt x="0" y="2540"/>
                  </a:lnTo>
                  <a:lnTo>
                    <a:pt x="0" y="5715"/>
                  </a:lnTo>
                  <a:lnTo>
                    <a:pt x="0" y="8890"/>
                  </a:lnTo>
                  <a:lnTo>
                    <a:pt x="2667" y="11430"/>
                  </a:lnTo>
                  <a:lnTo>
                    <a:pt x="7381748" y="11430"/>
                  </a:lnTo>
                  <a:lnTo>
                    <a:pt x="7384287" y="8890"/>
                  </a:lnTo>
                  <a:lnTo>
                    <a:pt x="7384287" y="2540"/>
                  </a:lnTo>
                  <a:lnTo>
                    <a:pt x="7381748" y="0"/>
                  </a:lnTo>
                  <a:close/>
                </a:path>
              </a:pathLst>
            </a:custGeom>
            <a:solidFill>
              <a:srgbClr val="535456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19734" y="5240058"/>
              <a:ext cx="6562217" cy="1130261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862832" y="5632704"/>
              <a:ext cx="275869" cy="344805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343400">
              <a:lnSpc>
                <a:spcPct val="100000"/>
              </a:lnSpc>
              <a:spcBef>
                <a:spcPts val="95"/>
              </a:spcBef>
            </a:pPr>
            <a:r>
              <a:rPr dirty="0"/>
              <a:t>Superior</a:t>
            </a:r>
            <a:r>
              <a:rPr dirty="0" spc="-70"/>
              <a:t> </a:t>
            </a:r>
            <a:r>
              <a:rPr dirty="0" spc="-10"/>
              <a:t>Navigation</a:t>
            </a:r>
            <a:r>
              <a:rPr dirty="0" spc="-80"/>
              <a:t> </a:t>
            </a:r>
            <a:r>
              <a:rPr dirty="0" spc="-10"/>
              <a:t>Performance</a:t>
            </a:r>
          </a:p>
          <a:p>
            <a:pPr marL="4343400">
              <a:lnSpc>
                <a:spcPct val="100000"/>
              </a:lnSpc>
              <a:spcBef>
                <a:spcPts val="1535"/>
              </a:spcBef>
            </a:pPr>
            <a:r>
              <a:rPr dirty="0" sz="1500" spc="55" b="0">
                <a:latin typeface="Cambria"/>
                <a:cs typeface="Cambria"/>
              </a:rPr>
              <a:t>Validated</a:t>
            </a:r>
            <a:r>
              <a:rPr dirty="0" sz="1500" spc="-10" b="0">
                <a:latin typeface="Cambria"/>
                <a:cs typeface="Cambria"/>
              </a:rPr>
              <a:t> </a:t>
            </a:r>
            <a:r>
              <a:rPr dirty="0" sz="1500" spc="75" b="0">
                <a:latin typeface="Cambria"/>
                <a:cs typeface="Cambria"/>
              </a:rPr>
              <a:t>through</a:t>
            </a:r>
            <a:r>
              <a:rPr dirty="0" sz="1500" spc="-45" b="0">
                <a:latin typeface="Cambria"/>
                <a:cs typeface="Cambria"/>
              </a:rPr>
              <a:t> </a:t>
            </a:r>
            <a:r>
              <a:rPr dirty="0" sz="1500" spc="60" b="0">
                <a:latin typeface="Cambria"/>
                <a:cs typeface="Cambria"/>
              </a:rPr>
              <a:t>experiments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500">
              <a:latin typeface="Cambria"/>
              <a:cs typeface="Cambria"/>
            </a:endParaRPr>
          </a:p>
          <a:p>
            <a:pPr marL="5163820">
              <a:lnSpc>
                <a:spcPct val="100000"/>
              </a:lnSpc>
            </a:pPr>
            <a:r>
              <a:rPr dirty="0" spc="-10"/>
              <a:t>Effective</a:t>
            </a:r>
            <a:r>
              <a:rPr dirty="0" spc="-95"/>
              <a:t> </a:t>
            </a:r>
            <a:r>
              <a:rPr dirty="0" spc="-10"/>
              <a:t>Integration</a:t>
            </a:r>
          </a:p>
          <a:p>
            <a:pPr marL="5163820">
              <a:lnSpc>
                <a:spcPct val="100000"/>
              </a:lnSpc>
              <a:spcBef>
                <a:spcPts val="1535"/>
              </a:spcBef>
            </a:pPr>
            <a:r>
              <a:rPr dirty="0" sz="1500" spc="80" b="0">
                <a:latin typeface="Cambria"/>
                <a:cs typeface="Cambria"/>
              </a:rPr>
              <a:t>A*,</a:t>
            </a:r>
            <a:r>
              <a:rPr dirty="0" sz="1500" spc="-25" b="0">
                <a:latin typeface="Cambria"/>
                <a:cs typeface="Cambria"/>
              </a:rPr>
              <a:t> </a:t>
            </a:r>
            <a:r>
              <a:rPr dirty="0" sz="1500" spc="90" b="0">
                <a:latin typeface="Cambria"/>
                <a:cs typeface="Cambria"/>
              </a:rPr>
              <a:t>DWA,</a:t>
            </a:r>
            <a:r>
              <a:rPr dirty="0" sz="1500" spc="-20" b="0">
                <a:latin typeface="Cambria"/>
                <a:cs typeface="Cambria"/>
              </a:rPr>
              <a:t> </a:t>
            </a:r>
            <a:r>
              <a:rPr dirty="0" sz="1500" spc="70" b="0">
                <a:latin typeface="Cambria"/>
                <a:cs typeface="Cambria"/>
              </a:rPr>
              <a:t>MPC,</a:t>
            </a:r>
            <a:r>
              <a:rPr dirty="0" sz="1500" spc="-25" b="0">
                <a:latin typeface="Cambria"/>
                <a:cs typeface="Cambria"/>
              </a:rPr>
              <a:t> </a:t>
            </a:r>
            <a:r>
              <a:rPr dirty="0" sz="1500" spc="80" b="0">
                <a:latin typeface="Cambria"/>
                <a:cs typeface="Cambria"/>
              </a:rPr>
              <a:t>and</a:t>
            </a:r>
            <a:r>
              <a:rPr dirty="0" sz="1500" spc="-15" b="0">
                <a:latin typeface="Cambria"/>
                <a:cs typeface="Cambria"/>
              </a:rPr>
              <a:t> </a:t>
            </a:r>
            <a:r>
              <a:rPr dirty="0" sz="1500" spc="50" b="0">
                <a:latin typeface="Cambria"/>
                <a:cs typeface="Cambria"/>
              </a:rPr>
              <a:t>PID</a:t>
            </a:r>
            <a:r>
              <a:rPr dirty="0" sz="1500" spc="-25" b="0">
                <a:latin typeface="Cambria"/>
                <a:cs typeface="Cambria"/>
              </a:rPr>
              <a:t> </a:t>
            </a:r>
            <a:r>
              <a:rPr dirty="0" sz="1500" spc="55" b="0">
                <a:latin typeface="Cambria"/>
                <a:cs typeface="Cambria"/>
              </a:rPr>
              <a:t>working</a:t>
            </a:r>
            <a:r>
              <a:rPr dirty="0" sz="1500" spc="-20" b="0">
                <a:latin typeface="Cambria"/>
                <a:cs typeface="Cambria"/>
              </a:rPr>
              <a:t> </a:t>
            </a:r>
            <a:r>
              <a:rPr dirty="0" sz="1500" spc="45" b="0">
                <a:latin typeface="Cambria"/>
                <a:cs typeface="Cambria"/>
              </a:rPr>
              <a:t>together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1500">
              <a:latin typeface="Cambria"/>
              <a:cs typeface="Cambria"/>
            </a:endParaRPr>
          </a:p>
          <a:p>
            <a:pPr algn="ctr" marL="1264920">
              <a:lnSpc>
                <a:spcPct val="100000"/>
              </a:lnSpc>
            </a:pPr>
            <a:r>
              <a:rPr dirty="0"/>
              <a:t>Smoother</a:t>
            </a:r>
            <a:r>
              <a:rPr dirty="0" spc="-85"/>
              <a:t> </a:t>
            </a:r>
            <a:r>
              <a:rPr dirty="0" spc="-10"/>
              <a:t>Trajectories</a:t>
            </a:r>
          </a:p>
          <a:p>
            <a:pPr algn="r" marR="3187065">
              <a:lnSpc>
                <a:spcPct val="100000"/>
              </a:lnSpc>
              <a:spcBef>
                <a:spcPts val="1530"/>
              </a:spcBef>
            </a:pPr>
            <a:r>
              <a:rPr dirty="0" sz="1500" spc="85" b="0">
                <a:latin typeface="Cambria"/>
                <a:cs typeface="Cambria"/>
              </a:rPr>
              <a:t>MPC</a:t>
            </a:r>
            <a:r>
              <a:rPr dirty="0" sz="1500" spc="5" b="0">
                <a:latin typeface="Cambria"/>
                <a:cs typeface="Cambria"/>
              </a:rPr>
              <a:t> </a:t>
            </a:r>
            <a:r>
              <a:rPr dirty="0" sz="1500" spc="55" b="0">
                <a:latin typeface="Cambria"/>
                <a:cs typeface="Cambria"/>
              </a:rPr>
              <a:t>consistently</a:t>
            </a:r>
            <a:r>
              <a:rPr dirty="0" sz="1500" spc="-15" b="0">
                <a:latin typeface="Cambria"/>
                <a:cs typeface="Cambria"/>
              </a:rPr>
              <a:t> </a:t>
            </a:r>
            <a:r>
              <a:rPr dirty="0" sz="1500" spc="65" b="0">
                <a:latin typeface="Cambria"/>
                <a:cs typeface="Cambria"/>
              </a:rPr>
              <a:t>outperforms</a:t>
            </a:r>
            <a:r>
              <a:rPr dirty="0" sz="1500" spc="-25" b="0">
                <a:latin typeface="Cambria"/>
                <a:cs typeface="Cambria"/>
              </a:rPr>
              <a:t> </a:t>
            </a:r>
            <a:r>
              <a:rPr dirty="0" sz="1500" spc="110" b="0">
                <a:latin typeface="Cambria"/>
                <a:cs typeface="Cambria"/>
              </a:rPr>
              <a:t>DWA</a:t>
            </a:r>
            <a:r>
              <a:rPr dirty="0" sz="1500" spc="-15" b="0">
                <a:latin typeface="Cambria"/>
                <a:cs typeface="Cambria"/>
              </a:rPr>
              <a:t> </a:t>
            </a:r>
            <a:r>
              <a:rPr dirty="0" sz="1500" spc="55" b="0">
                <a:latin typeface="Cambria"/>
                <a:cs typeface="Cambria"/>
              </a:rPr>
              <a:t>alone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500">
              <a:latin typeface="Cambria"/>
              <a:cs typeface="Cambria"/>
            </a:endParaRPr>
          </a:p>
          <a:p>
            <a:pPr marL="6804659">
              <a:lnSpc>
                <a:spcPct val="100000"/>
              </a:lnSpc>
            </a:pPr>
            <a:r>
              <a:rPr dirty="0" spc="-20"/>
              <a:t>Real-</a:t>
            </a:r>
            <a:r>
              <a:rPr dirty="0"/>
              <a:t>time</a:t>
            </a:r>
            <a:r>
              <a:rPr dirty="0" spc="-50"/>
              <a:t> </a:t>
            </a:r>
            <a:r>
              <a:rPr dirty="0"/>
              <a:t>Robotic</a:t>
            </a:r>
            <a:r>
              <a:rPr dirty="0" spc="-40"/>
              <a:t> </a:t>
            </a:r>
            <a:r>
              <a:rPr dirty="0" spc="-10"/>
              <a:t>Navigation</a:t>
            </a:r>
          </a:p>
          <a:p>
            <a:pPr algn="r" marR="3201670">
              <a:lnSpc>
                <a:spcPct val="100000"/>
              </a:lnSpc>
              <a:spcBef>
                <a:spcPts val="1530"/>
              </a:spcBef>
            </a:pPr>
            <a:r>
              <a:rPr dirty="0" sz="1500" spc="55" b="0">
                <a:latin typeface="Cambria"/>
                <a:cs typeface="Cambria"/>
              </a:rPr>
              <a:t>Proven</a:t>
            </a:r>
            <a:r>
              <a:rPr dirty="0" sz="1500" spc="-10" b="0">
                <a:latin typeface="Cambria"/>
                <a:cs typeface="Cambria"/>
              </a:rPr>
              <a:t> </a:t>
            </a:r>
            <a:r>
              <a:rPr dirty="0" sz="1500" spc="60" b="0">
                <a:latin typeface="Cambria"/>
                <a:cs typeface="Cambria"/>
              </a:rPr>
              <a:t>hierarchical</a:t>
            </a:r>
            <a:r>
              <a:rPr dirty="0" sz="1500" spc="25" b="0">
                <a:latin typeface="Cambria"/>
                <a:cs typeface="Cambria"/>
              </a:rPr>
              <a:t> </a:t>
            </a:r>
            <a:r>
              <a:rPr dirty="0" sz="1500" spc="50" b="0">
                <a:latin typeface="Cambria"/>
                <a:cs typeface="Cambria"/>
              </a:rPr>
              <a:t>architecture</a:t>
            </a:r>
            <a:endParaRPr sz="15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495"/>
              </a:spcBef>
            </a:pPr>
            <a:endParaRPr sz="1500">
              <a:latin typeface="Cambria"/>
              <a:cs typeface="Cambria"/>
            </a:endParaRPr>
          </a:p>
          <a:p>
            <a:pPr marL="12700" marR="5080">
              <a:lnSpc>
                <a:spcPct val="139000"/>
              </a:lnSpc>
            </a:pPr>
            <a:r>
              <a:rPr dirty="0" sz="1500" spc="90" b="0">
                <a:latin typeface="Cambria"/>
                <a:cs typeface="Cambria"/>
              </a:rPr>
              <a:t>Our</a:t>
            </a:r>
            <a:r>
              <a:rPr dirty="0" sz="1500" spc="-20" b="0">
                <a:latin typeface="Cambria"/>
                <a:cs typeface="Cambria"/>
              </a:rPr>
              <a:t> </a:t>
            </a:r>
            <a:r>
              <a:rPr dirty="0" sz="1500" spc="70" b="0">
                <a:latin typeface="Cambria"/>
                <a:cs typeface="Cambria"/>
              </a:rPr>
              <a:t>experiments</a:t>
            </a:r>
            <a:r>
              <a:rPr dirty="0" sz="1500" spc="25" b="0">
                <a:latin typeface="Cambria"/>
                <a:cs typeface="Cambria"/>
              </a:rPr>
              <a:t> </a:t>
            </a:r>
            <a:r>
              <a:rPr dirty="0" sz="1500" spc="10" b="0">
                <a:latin typeface="Cambria"/>
                <a:cs typeface="Cambria"/>
              </a:rPr>
              <a:t>validate</a:t>
            </a:r>
            <a:r>
              <a:rPr dirty="0" sz="1500" spc="5" b="0">
                <a:latin typeface="Cambria"/>
                <a:cs typeface="Cambria"/>
              </a:rPr>
              <a:t> </a:t>
            </a:r>
            <a:r>
              <a:rPr dirty="0" sz="1500" spc="55" b="0">
                <a:latin typeface="Cambria"/>
                <a:cs typeface="Cambria"/>
              </a:rPr>
              <a:t>that</a:t>
            </a:r>
            <a:r>
              <a:rPr dirty="0" sz="1500" spc="-5" b="0">
                <a:latin typeface="Cambria"/>
                <a:cs typeface="Cambria"/>
              </a:rPr>
              <a:t> </a:t>
            </a:r>
            <a:r>
              <a:rPr dirty="0" sz="1500" spc="80" b="0">
                <a:latin typeface="Cambria"/>
                <a:cs typeface="Cambria"/>
              </a:rPr>
              <a:t>combining</a:t>
            </a:r>
            <a:r>
              <a:rPr dirty="0" sz="1500" spc="15" b="0">
                <a:latin typeface="Cambria"/>
                <a:cs typeface="Cambria"/>
              </a:rPr>
              <a:t> </a:t>
            </a:r>
            <a:r>
              <a:rPr dirty="0" sz="1500" spc="50" b="0">
                <a:latin typeface="Cambria"/>
                <a:cs typeface="Cambria"/>
              </a:rPr>
              <a:t>global</a:t>
            </a:r>
            <a:r>
              <a:rPr dirty="0" sz="1500" spc="-10" b="0">
                <a:latin typeface="Cambria"/>
                <a:cs typeface="Cambria"/>
              </a:rPr>
              <a:t> </a:t>
            </a:r>
            <a:r>
              <a:rPr dirty="0" sz="1500" spc="75" b="0">
                <a:latin typeface="Cambria"/>
                <a:cs typeface="Cambria"/>
              </a:rPr>
              <a:t>planning</a:t>
            </a:r>
            <a:r>
              <a:rPr dirty="0" sz="1500" spc="15" b="0">
                <a:latin typeface="Cambria"/>
                <a:cs typeface="Cambria"/>
              </a:rPr>
              <a:t> </a:t>
            </a:r>
            <a:r>
              <a:rPr dirty="0" sz="1500" b="0">
                <a:latin typeface="Cambria"/>
                <a:cs typeface="Cambria"/>
              </a:rPr>
              <a:t>(A*)</a:t>
            </a:r>
            <a:r>
              <a:rPr dirty="0" sz="1500" spc="-5" b="0">
                <a:latin typeface="Cambria"/>
                <a:cs typeface="Cambria"/>
              </a:rPr>
              <a:t> </a:t>
            </a:r>
            <a:r>
              <a:rPr dirty="0" sz="1500" spc="10" b="0">
                <a:latin typeface="Cambria"/>
                <a:cs typeface="Cambria"/>
              </a:rPr>
              <a:t>with</a:t>
            </a:r>
            <a:r>
              <a:rPr dirty="0" sz="1500" spc="-10" b="0">
                <a:latin typeface="Cambria"/>
                <a:cs typeface="Cambria"/>
              </a:rPr>
              <a:t> </a:t>
            </a:r>
            <a:r>
              <a:rPr dirty="0" sz="1500" spc="50" b="0">
                <a:latin typeface="Cambria"/>
                <a:cs typeface="Cambria"/>
              </a:rPr>
              <a:t>local</a:t>
            </a:r>
            <a:r>
              <a:rPr dirty="0" sz="1500" spc="15" b="0">
                <a:latin typeface="Cambria"/>
                <a:cs typeface="Cambria"/>
              </a:rPr>
              <a:t> </a:t>
            </a:r>
            <a:r>
              <a:rPr dirty="0" sz="1500" spc="75" b="0">
                <a:latin typeface="Cambria"/>
                <a:cs typeface="Cambria"/>
              </a:rPr>
              <a:t>planning</a:t>
            </a:r>
            <a:r>
              <a:rPr dirty="0" sz="1500" spc="-5" b="0">
                <a:latin typeface="Cambria"/>
                <a:cs typeface="Cambria"/>
              </a:rPr>
              <a:t> </a:t>
            </a:r>
            <a:r>
              <a:rPr dirty="0" sz="1500" spc="10" b="0">
                <a:latin typeface="Cambria"/>
                <a:cs typeface="Cambria"/>
              </a:rPr>
              <a:t>(DWA)</a:t>
            </a:r>
            <a:r>
              <a:rPr dirty="0" sz="1500" spc="-5" b="0">
                <a:latin typeface="Cambria"/>
                <a:cs typeface="Cambria"/>
              </a:rPr>
              <a:t> </a:t>
            </a:r>
            <a:r>
              <a:rPr dirty="0" sz="1500" spc="75" b="0">
                <a:latin typeface="Cambria"/>
                <a:cs typeface="Cambria"/>
              </a:rPr>
              <a:t>and</a:t>
            </a:r>
            <a:r>
              <a:rPr dirty="0" sz="1500" spc="5" b="0">
                <a:latin typeface="Cambria"/>
                <a:cs typeface="Cambria"/>
              </a:rPr>
              <a:t> </a:t>
            </a:r>
            <a:r>
              <a:rPr dirty="0" sz="1500" spc="75" b="0">
                <a:latin typeface="Cambria"/>
                <a:cs typeface="Cambria"/>
              </a:rPr>
              <a:t>motion</a:t>
            </a:r>
            <a:r>
              <a:rPr dirty="0" sz="1500" spc="-5" b="0">
                <a:latin typeface="Cambria"/>
                <a:cs typeface="Cambria"/>
              </a:rPr>
              <a:t> </a:t>
            </a:r>
            <a:r>
              <a:rPr dirty="0" sz="1500" spc="55" b="0">
                <a:latin typeface="Cambria"/>
                <a:cs typeface="Cambria"/>
              </a:rPr>
              <a:t>optimization</a:t>
            </a:r>
            <a:r>
              <a:rPr dirty="0" sz="1500" spc="25" b="0">
                <a:latin typeface="Cambria"/>
                <a:cs typeface="Cambria"/>
              </a:rPr>
              <a:t> </a:t>
            </a:r>
            <a:r>
              <a:rPr dirty="0" sz="1500" spc="10" b="0">
                <a:latin typeface="Cambria"/>
                <a:cs typeface="Cambria"/>
              </a:rPr>
              <a:t>(MPC),</a:t>
            </a:r>
            <a:r>
              <a:rPr dirty="0" sz="1500" b="0">
                <a:latin typeface="Cambria"/>
                <a:cs typeface="Cambria"/>
              </a:rPr>
              <a:t> </a:t>
            </a:r>
            <a:r>
              <a:rPr dirty="0" sz="1500" spc="75" b="0">
                <a:latin typeface="Cambria"/>
                <a:cs typeface="Cambria"/>
              </a:rPr>
              <a:t>executed</a:t>
            </a:r>
            <a:r>
              <a:rPr dirty="0" sz="1500" spc="10" b="0">
                <a:latin typeface="Cambria"/>
                <a:cs typeface="Cambria"/>
              </a:rPr>
              <a:t> </a:t>
            </a:r>
            <a:r>
              <a:rPr dirty="0" sz="1500" spc="50" b="0">
                <a:latin typeface="Cambria"/>
                <a:cs typeface="Cambria"/>
              </a:rPr>
              <a:t>via</a:t>
            </a:r>
            <a:r>
              <a:rPr dirty="0" sz="1500" spc="5" b="0">
                <a:latin typeface="Cambria"/>
                <a:cs typeface="Cambria"/>
              </a:rPr>
              <a:t> </a:t>
            </a:r>
            <a:r>
              <a:rPr dirty="0" sz="1500" spc="50" b="0">
                <a:latin typeface="Cambria"/>
                <a:cs typeface="Cambria"/>
              </a:rPr>
              <a:t>PID</a:t>
            </a:r>
            <a:r>
              <a:rPr dirty="0" sz="1500" spc="-10" b="0">
                <a:latin typeface="Cambria"/>
                <a:cs typeface="Cambria"/>
              </a:rPr>
              <a:t> </a:t>
            </a:r>
            <a:r>
              <a:rPr dirty="0" sz="1500" spc="45" b="0">
                <a:latin typeface="Cambria"/>
                <a:cs typeface="Cambria"/>
              </a:rPr>
              <a:t>control, </a:t>
            </a:r>
            <a:r>
              <a:rPr dirty="0" sz="1500" spc="50" b="0">
                <a:latin typeface="Cambria"/>
                <a:cs typeface="Cambria"/>
              </a:rPr>
              <a:t>results</a:t>
            </a:r>
            <a:r>
              <a:rPr dirty="0" sz="1500" spc="-20" b="0">
                <a:latin typeface="Cambria"/>
                <a:cs typeface="Cambria"/>
              </a:rPr>
              <a:t> </a:t>
            </a:r>
            <a:r>
              <a:rPr dirty="0" sz="1500" spc="65" b="0">
                <a:latin typeface="Cambria"/>
                <a:cs typeface="Cambria"/>
              </a:rPr>
              <a:t>in</a:t>
            </a:r>
            <a:r>
              <a:rPr dirty="0" sz="1500" spc="20" b="0">
                <a:latin typeface="Cambria"/>
                <a:cs typeface="Cambria"/>
              </a:rPr>
              <a:t> </a:t>
            </a:r>
            <a:r>
              <a:rPr dirty="0" sz="1500" spc="55" b="0">
                <a:latin typeface="Cambria"/>
                <a:cs typeface="Cambria"/>
              </a:rPr>
              <a:t>superior</a:t>
            </a:r>
            <a:r>
              <a:rPr dirty="0" sz="1500" spc="10" b="0">
                <a:latin typeface="Cambria"/>
                <a:cs typeface="Cambria"/>
              </a:rPr>
              <a:t> </a:t>
            </a:r>
            <a:r>
              <a:rPr dirty="0" sz="1500" spc="60" b="0">
                <a:latin typeface="Cambria"/>
                <a:cs typeface="Cambria"/>
              </a:rPr>
              <a:t>navigation</a:t>
            </a:r>
            <a:r>
              <a:rPr dirty="0" sz="1500" spc="35" b="0">
                <a:latin typeface="Cambria"/>
                <a:cs typeface="Cambria"/>
              </a:rPr>
              <a:t> </a:t>
            </a:r>
            <a:r>
              <a:rPr dirty="0" sz="1500" spc="75" b="0">
                <a:latin typeface="Cambria"/>
                <a:cs typeface="Cambria"/>
              </a:rPr>
              <a:t>performance</a:t>
            </a:r>
            <a:r>
              <a:rPr dirty="0" sz="1500" spc="25" b="0">
                <a:latin typeface="Cambria"/>
                <a:cs typeface="Cambria"/>
              </a:rPr>
              <a:t> </a:t>
            </a:r>
            <a:r>
              <a:rPr dirty="0" sz="1500" spc="55" b="0">
                <a:latin typeface="Cambria"/>
                <a:cs typeface="Cambria"/>
              </a:rPr>
              <a:t>for</a:t>
            </a:r>
            <a:r>
              <a:rPr dirty="0" sz="1500" spc="10" b="0">
                <a:latin typeface="Cambria"/>
                <a:cs typeface="Cambria"/>
              </a:rPr>
              <a:t> </a:t>
            </a:r>
            <a:r>
              <a:rPr dirty="0" sz="1500" spc="50" b="0">
                <a:latin typeface="Cambria"/>
                <a:cs typeface="Cambria"/>
              </a:rPr>
              <a:t>differential </a:t>
            </a:r>
            <a:r>
              <a:rPr dirty="0" sz="1500" spc="10" b="0">
                <a:latin typeface="Cambria"/>
                <a:cs typeface="Cambria"/>
              </a:rPr>
              <a:t>drive</a:t>
            </a:r>
            <a:r>
              <a:rPr dirty="0" sz="1500" spc="20" b="0">
                <a:latin typeface="Cambria"/>
                <a:cs typeface="Cambria"/>
              </a:rPr>
              <a:t> </a:t>
            </a:r>
            <a:r>
              <a:rPr dirty="0" sz="1500" spc="10" b="0">
                <a:latin typeface="Cambria"/>
                <a:cs typeface="Cambria"/>
              </a:rPr>
              <a:t>robots.</a:t>
            </a:r>
            <a:r>
              <a:rPr dirty="0" sz="1500" spc="-10" b="0">
                <a:latin typeface="Cambria"/>
                <a:cs typeface="Cambria"/>
              </a:rPr>
              <a:t> </a:t>
            </a:r>
            <a:r>
              <a:rPr dirty="0" sz="1500" spc="55" b="0">
                <a:latin typeface="Cambria"/>
                <a:cs typeface="Cambria"/>
              </a:rPr>
              <a:t>The</a:t>
            </a:r>
            <a:r>
              <a:rPr dirty="0" sz="1500" spc="-10" b="0">
                <a:latin typeface="Cambria"/>
                <a:cs typeface="Cambria"/>
              </a:rPr>
              <a:t> </a:t>
            </a:r>
            <a:r>
              <a:rPr dirty="0" sz="1500" spc="50" b="0">
                <a:latin typeface="Cambria"/>
                <a:cs typeface="Cambria"/>
              </a:rPr>
              <a:t>best</a:t>
            </a:r>
            <a:r>
              <a:rPr dirty="0" sz="1500" spc="10" b="0">
                <a:latin typeface="Cambria"/>
                <a:cs typeface="Cambria"/>
              </a:rPr>
              <a:t> </a:t>
            </a:r>
            <a:r>
              <a:rPr dirty="0" sz="1500" spc="75" b="0">
                <a:latin typeface="Cambria"/>
                <a:cs typeface="Cambria"/>
              </a:rPr>
              <a:t>performance</a:t>
            </a:r>
            <a:r>
              <a:rPr dirty="0" sz="1500" spc="40" b="0">
                <a:latin typeface="Cambria"/>
                <a:cs typeface="Cambria"/>
              </a:rPr>
              <a:t> </a:t>
            </a:r>
            <a:r>
              <a:rPr dirty="0" sz="1500" spc="10" b="0">
                <a:latin typeface="Cambria"/>
                <a:cs typeface="Cambria"/>
              </a:rPr>
              <a:t>is </a:t>
            </a:r>
            <a:r>
              <a:rPr dirty="0" sz="1500" spc="50" b="0">
                <a:latin typeface="Cambria"/>
                <a:cs typeface="Cambria"/>
              </a:rPr>
              <a:t>observed</a:t>
            </a:r>
            <a:r>
              <a:rPr dirty="0" sz="1500" spc="5" b="0">
                <a:latin typeface="Cambria"/>
                <a:cs typeface="Cambria"/>
              </a:rPr>
              <a:t> </a:t>
            </a:r>
            <a:r>
              <a:rPr dirty="0" sz="1500" spc="80" b="0">
                <a:latin typeface="Cambria"/>
                <a:cs typeface="Cambria"/>
              </a:rPr>
              <a:t>when</a:t>
            </a:r>
            <a:r>
              <a:rPr dirty="0" sz="1500" spc="10" b="0">
                <a:latin typeface="Cambria"/>
                <a:cs typeface="Cambria"/>
              </a:rPr>
              <a:t> all</a:t>
            </a:r>
            <a:r>
              <a:rPr dirty="0" sz="1500" spc="20" b="0">
                <a:latin typeface="Cambria"/>
                <a:cs typeface="Cambria"/>
              </a:rPr>
              <a:t> </a:t>
            </a:r>
            <a:r>
              <a:rPr dirty="0" sz="1500" spc="75" b="0">
                <a:latin typeface="Cambria"/>
                <a:cs typeface="Cambria"/>
              </a:rPr>
              <a:t>modules</a:t>
            </a:r>
            <a:r>
              <a:rPr dirty="0" sz="1500" spc="-15" b="0">
                <a:latin typeface="Cambria"/>
                <a:cs typeface="Cambria"/>
              </a:rPr>
              <a:t> </a:t>
            </a:r>
            <a:r>
              <a:rPr dirty="0" sz="1500" spc="70" b="0">
                <a:latin typeface="Cambria"/>
                <a:cs typeface="Cambria"/>
              </a:rPr>
              <a:t>are</a:t>
            </a:r>
            <a:r>
              <a:rPr dirty="0" sz="1500" spc="30" b="0">
                <a:latin typeface="Cambria"/>
                <a:cs typeface="Cambria"/>
              </a:rPr>
              <a:t> </a:t>
            </a:r>
            <a:r>
              <a:rPr dirty="0" sz="1500" spc="50" b="0">
                <a:latin typeface="Cambria"/>
                <a:cs typeface="Cambria"/>
              </a:rPr>
              <a:t>integrated, </a:t>
            </a:r>
            <a:r>
              <a:rPr dirty="0" sz="1500" spc="75" b="0">
                <a:latin typeface="Cambria"/>
                <a:cs typeface="Cambria"/>
              </a:rPr>
              <a:t>confirming</a:t>
            </a:r>
            <a:r>
              <a:rPr dirty="0" sz="1500" spc="-5" b="0">
                <a:latin typeface="Cambria"/>
                <a:cs typeface="Cambria"/>
              </a:rPr>
              <a:t> </a:t>
            </a:r>
            <a:r>
              <a:rPr dirty="0" sz="1500" spc="65" b="0">
                <a:latin typeface="Cambria"/>
                <a:cs typeface="Cambria"/>
              </a:rPr>
              <a:t>the</a:t>
            </a:r>
            <a:r>
              <a:rPr dirty="0" sz="1500" spc="-20" b="0">
                <a:latin typeface="Cambria"/>
                <a:cs typeface="Cambria"/>
              </a:rPr>
              <a:t> </a:t>
            </a:r>
            <a:r>
              <a:rPr dirty="0" sz="1500" spc="65" b="0">
                <a:latin typeface="Cambria"/>
                <a:cs typeface="Cambria"/>
              </a:rPr>
              <a:t>effectiveness</a:t>
            </a:r>
            <a:r>
              <a:rPr dirty="0" sz="1500" spc="10" b="0">
                <a:latin typeface="Cambria"/>
                <a:cs typeface="Cambria"/>
              </a:rPr>
              <a:t> </a:t>
            </a:r>
            <a:r>
              <a:rPr dirty="0" sz="1500" spc="60" b="0">
                <a:latin typeface="Cambria"/>
                <a:cs typeface="Cambria"/>
              </a:rPr>
              <a:t>of</a:t>
            </a:r>
            <a:r>
              <a:rPr dirty="0" sz="1500" spc="-25" b="0">
                <a:latin typeface="Cambria"/>
                <a:cs typeface="Cambria"/>
              </a:rPr>
              <a:t> </a:t>
            </a:r>
            <a:r>
              <a:rPr dirty="0" sz="1500" spc="65" b="0">
                <a:latin typeface="Cambria"/>
                <a:cs typeface="Cambria"/>
              </a:rPr>
              <a:t>our</a:t>
            </a:r>
            <a:r>
              <a:rPr dirty="0" sz="1500" spc="-20" b="0">
                <a:latin typeface="Cambria"/>
                <a:cs typeface="Cambria"/>
              </a:rPr>
              <a:t> </a:t>
            </a:r>
            <a:r>
              <a:rPr dirty="0" sz="1500" spc="60" b="0">
                <a:latin typeface="Cambria"/>
                <a:cs typeface="Cambria"/>
              </a:rPr>
              <a:t>hierarchical</a:t>
            </a:r>
            <a:r>
              <a:rPr dirty="0" sz="1500" spc="15" b="0">
                <a:latin typeface="Cambria"/>
                <a:cs typeface="Cambria"/>
              </a:rPr>
              <a:t> </a:t>
            </a:r>
            <a:r>
              <a:rPr dirty="0" sz="1500" spc="70" b="0">
                <a:latin typeface="Cambria"/>
                <a:cs typeface="Cambria"/>
              </a:rPr>
              <a:t>planning</a:t>
            </a:r>
            <a:r>
              <a:rPr dirty="0" sz="1500" spc="-10" b="0">
                <a:latin typeface="Cambria"/>
                <a:cs typeface="Cambria"/>
              </a:rPr>
              <a:t> </a:t>
            </a:r>
            <a:r>
              <a:rPr dirty="0" sz="1500" spc="70" b="0">
                <a:latin typeface="Cambria"/>
                <a:cs typeface="Cambria"/>
              </a:rPr>
              <a:t>and</a:t>
            </a:r>
            <a:r>
              <a:rPr dirty="0" sz="1500" spc="-15" b="0">
                <a:latin typeface="Cambria"/>
                <a:cs typeface="Cambria"/>
              </a:rPr>
              <a:t> </a:t>
            </a:r>
            <a:r>
              <a:rPr dirty="0" sz="1500" spc="55" b="0">
                <a:latin typeface="Cambria"/>
                <a:cs typeface="Cambria"/>
              </a:rPr>
              <a:t>control</a:t>
            </a:r>
            <a:r>
              <a:rPr dirty="0" sz="1500" spc="-15" b="0">
                <a:latin typeface="Cambria"/>
                <a:cs typeface="Cambria"/>
              </a:rPr>
              <a:t> </a:t>
            </a:r>
            <a:r>
              <a:rPr dirty="0" sz="1500" spc="65" b="0">
                <a:latin typeface="Cambria"/>
                <a:cs typeface="Cambria"/>
              </a:rPr>
              <a:t>architecture</a:t>
            </a:r>
            <a:r>
              <a:rPr dirty="0" sz="1500" spc="-5" b="0">
                <a:latin typeface="Cambria"/>
                <a:cs typeface="Cambria"/>
              </a:rPr>
              <a:t> </a:t>
            </a:r>
            <a:r>
              <a:rPr dirty="0" sz="1500" spc="55" b="0">
                <a:latin typeface="Cambria"/>
                <a:cs typeface="Cambria"/>
              </a:rPr>
              <a:t>for</a:t>
            </a:r>
            <a:r>
              <a:rPr dirty="0" sz="1500" spc="-15" b="0">
                <a:latin typeface="Cambria"/>
                <a:cs typeface="Cambria"/>
              </a:rPr>
              <a:t> </a:t>
            </a:r>
            <a:r>
              <a:rPr dirty="0" sz="1500" spc="75" b="0">
                <a:latin typeface="Cambria"/>
                <a:cs typeface="Cambria"/>
              </a:rPr>
              <a:t>real-time</a:t>
            </a:r>
            <a:r>
              <a:rPr dirty="0" sz="1500" b="0">
                <a:latin typeface="Cambria"/>
                <a:cs typeface="Cambria"/>
              </a:rPr>
              <a:t> </a:t>
            </a:r>
            <a:r>
              <a:rPr dirty="0" sz="1500" spc="65" b="0">
                <a:latin typeface="Cambria"/>
                <a:cs typeface="Cambria"/>
              </a:rPr>
              <a:t>navigation</a:t>
            </a:r>
            <a:r>
              <a:rPr dirty="0" sz="1500" spc="5" b="0">
                <a:latin typeface="Cambria"/>
                <a:cs typeface="Cambria"/>
              </a:rPr>
              <a:t> </a:t>
            </a:r>
            <a:r>
              <a:rPr dirty="0" sz="1500" spc="65" b="0">
                <a:latin typeface="Cambria"/>
                <a:cs typeface="Cambria"/>
              </a:rPr>
              <a:t>in</a:t>
            </a:r>
            <a:r>
              <a:rPr dirty="0" sz="1500" spc="-10" b="0">
                <a:latin typeface="Cambria"/>
                <a:cs typeface="Cambria"/>
              </a:rPr>
              <a:t> </a:t>
            </a:r>
            <a:r>
              <a:rPr dirty="0" sz="1500" spc="80" b="0">
                <a:latin typeface="Cambria"/>
                <a:cs typeface="Cambria"/>
              </a:rPr>
              <a:t>complex</a:t>
            </a:r>
            <a:r>
              <a:rPr dirty="0" sz="1500" spc="-25" b="0">
                <a:latin typeface="Cambria"/>
                <a:cs typeface="Cambria"/>
              </a:rPr>
              <a:t> </a:t>
            </a:r>
            <a:r>
              <a:rPr dirty="0" sz="1500" spc="55" b="0">
                <a:latin typeface="Cambria"/>
                <a:cs typeface="Cambria"/>
              </a:rPr>
              <a:t>environments.</a:t>
            </a:r>
            <a:endParaRPr sz="15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80" y="-1"/>
            <a:ext cx="576072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304" y="1578051"/>
            <a:ext cx="1529080" cy="7048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 spc="-35"/>
              <a:t>TriNav</a:t>
            </a:r>
            <a:endParaRPr sz="4450"/>
          </a:p>
        </p:txBody>
      </p:sp>
      <p:sp>
        <p:nvSpPr>
          <p:cNvPr id="4" name="object 4" descr=""/>
          <p:cNvSpPr txBox="1"/>
          <p:nvPr/>
        </p:nvSpPr>
        <p:spPr>
          <a:xfrm>
            <a:off x="781304" y="2627198"/>
            <a:ext cx="7366634" cy="397891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1604645">
              <a:lnSpc>
                <a:spcPts val="5610"/>
              </a:lnSpc>
              <a:spcBef>
                <a:spcPts val="65"/>
              </a:spcBef>
            </a:pPr>
            <a:r>
              <a:rPr dirty="0" sz="4450" spc="-70" b="1">
                <a:solidFill>
                  <a:srgbClr val="E0E4CD"/>
                </a:solidFill>
                <a:latin typeface="Calibri"/>
                <a:cs typeface="Calibri"/>
              </a:rPr>
              <a:t>Tri-</a:t>
            </a:r>
            <a:r>
              <a:rPr dirty="0" sz="4450" b="1">
                <a:solidFill>
                  <a:srgbClr val="E0E4CD"/>
                </a:solidFill>
                <a:latin typeface="Calibri"/>
                <a:cs typeface="Calibri"/>
              </a:rPr>
              <a:t>Layer</a:t>
            </a:r>
            <a:r>
              <a:rPr dirty="0" sz="4450" spc="-170" b="1">
                <a:solidFill>
                  <a:srgbClr val="E0E4CD"/>
                </a:solidFill>
                <a:latin typeface="Calibri"/>
                <a:cs typeface="Calibri"/>
              </a:rPr>
              <a:t> </a:t>
            </a:r>
            <a:r>
              <a:rPr dirty="0" sz="4450" spc="-10" b="1">
                <a:solidFill>
                  <a:srgbClr val="E0E4CD"/>
                </a:solidFill>
                <a:latin typeface="Calibri"/>
                <a:cs typeface="Calibri"/>
              </a:rPr>
              <a:t>Navigation</a:t>
            </a:r>
            <a:r>
              <a:rPr dirty="0" sz="4450" spc="-200" b="1">
                <a:solidFill>
                  <a:srgbClr val="E0E4CD"/>
                </a:solidFill>
                <a:latin typeface="Calibri"/>
                <a:cs typeface="Calibri"/>
              </a:rPr>
              <a:t> </a:t>
            </a:r>
            <a:r>
              <a:rPr dirty="0" sz="4450" spc="-20" b="1">
                <a:solidFill>
                  <a:srgbClr val="E0E4CD"/>
                </a:solidFill>
                <a:latin typeface="Calibri"/>
                <a:cs typeface="Calibri"/>
              </a:rPr>
              <a:t>(A*, DWA,</a:t>
            </a:r>
            <a:r>
              <a:rPr dirty="0" sz="4450" spc="-220" b="1">
                <a:solidFill>
                  <a:srgbClr val="E0E4CD"/>
                </a:solidFill>
                <a:latin typeface="Calibri"/>
                <a:cs typeface="Calibri"/>
              </a:rPr>
              <a:t> </a:t>
            </a:r>
            <a:r>
              <a:rPr dirty="0" sz="4450" spc="-20" b="1">
                <a:solidFill>
                  <a:srgbClr val="E0E4CD"/>
                </a:solidFill>
                <a:latin typeface="Calibri"/>
                <a:cs typeface="Calibri"/>
              </a:rPr>
              <a:t>MPC)</a:t>
            </a:r>
            <a:endParaRPr sz="4450">
              <a:latin typeface="Calibri"/>
              <a:cs typeface="Calibri"/>
            </a:endParaRPr>
          </a:p>
          <a:p>
            <a:pPr marL="12700" marR="5080">
              <a:lnSpc>
                <a:spcPct val="138200"/>
              </a:lnSpc>
              <a:spcBef>
                <a:spcPts val="2530"/>
              </a:spcBef>
            </a:pPr>
            <a:r>
              <a:rPr dirty="0" sz="1750" spc="50">
                <a:solidFill>
                  <a:srgbClr val="C2C4B5"/>
                </a:solidFill>
                <a:latin typeface="Cambria"/>
                <a:cs typeface="Cambria"/>
              </a:rPr>
              <a:t>This</a:t>
            </a:r>
            <a:r>
              <a:rPr dirty="0" sz="17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5">
                <a:solidFill>
                  <a:srgbClr val="C2C4B5"/>
                </a:solidFill>
                <a:latin typeface="Cambria"/>
                <a:cs typeface="Cambria"/>
              </a:rPr>
              <a:t>presentation</a:t>
            </a:r>
            <a:r>
              <a:rPr dirty="0" sz="17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5">
                <a:solidFill>
                  <a:srgbClr val="C2C4B5"/>
                </a:solidFill>
                <a:latin typeface="Cambria"/>
                <a:cs typeface="Cambria"/>
              </a:rPr>
              <a:t>explores</a:t>
            </a:r>
            <a:r>
              <a:rPr dirty="0" sz="17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00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7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hierarchical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5">
                <a:solidFill>
                  <a:srgbClr val="C2C4B5"/>
                </a:solidFill>
                <a:latin typeface="Cambria"/>
                <a:cs typeface="Cambria"/>
              </a:rPr>
              <a:t>navigation</a:t>
            </a:r>
            <a:r>
              <a:rPr dirty="0" sz="17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5">
                <a:solidFill>
                  <a:srgbClr val="C2C4B5"/>
                </a:solidFill>
                <a:latin typeface="Cambria"/>
                <a:cs typeface="Cambria"/>
              </a:rPr>
              <a:t>system</a:t>
            </a:r>
            <a:r>
              <a:rPr dirty="0" sz="17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40">
                <a:solidFill>
                  <a:srgbClr val="C2C4B5"/>
                </a:solidFill>
                <a:latin typeface="Cambria"/>
                <a:cs typeface="Cambria"/>
              </a:rPr>
              <a:t>for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differential-</a:t>
            </a:r>
            <a:r>
              <a:rPr dirty="0" sz="1750" spc="55">
                <a:solidFill>
                  <a:srgbClr val="C2C4B5"/>
                </a:solidFill>
                <a:latin typeface="Cambria"/>
                <a:cs typeface="Cambria"/>
              </a:rPr>
              <a:t>drive</a:t>
            </a:r>
            <a:r>
              <a:rPr dirty="0" sz="17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25">
                <a:solidFill>
                  <a:srgbClr val="C2C4B5"/>
                </a:solidFill>
                <a:latin typeface="Cambria"/>
                <a:cs typeface="Cambria"/>
              </a:rPr>
              <a:t>Unmanned</a:t>
            </a:r>
            <a:r>
              <a:rPr dirty="0" sz="17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05">
                <a:solidFill>
                  <a:srgbClr val="C2C4B5"/>
                </a:solidFill>
                <a:latin typeface="Cambria"/>
                <a:cs typeface="Cambria"/>
              </a:rPr>
              <a:t>Ground</a:t>
            </a:r>
            <a:r>
              <a:rPr dirty="0" sz="17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Vehicles</a:t>
            </a:r>
            <a:r>
              <a:rPr dirty="0" sz="17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0">
                <a:solidFill>
                  <a:srgbClr val="C2C4B5"/>
                </a:solidFill>
                <a:latin typeface="Cambria"/>
                <a:cs typeface="Cambria"/>
              </a:rPr>
              <a:t>(UGVs)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5">
                <a:solidFill>
                  <a:srgbClr val="C2C4B5"/>
                </a:solidFill>
                <a:latin typeface="Cambria"/>
                <a:cs typeface="Cambria"/>
              </a:rPr>
              <a:t>that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combines </a:t>
            </a: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global</a:t>
            </a:r>
            <a:r>
              <a:rPr dirty="0" sz="1750" spc="-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path</a:t>
            </a:r>
            <a:r>
              <a:rPr dirty="0" sz="17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planning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0">
                <a:solidFill>
                  <a:srgbClr val="C2C4B5"/>
                </a:solidFill>
                <a:latin typeface="Cambria"/>
                <a:cs typeface="Cambria"/>
              </a:rPr>
              <a:t>with</a:t>
            </a:r>
            <a:r>
              <a:rPr dirty="0" sz="17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5">
                <a:solidFill>
                  <a:srgbClr val="C2C4B5"/>
                </a:solidFill>
                <a:latin typeface="Cambria"/>
                <a:cs typeface="Cambria"/>
              </a:rPr>
              <a:t>reactive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predictive</a:t>
            </a:r>
            <a:r>
              <a:rPr dirty="0" sz="17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0">
                <a:solidFill>
                  <a:srgbClr val="C2C4B5"/>
                </a:solidFill>
                <a:latin typeface="Cambria"/>
                <a:cs typeface="Cambria"/>
              </a:rPr>
              <a:t>local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0">
                <a:solidFill>
                  <a:srgbClr val="C2C4B5"/>
                </a:solidFill>
                <a:latin typeface="Cambria"/>
                <a:cs typeface="Cambria"/>
              </a:rPr>
              <a:t>control.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5">
                <a:solidFill>
                  <a:srgbClr val="C2C4B5"/>
                </a:solidFill>
                <a:latin typeface="Cambria"/>
                <a:cs typeface="Cambria"/>
              </a:rPr>
              <a:t>Our approach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integrates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14">
                <a:solidFill>
                  <a:srgbClr val="C2C4B5"/>
                </a:solidFill>
                <a:latin typeface="Cambria"/>
                <a:cs typeface="Cambria"/>
              </a:rPr>
              <a:t>A*</a:t>
            </a:r>
            <a:r>
              <a:rPr dirty="0" sz="17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algorithm,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5">
                <a:solidFill>
                  <a:srgbClr val="C2C4B5"/>
                </a:solidFill>
                <a:latin typeface="Cambria"/>
                <a:cs typeface="Cambria"/>
              </a:rPr>
              <a:t>Dynamic</a:t>
            </a:r>
            <a:r>
              <a:rPr dirty="0" sz="17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Window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Approach</a:t>
            </a:r>
            <a:r>
              <a:rPr dirty="0" sz="17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(DWA),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Model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0">
                <a:solidFill>
                  <a:srgbClr val="C2C4B5"/>
                </a:solidFill>
                <a:latin typeface="Cambria"/>
                <a:cs typeface="Cambria"/>
              </a:rPr>
              <a:t>Predictive</a:t>
            </a:r>
            <a:r>
              <a:rPr dirty="0" sz="17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5">
                <a:solidFill>
                  <a:srgbClr val="C2C4B5"/>
                </a:solidFill>
                <a:latin typeface="Cambria"/>
                <a:cs typeface="Cambria"/>
              </a:rPr>
              <a:t>Control</a:t>
            </a:r>
            <a:r>
              <a:rPr dirty="0" sz="1750">
                <a:solidFill>
                  <a:srgbClr val="C2C4B5"/>
                </a:solidFill>
                <a:latin typeface="Cambria"/>
                <a:cs typeface="Cambria"/>
              </a:rPr>
              <a:t> (MPC),</a:t>
            </a:r>
            <a:r>
              <a:rPr dirty="0" sz="1750" spc="-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7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0">
                <a:solidFill>
                  <a:srgbClr val="C2C4B5"/>
                </a:solidFill>
                <a:latin typeface="Cambria"/>
                <a:cs typeface="Cambria"/>
              </a:rPr>
              <a:t>PID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0">
                <a:solidFill>
                  <a:srgbClr val="C2C4B5"/>
                </a:solidFill>
                <a:latin typeface="Cambria"/>
                <a:cs typeface="Cambria"/>
              </a:rPr>
              <a:t>control</a:t>
            </a:r>
            <a:r>
              <a:rPr dirty="0" sz="17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5">
                <a:solidFill>
                  <a:srgbClr val="C2C4B5"/>
                </a:solidFill>
                <a:latin typeface="Cambria"/>
                <a:cs typeface="Cambria"/>
              </a:rPr>
              <a:t>enable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5">
                <a:solidFill>
                  <a:srgbClr val="C2C4B5"/>
                </a:solidFill>
                <a:latin typeface="Cambria"/>
                <a:cs typeface="Cambria"/>
              </a:rPr>
              <a:t>safe,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smooth,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efficient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5">
                <a:solidFill>
                  <a:srgbClr val="C2C4B5"/>
                </a:solidFill>
                <a:latin typeface="Cambria"/>
                <a:cs typeface="Cambria"/>
              </a:rPr>
              <a:t>navigation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in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5">
                <a:solidFill>
                  <a:srgbClr val="C2C4B5"/>
                </a:solidFill>
                <a:latin typeface="Cambria"/>
                <a:cs typeface="Cambria"/>
              </a:rPr>
              <a:t>cluttered</a:t>
            </a:r>
            <a:r>
              <a:rPr dirty="0" sz="17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5">
                <a:solidFill>
                  <a:srgbClr val="C2C4B5"/>
                </a:solidFill>
                <a:latin typeface="Cambria"/>
                <a:cs typeface="Cambria"/>
              </a:rPr>
              <a:t>environments.</a:t>
            </a:r>
            <a:endParaRPr sz="1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"/>
            <a:ext cx="5760719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6815" y="578942"/>
            <a:ext cx="6697980" cy="70485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50"/>
              <a:t>Introduction</a:t>
            </a:r>
            <a:r>
              <a:rPr dirty="0" sz="4450" spc="-130"/>
              <a:t> </a:t>
            </a:r>
            <a:r>
              <a:rPr dirty="0" sz="4450"/>
              <a:t>and</a:t>
            </a:r>
            <a:r>
              <a:rPr dirty="0" sz="4450" spc="-60"/>
              <a:t> </a:t>
            </a:r>
            <a:r>
              <a:rPr dirty="0" sz="4450" spc="-10"/>
              <a:t>Motivation</a:t>
            </a:r>
            <a:endParaRPr sz="4450"/>
          </a:p>
        </p:txBody>
      </p:sp>
      <p:grpSp>
        <p:nvGrpSpPr>
          <p:cNvPr id="4" name="object 4" descr=""/>
          <p:cNvGrpSpPr/>
          <p:nvPr/>
        </p:nvGrpSpPr>
        <p:grpSpPr>
          <a:xfrm>
            <a:off x="6278753" y="1670811"/>
            <a:ext cx="509905" cy="509905"/>
            <a:chOff x="6278753" y="1670811"/>
            <a:chExt cx="509905" cy="509905"/>
          </a:xfrm>
        </p:grpSpPr>
        <p:sp>
          <p:nvSpPr>
            <p:cNvPr id="5" name="object 5" descr=""/>
            <p:cNvSpPr/>
            <p:nvPr/>
          </p:nvSpPr>
          <p:spPr>
            <a:xfrm>
              <a:off x="6278753" y="1670811"/>
              <a:ext cx="509905" cy="509905"/>
            </a:xfrm>
            <a:custGeom>
              <a:avLst/>
              <a:gdLst/>
              <a:ahLst/>
              <a:cxnLst/>
              <a:rect l="l" t="t" r="r" b="b"/>
              <a:pathLst>
                <a:path w="509904" h="509905">
                  <a:moveTo>
                    <a:pt x="475361" y="0"/>
                  </a:moveTo>
                  <a:lnTo>
                    <a:pt x="33909" y="0"/>
                  </a:lnTo>
                  <a:lnTo>
                    <a:pt x="20734" y="2672"/>
                  </a:lnTo>
                  <a:lnTo>
                    <a:pt x="9953" y="9953"/>
                  </a:lnTo>
                  <a:lnTo>
                    <a:pt x="2672" y="20734"/>
                  </a:lnTo>
                  <a:lnTo>
                    <a:pt x="0" y="33909"/>
                  </a:lnTo>
                  <a:lnTo>
                    <a:pt x="0" y="475361"/>
                  </a:lnTo>
                  <a:lnTo>
                    <a:pt x="2672" y="488608"/>
                  </a:lnTo>
                  <a:lnTo>
                    <a:pt x="9953" y="499427"/>
                  </a:lnTo>
                  <a:lnTo>
                    <a:pt x="20734" y="506722"/>
                  </a:lnTo>
                  <a:lnTo>
                    <a:pt x="33909" y="509397"/>
                  </a:lnTo>
                  <a:lnTo>
                    <a:pt x="475361" y="509397"/>
                  </a:lnTo>
                  <a:lnTo>
                    <a:pt x="488608" y="506722"/>
                  </a:lnTo>
                  <a:lnTo>
                    <a:pt x="499427" y="499427"/>
                  </a:lnTo>
                  <a:lnTo>
                    <a:pt x="506722" y="488608"/>
                  </a:lnTo>
                  <a:lnTo>
                    <a:pt x="509397" y="475361"/>
                  </a:lnTo>
                  <a:lnTo>
                    <a:pt x="509397" y="33909"/>
                  </a:lnTo>
                  <a:lnTo>
                    <a:pt x="506722" y="20734"/>
                  </a:lnTo>
                  <a:lnTo>
                    <a:pt x="499427" y="9953"/>
                  </a:lnTo>
                  <a:lnTo>
                    <a:pt x="488608" y="2672"/>
                  </a:lnTo>
                  <a:lnTo>
                    <a:pt x="475361" y="0"/>
                  </a:lnTo>
                  <a:close/>
                </a:path>
              </a:pathLst>
            </a:custGeom>
            <a:solidFill>
              <a:srgbClr val="3A3B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63716" y="1713204"/>
              <a:ext cx="339432" cy="424459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7002271" y="1724024"/>
            <a:ext cx="2753360" cy="3427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C2C4B5"/>
                </a:solidFill>
                <a:latin typeface="Calibri"/>
                <a:cs typeface="Calibri"/>
              </a:rPr>
              <a:t>Main</a:t>
            </a:r>
            <a:r>
              <a:rPr dirty="0" sz="2200" spc="-50" b="1">
                <a:solidFill>
                  <a:srgbClr val="C2C4B5"/>
                </a:solidFill>
                <a:latin typeface="Calibri"/>
                <a:cs typeface="Calibri"/>
              </a:rPr>
              <a:t> </a:t>
            </a:r>
            <a:r>
              <a:rPr dirty="0" sz="2200" spc="-20" b="1">
                <a:solidFill>
                  <a:srgbClr val="C2C4B5"/>
                </a:solidFill>
                <a:latin typeface="Calibri"/>
                <a:cs typeface="Calibri"/>
              </a:rPr>
              <a:t>Goal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38100"/>
              </a:lnSpc>
              <a:spcBef>
                <a:spcPts val="935"/>
              </a:spcBef>
            </a:pP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Design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00">
                <a:solidFill>
                  <a:srgbClr val="C2C4B5"/>
                </a:solidFill>
                <a:latin typeface="Cambria"/>
                <a:cs typeface="Cambria"/>
              </a:rPr>
              <a:t>implement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50">
                <a:solidFill>
                  <a:srgbClr val="C2C4B5"/>
                </a:solidFill>
                <a:latin typeface="Cambria"/>
                <a:cs typeface="Cambria"/>
              </a:rPr>
              <a:t>a </a:t>
            </a:r>
            <a:r>
              <a:rPr dirty="0" sz="1750" spc="70">
                <a:solidFill>
                  <a:srgbClr val="C2C4B5"/>
                </a:solidFill>
                <a:latin typeface="Cambria"/>
                <a:cs typeface="Cambria"/>
              </a:rPr>
              <a:t>robust,</a:t>
            </a:r>
            <a:r>
              <a:rPr dirty="0" sz="17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00">
                <a:solidFill>
                  <a:srgbClr val="C2C4B5"/>
                </a:solidFill>
                <a:latin typeface="Cambria"/>
                <a:cs typeface="Cambria"/>
              </a:rPr>
              <a:t>real-</a:t>
            </a:r>
            <a:r>
              <a:rPr dirty="0" sz="1750" spc="75">
                <a:solidFill>
                  <a:srgbClr val="C2C4B5"/>
                </a:solidFill>
                <a:latin typeface="Cambria"/>
                <a:cs typeface="Cambria"/>
              </a:rPr>
              <a:t>time </a:t>
            </a:r>
            <a:r>
              <a:rPr dirty="0" sz="1750" spc="85">
                <a:solidFill>
                  <a:srgbClr val="C2C4B5"/>
                </a:solidFill>
                <a:latin typeface="Cambria"/>
                <a:cs typeface="Cambria"/>
              </a:rPr>
              <a:t>hierarchical</a:t>
            </a:r>
            <a:r>
              <a:rPr dirty="0" sz="1750" spc="-6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navigation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system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for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00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0">
                <a:solidFill>
                  <a:srgbClr val="C2C4B5"/>
                </a:solidFill>
                <a:latin typeface="Cambria"/>
                <a:cs typeface="Cambria"/>
              </a:rPr>
              <a:t>differential- </a:t>
            </a:r>
            <a:r>
              <a:rPr dirty="0" sz="1750" spc="55">
                <a:solidFill>
                  <a:srgbClr val="C2C4B5"/>
                </a:solidFill>
                <a:latin typeface="Cambria"/>
                <a:cs typeface="Cambria"/>
              </a:rPr>
              <a:t>drive</a:t>
            </a:r>
            <a:r>
              <a:rPr dirty="0" sz="1750" spc="-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80">
                <a:solidFill>
                  <a:srgbClr val="C2C4B5"/>
                </a:solidFill>
                <a:latin typeface="Cambria"/>
                <a:cs typeface="Cambria"/>
              </a:rPr>
              <a:t>UGV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5">
                <a:solidFill>
                  <a:srgbClr val="C2C4B5"/>
                </a:solidFill>
                <a:latin typeface="Cambria"/>
                <a:cs typeface="Cambria"/>
              </a:rPr>
              <a:t>that</a:t>
            </a:r>
            <a:r>
              <a:rPr dirty="0" sz="17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5">
                <a:solidFill>
                  <a:srgbClr val="C2C4B5"/>
                </a:solidFill>
                <a:latin typeface="Cambria"/>
                <a:cs typeface="Cambria"/>
              </a:rPr>
              <a:t>ensures safe,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5">
                <a:solidFill>
                  <a:srgbClr val="C2C4B5"/>
                </a:solidFill>
                <a:latin typeface="Cambria"/>
                <a:cs typeface="Cambria"/>
              </a:rPr>
              <a:t>smooth,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0">
                <a:solidFill>
                  <a:srgbClr val="C2C4B5"/>
                </a:solidFill>
                <a:latin typeface="Cambria"/>
                <a:cs typeface="Cambria"/>
              </a:rPr>
              <a:t>efficient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path</a:t>
            </a:r>
            <a:r>
              <a:rPr dirty="0" sz="17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5">
                <a:solidFill>
                  <a:srgbClr val="C2C4B5"/>
                </a:solidFill>
                <a:latin typeface="Cambria"/>
                <a:cs typeface="Cambria"/>
              </a:rPr>
              <a:t>execution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in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0">
                <a:solidFill>
                  <a:srgbClr val="C2C4B5"/>
                </a:solidFill>
                <a:latin typeface="Cambria"/>
                <a:cs typeface="Cambria"/>
              </a:rPr>
              <a:t>static </a:t>
            </a:r>
            <a:r>
              <a:rPr dirty="0" sz="1750" spc="70">
                <a:solidFill>
                  <a:srgbClr val="C2C4B5"/>
                </a:solidFill>
                <a:latin typeface="Cambria"/>
                <a:cs typeface="Cambria"/>
              </a:rPr>
              <a:t>cluttered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5">
                <a:solidFill>
                  <a:srgbClr val="C2C4B5"/>
                </a:solidFill>
                <a:latin typeface="Cambria"/>
                <a:cs typeface="Cambria"/>
              </a:rPr>
              <a:t>environments.</a:t>
            </a:r>
            <a:endParaRPr sz="1750">
              <a:latin typeface="Cambria"/>
              <a:cs typeface="Cambria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10199878" y="1670811"/>
            <a:ext cx="509270" cy="509905"/>
            <a:chOff x="10199878" y="1670811"/>
            <a:chExt cx="509270" cy="509905"/>
          </a:xfrm>
        </p:grpSpPr>
        <p:sp>
          <p:nvSpPr>
            <p:cNvPr id="9" name="object 9" descr=""/>
            <p:cNvSpPr/>
            <p:nvPr/>
          </p:nvSpPr>
          <p:spPr>
            <a:xfrm>
              <a:off x="10199878" y="1670811"/>
              <a:ext cx="509270" cy="509905"/>
            </a:xfrm>
            <a:custGeom>
              <a:avLst/>
              <a:gdLst/>
              <a:ahLst/>
              <a:cxnLst/>
              <a:rect l="l" t="t" r="r" b="b"/>
              <a:pathLst>
                <a:path w="509270" h="509905">
                  <a:moveTo>
                    <a:pt x="475361" y="0"/>
                  </a:moveTo>
                  <a:lnTo>
                    <a:pt x="33908" y="0"/>
                  </a:lnTo>
                  <a:lnTo>
                    <a:pt x="20681" y="2672"/>
                  </a:lnTo>
                  <a:lnTo>
                    <a:pt x="9905" y="9953"/>
                  </a:lnTo>
                  <a:lnTo>
                    <a:pt x="2655" y="20734"/>
                  </a:lnTo>
                  <a:lnTo>
                    <a:pt x="0" y="33909"/>
                  </a:lnTo>
                  <a:lnTo>
                    <a:pt x="0" y="475361"/>
                  </a:lnTo>
                  <a:lnTo>
                    <a:pt x="2655" y="488608"/>
                  </a:lnTo>
                  <a:lnTo>
                    <a:pt x="9905" y="499427"/>
                  </a:lnTo>
                  <a:lnTo>
                    <a:pt x="20681" y="506722"/>
                  </a:lnTo>
                  <a:lnTo>
                    <a:pt x="33908" y="509397"/>
                  </a:lnTo>
                  <a:lnTo>
                    <a:pt x="475361" y="509397"/>
                  </a:lnTo>
                  <a:lnTo>
                    <a:pt x="488588" y="506722"/>
                  </a:lnTo>
                  <a:lnTo>
                    <a:pt x="499364" y="499427"/>
                  </a:lnTo>
                  <a:lnTo>
                    <a:pt x="506614" y="488608"/>
                  </a:lnTo>
                  <a:lnTo>
                    <a:pt x="509270" y="475361"/>
                  </a:lnTo>
                  <a:lnTo>
                    <a:pt x="509270" y="33909"/>
                  </a:lnTo>
                  <a:lnTo>
                    <a:pt x="506614" y="20734"/>
                  </a:lnTo>
                  <a:lnTo>
                    <a:pt x="499364" y="9953"/>
                  </a:lnTo>
                  <a:lnTo>
                    <a:pt x="488588" y="2672"/>
                  </a:lnTo>
                  <a:lnTo>
                    <a:pt x="475361" y="0"/>
                  </a:lnTo>
                  <a:close/>
                </a:path>
              </a:pathLst>
            </a:custGeom>
            <a:solidFill>
              <a:srgbClr val="3A3B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284714" y="1713204"/>
              <a:ext cx="339559" cy="424459"/>
            </a:xfrm>
            <a:prstGeom prst="rect">
              <a:avLst/>
            </a:prstGeom>
          </p:spPr>
        </p:pic>
      </p:grpSp>
      <p:sp>
        <p:nvSpPr>
          <p:cNvPr id="11" name="object 11" descr=""/>
          <p:cNvSpPr txBox="1"/>
          <p:nvPr/>
        </p:nvSpPr>
        <p:spPr>
          <a:xfrm>
            <a:off x="10923778" y="1724024"/>
            <a:ext cx="2924175" cy="37960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solidFill>
                  <a:srgbClr val="C2C4B5"/>
                </a:solidFill>
                <a:latin typeface="Calibri"/>
                <a:cs typeface="Calibri"/>
              </a:rPr>
              <a:t>Challenges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38200"/>
              </a:lnSpc>
              <a:spcBef>
                <a:spcPts val="935"/>
              </a:spcBef>
            </a:pPr>
            <a:r>
              <a:rPr dirty="0" sz="1750" spc="155">
                <a:solidFill>
                  <a:srgbClr val="C2C4B5"/>
                </a:solidFill>
                <a:latin typeface="Cambria"/>
                <a:cs typeface="Cambria"/>
              </a:rPr>
              <a:t>Non-</a:t>
            </a:r>
            <a:r>
              <a:rPr dirty="0" sz="1750" spc="95">
                <a:solidFill>
                  <a:srgbClr val="C2C4B5"/>
                </a:solidFill>
                <a:latin typeface="Cambria"/>
                <a:cs typeface="Cambria"/>
              </a:rPr>
              <a:t>holonomic</a:t>
            </a:r>
            <a:r>
              <a:rPr dirty="0" sz="17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0">
                <a:solidFill>
                  <a:srgbClr val="C2C4B5"/>
                </a:solidFill>
                <a:latin typeface="Cambria"/>
                <a:cs typeface="Cambria"/>
              </a:rPr>
              <a:t>constraints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in</a:t>
            </a:r>
            <a:r>
              <a:rPr dirty="0" sz="17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differential-</a:t>
            </a:r>
            <a:r>
              <a:rPr dirty="0" sz="1750" spc="45">
                <a:solidFill>
                  <a:srgbClr val="C2C4B5"/>
                </a:solidFill>
                <a:latin typeface="Cambria"/>
                <a:cs typeface="Cambria"/>
              </a:rPr>
              <a:t>drive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systems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5">
                <a:solidFill>
                  <a:srgbClr val="C2C4B5"/>
                </a:solidFill>
                <a:latin typeface="Cambria"/>
                <a:cs typeface="Cambria"/>
              </a:rPr>
              <a:t>challenge </a:t>
            </a:r>
            <a:r>
              <a:rPr dirty="0" sz="1750" spc="60">
                <a:solidFill>
                  <a:srgbClr val="C2C4B5"/>
                </a:solidFill>
                <a:latin typeface="Cambria"/>
                <a:cs typeface="Cambria"/>
              </a:rPr>
              <a:t>traditional</a:t>
            </a:r>
            <a:r>
              <a:rPr dirty="0" sz="17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control</a:t>
            </a:r>
            <a:r>
              <a:rPr dirty="0" sz="1750" spc="50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5">
                <a:solidFill>
                  <a:srgbClr val="C2C4B5"/>
                </a:solidFill>
                <a:latin typeface="Cambria"/>
                <a:cs typeface="Cambria"/>
              </a:rPr>
              <a:t>methods,</a:t>
            </a:r>
            <a:r>
              <a:rPr dirty="0" sz="17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0">
                <a:solidFill>
                  <a:srgbClr val="C2C4B5"/>
                </a:solidFill>
                <a:latin typeface="Cambria"/>
                <a:cs typeface="Cambria"/>
              </a:rPr>
              <a:t>requiring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50">
                <a:solidFill>
                  <a:srgbClr val="C2C4B5"/>
                </a:solidFill>
                <a:latin typeface="Cambria"/>
                <a:cs typeface="Cambria"/>
              </a:rPr>
              <a:t>a </a:t>
            </a:r>
            <a:r>
              <a:rPr dirty="0" sz="1750" spc="70">
                <a:solidFill>
                  <a:srgbClr val="C2C4B5"/>
                </a:solidFill>
                <a:latin typeface="Cambria"/>
                <a:cs typeface="Cambria"/>
              </a:rPr>
              <a:t>layered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5">
                <a:solidFill>
                  <a:srgbClr val="C2C4B5"/>
                </a:solidFill>
                <a:latin typeface="Cambria"/>
                <a:cs typeface="Cambria"/>
              </a:rPr>
              <a:t>approach</a:t>
            </a:r>
            <a:r>
              <a:rPr dirty="0" sz="17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55">
                <a:solidFill>
                  <a:srgbClr val="C2C4B5"/>
                </a:solidFill>
                <a:latin typeface="Cambria"/>
                <a:cs typeface="Cambria"/>
              </a:rPr>
              <a:t>that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balances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completeness, </a:t>
            </a:r>
            <a:r>
              <a:rPr dirty="0" sz="1750" spc="70">
                <a:solidFill>
                  <a:srgbClr val="C2C4B5"/>
                </a:solidFill>
                <a:latin typeface="Cambria"/>
                <a:cs typeface="Cambria"/>
              </a:rPr>
              <a:t>safety,</a:t>
            </a:r>
            <a:r>
              <a:rPr dirty="0" sz="17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0">
                <a:solidFill>
                  <a:srgbClr val="C2C4B5"/>
                </a:solidFill>
                <a:latin typeface="Cambria"/>
                <a:cs typeface="Cambria"/>
              </a:rPr>
              <a:t>optimality,</a:t>
            </a:r>
            <a:r>
              <a:rPr dirty="0" sz="17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and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hardware</a:t>
            </a:r>
            <a:r>
              <a:rPr dirty="0" sz="1750" spc="-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40">
                <a:solidFill>
                  <a:srgbClr val="C2C4B5"/>
                </a:solidFill>
                <a:latin typeface="Cambria"/>
                <a:cs typeface="Cambria"/>
              </a:rPr>
              <a:t>feasibility.</a:t>
            </a:r>
            <a:endParaRPr sz="1750">
              <a:latin typeface="Cambria"/>
              <a:cs typeface="Cambria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6278753" y="5951601"/>
            <a:ext cx="509905" cy="509270"/>
            <a:chOff x="6278753" y="5951601"/>
            <a:chExt cx="509905" cy="509270"/>
          </a:xfrm>
        </p:grpSpPr>
        <p:sp>
          <p:nvSpPr>
            <p:cNvPr id="13" name="object 13" descr=""/>
            <p:cNvSpPr/>
            <p:nvPr/>
          </p:nvSpPr>
          <p:spPr>
            <a:xfrm>
              <a:off x="6278753" y="5951601"/>
              <a:ext cx="509905" cy="509270"/>
            </a:xfrm>
            <a:custGeom>
              <a:avLst/>
              <a:gdLst/>
              <a:ahLst/>
              <a:cxnLst/>
              <a:rect l="l" t="t" r="r" b="b"/>
              <a:pathLst>
                <a:path w="509904" h="509270">
                  <a:moveTo>
                    <a:pt x="475361" y="0"/>
                  </a:moveTo>
                  <a:lnTo>
                    <a:pt x="33909" y="0"/>
                  </a:lnTo>
                  <a:lnTo>
                    <a:pt x="20734" y="2672"/>
                  </a:lnTo>
                  <a:lnTo>
                    <a:pt x="9953" y="9953"/>
                  </a:lnTo>
                  <a:lnTo>
                    <a:pt x="2672" y="20734"/>
                  </a:lnTo>
                  <a:lnTo>
                    <a:pt x="0" y="33909"/>
                  </a:lnTo>
                  <a:lnTo>
                    <a:pt x="0" y="475361"/>
                  </a:lnTo>
                  <a:lnTo>
                    <a:pt x="2672" y="488588"/>
                  </a:lnTo>
                  <a:lnTo>
                    <a:pt x="9953" y="499364"/>
                  </a:lnTo>
                  <a:lnTo>
                    <a:pt x="20734" y="506614"/>
                  </a:lnTo>
                  <a:lnTo>
                    <a:pt x="33909" y="509269"/>
                  </a:lnTo>
                  <a:lnTo>
                    <a:pt x="475361" y="509269"/>
                  </a:lnTo>
                  <a:lnTo>
                    <a:pt x="488608" y="506614"/>
                  </a:lnTo>
                  <a:lnTo>
                    <a:pt x="499427" y="499363"/>
                  </a:lnTo>
                  <a:lnTo>
                    <a:pt x="506722" y="488588"/>
                  </a:lnTo>
                  <a:lnTo>
                    <a:pt x="509397" y="475361"/>
                  </a:lnTo>
                  <a:lnTo>
                    <a:pt x="509397" y="33909"/>
                  </a:lnTo>
                  <a:lnTo>
                    <a:pt x="506722" y="20734"/>
                  </a:lnTo>
                  <a:lnTo>
                    <a:pt x="499427" y="9953"/>
                  </a:lnTo>
                  <a:lnTo>
                    <a:pt x="488608" y="2672"/>
                  </a:lnTo>
                  <a:lnTo>
                    <a:pt x="475361" y="0"/>
                  </a:lnTo>
                  <a:close/>
                </a:path>
              </a:pathLst>
            </a:custGeom>
            <a:solidFill>
              <a:srgbClr val="3A3B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63716" y="5993993"/>
              <a:ext cx="339432" cy="424459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7002271" y="6005576"/>
            <a:ext cx="6410960" cy="15855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spc="-10" b="1">
                <a:solidFill>
                  <a:srgbClr val="C2C4B5"/>
                </a:solidFill>
                <a:latin typeface="Calibri"/>
                <a:cs typeface="Calibri"/>
              </a:rPr>
              <a:t>Approach</a:t>
            </a:r>
            <a:endParaRPr sz="2200">
              <a:latin typeface="Calibri"/>
              <a:cs typeface="Calibri"/>
            </a:endParaRPr>
          </a:p>
          <a:p>
            <a:pPr marL="12700" marR="5080">
              <a:lnSpc>
                <a:spcPct val="138400"/>
              </a:lnSpc>
              <a:spcBef>
                <a:spcPts val="930"/>
              </a:spcBef>
            </a:pPr>
            <a:r>
              <a:rPr dirty="0" sz="1750" spc="100">
                <a:solidFill>
                  <a:srgbClr val="C2C4B5"/>
                </a:solidFill>
                <a:latin typeface="Cambria"/>
                <a:cs typeface="Cambria"/>
              </a:rPr>
              <a:t>Combining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35">
                <a:solidFill>
                  <a:srgbClr val="C2C4B5"/>
                </a:solidFill>
                <a:latin typeface="Cambria"/>
                <a:cs typeface="Cambria"/>
              </a:rPr>
              <a:t>DWA</a:t>
            </a:r>
            <a:r>
              <a:rPr dirty="0" sz="17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00">
                <a:solidFill>
                  <a:srgbClr val="C2C4B5"/>
                </a:solidFill>
                <a:latin typeface="Cambria"/>
                <a:cs typeface="Cambria"/>
              </a:rPr>
              <a:t>MPC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leverages</a:t>
            </a:r>
            <a:r>
              <a:rPr dirty="0" sz="17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5">
                <a:solidFill>
                  <a:srgbClr val="C2C4B5"/>
                </a:solidFill>
                <a:latin typeface="Cambria"/>
                <a:cs typeface="Cambria"/>
              </a:rPr>
              <a:t>DWA's</a:t>
            </a:r>
            <a:r>
              <a:rPr dirty="0" sz="1750" spc="-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fast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0">
                <a:solidFill>
                  <a:srgbClr val="C2C4B5"/>
                </a:solidFill>
                <a:latin typeface="Cambria"/>
                <a:cs typeface="Cambria"/>
              </a:rPr>
              <a:t>local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55">
                <a:solidFill>
                  <a:srgbClr val="C2C4B5"/>
                </a:solidFill>
                <a:latin typeface="Cambria"/>
                <a:cs typeface="Cambria"/>
              </a:rPr>
              <a:t>collision </a:t>
            </a:r>
            <a:r>
              <a:rPr dirty="0" sz="1750" spc="85">
                <a:solidFill>
                  <a:srgbClr val="C2C4B5"/>
                </a:solidFill>
                <a:latin typeface="Cambria"/>
                <a:cs typeface="Cambria"/>
              </a:rPr>
              <a:t>handling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5">
                <a:solidFill>
                  <a:srgbClr val="C2C4B5"/>
                </a:solidFill>
                <a:latin typeface="Cambria"/>
                <a:cs typeface="Cambria"/>
              </a:rPr>
              <a:t>MPC's</a:t>
            </a:r>
            <a:r>
              <a:rPr dirty="0" sz="17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5">
                <a:solidFill>
                  <a:srgbClr val="C2C4B5"/>
                </a:solidFill>
                <a:latin typeface="Cambria"/>
                <a:cs typeface="Cambria"/>
              </a:rPr>
              <a:t>optimization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capabilities,</a:t>
            </a:r>
            <a:r>
              <a:rPr dirty="0" sz="1750" spc="-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5">
                <a:solidFill>
                  <a:srgbClr val="C2C4B5"/>
                </a:solidFill>
                <a:latin typeface="Cambria"/>
                <a:cs typeface="Cambria"/>
              </a:rPr>
              <a:t>aligning</a:t>
            </a:r>
            <a:r>
              <a:rPr dirty="0" sz="17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35">
                <a:solidFill>
                  <a:srgbClr val="C2C4B5"/>
                </a:solidFill>
                <a:latin typeface="Cambria"/>
                <a:cs typeface="Cambria"/>
              </a:rPr>
              <a:t>with </a:t>
            </a:r>
            <a:r>
              <a:rPr dirty="0" sz="1750" spc="55">
                <a:solidFill>
                  <a:srgbClr val="C2C4B5"/>
                </a:solidFill>
                <a:latin typeface="Cambria"/>
                <a:cs typeface="Cambria"/>
              </a:rPr>
              <a:t>hybrid</a:t>
            </a:r>
            <a:r>
              <a:rPr dirty="0" sz="1750" spc="-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5">
                <a:solidFill>
                  <a:srgbClr val="C2C4B5"/>
                </a:solidFill>
                <a:latin typeface="Cambria"/>
                <a:cs typeface="Cambria"/>
              </a:rPr>
              <a:t>designs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5">
                <a:solidFill>
                  <a:srgbClr val="C2C4B5"/>
                </a:solidFill>
                <a:latin typeface="Cambria"/>
                <a:cs typeface="Cambria"/>
              </a:rPr>
              <a:t>demonstrated</a:t>
            </a:r>
            <a:r>
              <a:rPr dirty="0" sz="17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in</a:t>
            </a:r>
            <a:r>
              <a:rPr dirty="0" sz="17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5">
                <a:solidFill>
                  <a:srgbClr val="C2C4B5"/>
                </a:solidFill>
                <a:latin typeface="Cambria"/>
                <a:cs typeface="Cambria"/>
              </a:rPr>
              <a:t>state-</a:t>
            </a:r>
            <a:r>
              <a:rPr dirty="0" sz="1750" spc="125">
                <a:solidFill>
                  <a:srgbClr val="C2C4B5"/>
                </a:solidFill>
                <a:latin typeface="Cambria"/>
                <a:cs typeface="Cambria"/>
              </a:rPr>
              <a:t>of-</a:t>
            </a:r>
            <a:r>
              <a:rPr dirty="0" sz="1750" spc="120">
                <a:solidFill>
                  <a:srgbClr val="C2C4B5"/>
                </a:solidFill>
                <a:latin typeface="Cambria"/>
                <a:cs typeface="Cambria"/>
              </a:rPr>
              <a:t>the-</a:t>
            </a: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art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50">
                <a:solidFill>
                  <a:srgbClr val="C2C4B5"/>
                </a:solidFill>
                <a:latin typeface="Cambria"/>
                <a:cs typeface="Cambria"/>
              </a:rPr>
              <a:t>literature.</a:t>
            </a:r>
            <a:endParaRPr sz="1750">
              <a:latin typeface="Cambria"/>
              <a:cs typeface="Cambria"/>
            </a:endParaRPr>
          </a:p>
        </p:txBody>
      </p:sp>
      <p:pic>
        <p:nvPicPr>
          <p:cNvPr id="16" name="object 1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386818" y="7741449"/>
            <a:ext cx="2219579" cy="4096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6818" y="7741449"/>
            <a:ext cx="2219579" cy="409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0898" rIns="0" bIns="0" rtlCol="0" vert="horz">
            <a:spAutoFit/>
          </a:bodyPr>
          <a:lstStyle/>
          <a:p>
            <a:pPr marL="213995">
              <a:lnSpc>
                <a:spcPct val="100000"/>
              </a:lnSpc>
              <a:spcBef>
                <a:spcPts val="105"/>
              </a:spcBef>
            </a:pPr>
            <a:r>
              <a:rPr dirty="0" sz="4450"/>
              <a:t>Problem</a:t>
            </a:r>
            <a:r>
              <a:rPr dirty="0" sz="4450" spc="-110"/>
              <a:t> </a:t>
            </a:r>
            <a:r>
              <a:rPr dirty="0" sz="4450" spc="-10"/>
              <a:t>Statement</a:t>
            </a:r>
            <a:endParaRPr sz="4450"/>
          </a:p>
        </p:txBody>
      </p:sp>
      <p:sp>
        <p:nvSpPr>
          <p:cNvPr id="4" name="object 4" descr=""/>
          <p:cNvSpPr txBox="1"/>
          <p:nvPr/>
        </p:nvSpPr>
        <p:spPr>
          <a:xfrm>
            <a:off x="781304" y="2197684"/>
            <a:ext cx="6242050" cy="4064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E0E4CD"/>
                </a:solidFill>
                <a:latin typeface="Calibri"/>
                <a:cs typeface="Calibri"/>
              </a:rPr>
              <a:t>Core</a:t>
            </a:r>
            <a:r>
              <a:rPr dirty="0" sz="2200" spc="-70" b="1">
                <a:solidFill>
                  <a:srgbClr val="E0E4CD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E0E4CD"/>
                </a:solidFill>
                <a:latin typeface="Calibri"/>
                <a:cs typeface="Calibri"/>
              </a:rPr>
              <a:t>Challenge</a:t>
            </a:r>
            <a:endParaRPr sz="2200">
              <a:latin typeface="Calibri"/>
              <a:cs typeface="Calibri"/>
            </a:endParaRPr>
          </a:p>
          <a:p>
            <a:pPr marL="12700" marR="252729">
              <a:lnSpc>
                <a:spcPct val="138200"/>
              </a:lnSpc>
              <a:spcBef>
                <a:spcPts val="1660"/>
              </a:spcBef>
            </a:pPr>
            <a:r>
              <a:rPr dirty="0" sz="1750" spc="100">
                <a:solidFill>
                  <a:srgbClr val="C2C4B5"/>
                </a:solidFill>
                <a:latin typeface="Cambria"/>
                <a:cs typeface="Cambria"/>
              </a:rPr>
              <a:t>How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20">
                <a:solidFill>
                  <a:srgbClr val="C2C4B5"/>
                </a:solidFill>
                <a:latin typeface="Cambria"/>
                <a:cs typeface="Cambria"/>
              </a:rPr>
              <a:t>can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00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differential-</a:t>
            </a:r>
            <a:r>
              <a:rPr dirty="0" sz="1750" spc="55">
                <a:solidFill>
                  <a:srgbClr val="C2C4B5"/>
                </a:solidFill>
                <a:latin typeface="Cambria"/>
                <a:cs typeface="Cambria"/>
              </a:rPr>
              <a:t>drive</a:t>
            </a:r>
            <a:r>
              <a:rPr dirty="0" sz="17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80">
                <a:solidFill>
                  <a:srgbClr val="C2C4B5"/>
                </a:solidFill>
                <a:latin typeface="Cambria"/>
                <a:cs typeface="Cambria"/>
              </a:rPr>
              <a:t>UGV</a:t>
            </a:r>
            <a:r>
              <a:rPr dirty="0" sz="17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autonomously</a:t>
            </a:r>
            <a:r>
              <a:rPr dirty="0" sz="17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and </a:t>
            </a:r>
            <a:r>
              <a:rPr dirty="0" sz="1750" spc="50">
                <a:solidFill>
                  <a:srgbClr val="C2C4B5"/>
                </a:solidFill>
                <a:latin typeface="Cambria"/>
                <a:cs typeface="Cambria"/>
              </a:rPr>
              <a:t>reliably</a:t>
            </a:r>
            <a:r>
              <a:rPr dirty="0" sz="1750" spc="-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navigate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00">
                <a:solidFill>
                  <a:srgbClr val="C2C4B5"/>
                </a:solidFill>
                <a:latin typeface="Cambria"/>
                <a:cs typeface="Cambria"/>
              </a:rPr>
              <a:t>from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start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5">
                <a:solidFill>
                  <a:srgbClr val="C2C4B5"/>
                </a:solidFill>
                <a:latin typeface="Cambria"/>
                <a:cs typeface="Cambria"/>
              </a:rPr>
              <a:t>goal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in</a:t>
            </a:r>
            <a:r>
              <a:rPr dirty="0" sz="17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00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0">
                <a:solidFill>
                  <a:srgbClr val="C2C4B5"/>
                </a:solidFill>
                <a:latin typeface="Cambria"/>
                <a:cs typeface="Cambria"/>
              </a:rPr>
              <a:t>cluttered</a:t>
            </a:r>
            <a:r>
              <a:rPr dirty="0" sz="17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0">
                <a:solidFill>
                  <a:srgbClr val="C2C4B5"/>
                </a:solidFill>
                <a:latin typeface="Cambria"/>
                <a:cs typeface="Cambria"/>
              </a:rPr>
              <a:t>static </a:t>
            </a:r>
            <a:r>
              <a:rPr dirty="0" sz="1750" spc="95">
                <a:solidFill>
                  <a:srgbClr val="C2C4B5"/>
                </a:solidFill>
                <a:latin typeface="Cambria"/>
                <a:cs typeface="Cambria"/>
              </a:rPr>
              <a:t>environment</a:t>
            </a:r>
            <a:r>
              <a:rPr dirty="0" sz="17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using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00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modular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architecture</a:t>
            </a:r>
            <a:r>
              <a:rPr dirty="0" sz="1750" spc="-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5">
                <a:solidFill>
                  <a:srgbClr val="C2C4B5"/>
                </a:solidFill>
                <a:latin typeface="Cambria"/>
                <a:cs typeface="Cambria"/>
              </a:rPr>
              <a:t>that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combines </a:t>
            </a: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global</a:t>
            </a:r>
            <a:r>
              <a:rPr dirty="0" sz="17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planning,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0">
                <a:solidFill>
                  <a:srgbClr val="C2C4B5"/>
                </a:solidFill>
                <a:latin typeface="Cambria"/>
                <a:cs typeface="Cambria"/>
              </a:rPr>
              <a:t>local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0">
                <a:solidFill>
                  <a:srgbClr val="C2C4B5"/>
                </a:solidFill>
                <a:latin typeface="Cambria"/>
                <a:cs typeface="Cambria"/>
              </a:rPr>
              <a:t>reactive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behavior,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0">
                <a:solidFill>
                  <a:srgbClr val="C2C4B5"/>
                </a:solidFill>
                <a:latin typeface="Cambria"/>
                <a:cs typeface="Cambria"/>
              </a:rPr>
              <a:t>control </a:t>
            </a:r>
            <a:r>
              <a:rPr dirty="0" sz="1750" spc="70">
                <a:solidFill>
                  <a:srgbClr val="C2C4B5"/>
                </a:solidFill>
                <a:latin typeface="Cambria"/>
                <a:cs typeface="Cambria"/>
              </a:rPr>
              <a:t>optimization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under</a:t>
            </a:r>
            <a:r>
              <a:rPr dirty="0" sz="17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00">
                <a:solidFill>
                  <a:srgbClr val="C2C4B5"/>
                </a:solidFill>
                <a:latin typeface="Cambria"/>
                <a:cs typeface="Cambria"/>
              </a:rPr>
              <a:t>real-time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0">
                <a:solidFill>
                  <a:srgbClr val="C2C4B5"/>
                </a:solidFill>
                <a:latin typeface="Cambria"/>
                <a:cs typeface="Cambria"/>
              </a:rPr>
              <a:t>constraints?</a:t>
            </a:r>
            <a:endParaRPr sz="1750">
              <a:latin typeface="Cambria"/>
              <a:cs typeface="Cambria"/>
            </a:endParaRPr>
          </a:p>
          <a:p>
            <a:pPr marL="12700" marR="5080">
              <a:lnSpc>
                <a:spcPct val="138100"/>
              </a:lnSpc>
              <a:spcBef>
                <a:spcPts val="1390"/>
              </a:spcBef>
            </a:pP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Recent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literature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highlights</a:t>
            </a:r>
            <a:r>
              <a:rPr dirty="0" sz="1750" spc="-5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5">
                <a:solidFill>
                  <a:srgbClr val="C2C4B5"/>
                </a:solidFill>
                <a:latin typeface="Cambria"/>
                <a:cs typeface="Cambria"/>
              </a:rPr>
              <a:t>limitations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in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50">
                <a:solidFill>
                  <a:srgbClr val="C2C4B5"/>
                </a:solidFill>
                <a:latin typeface="Cambria"/>
                <a:cs typeface="Cambria"/>
              </a:rPr>
              <a:t>individual </a:t>
            </a:r>
            <a:r>
              <a:rPr dirty="0" sz="1750" spc="70">
                <a:solidFill>
                  <a:srgbClr val="C2C4B5"/>
                </a:solidFill>
                <a:latin typeface="Cambria"/>
                <a:cs typeface="Cambria"/>
              </a:rPr>
              <a:t>approaches:</a:t>
            </a:r>
            <a:r>
              <a:rPr dirty="0" sz="17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global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5">
                <a:solidFill>
                  <a:srgbClr val="C2C4B5"/>
                </a:solidFill>
                <a:latin typeface="Cambria"/>
                <a:cs typeface="Cambria"/>
              </a:rPr>
              <a:t>planners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lack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55">
                <a:solidFill>
                  <a:srgbClr val="C2C4B5"/>
                </a:solidFill>
                <a:latin typeface="Cambria"/>
                <a:cs typeface="Cambria"/>
              </a:rPr>
              <a:t>adaptability,</a:t>
            </a:r>
            <a:r>
              <a:rPr dirty="0" sz="1750" spc="-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0">
                <a:solidFill>
                  <a:srgbClr val="C2C4B5"/>
                </a:solidFill>
                <a:latin typeface="Cambria"/>
                <a:cs typeface="Cambria"/>
              </a:rPr>
              <a:t>local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0">
                <a:solidFill>
                  <a:srgbClr val="C2C4B5"/>
                </a:solidFill>
                <a:latin typeface="Cambria"/>
                <a:cs typeface="Cambria"/>
              </a:rPr>
              <a:t>planners </a:t>
            </a:r>
            <a:r>
              <a:rPr dirty="0" sz="1750" spc="120">
                <a:solidFill>
                  <a:srgbClr val="C2C4B5"/>
                </a:solidFill>
                <a:latin typeface="Cambria"/>
                <a:cs typeface="Cambria"/>
              </a:rPr>
              <a:t>can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5">
                <a:solidFill>
                  <a:srgbClr val="C2C4B5"/>
                </a:solidFill>
                <a:latin typeface="Cambria"/>
                <a:cs typeface="Cambria"/>
              </a:rPr>
              <a:t>get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0">
                <a:solidFill>
                  <a:srgbClr val="C2C4B5"/>
                </a:solidFill>
                <a:latin typeface="Cambria"/>
                <a:cs typeface="Cambria"/>
              </a:rPr>
              <a:t>trapped</a:t>
            </a:r>
            <a:r>
              <a:rPr dirty="0" sz="17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in</a:t>
            </a:r>
            <a:r>
              <a:rPr dirty="0" sz="1750" spc="-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0">
                <a:solidFill>
                  <a:srgbClr val="C2C4B5"/>
                </a:solidFill>
                <a:latin typeface="Cambria"/>
                <a:cs typeface="Cambria"/>
              </a:rPr>
              <a:t>local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10">
                <a:solidFill>
                  <a:srgbClr val="C2C4B5"/>
                </a:solidFill>
                <a:latin typeface="Cambria"/>
                <a:cs typeface="Cambria"/>
              </a:rPr>
              <a:t>minima,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00">
                <a:solidFill>
                  <a:srgbClr val="C2C4B5"/>
                </a:solidFill>
                <a:latin typeface="Cambria"/>
                <a:cs typeface="Cambria"/>
              </a:rPr>
              <a:t>MPC</a:t>
            </a:r>
            <a:r>
              <a:rPr dirty="0" sz="1750" spc="-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30">
                <a:solidFill>
                  <a:srgbClr val="C2C4B5"/>
                </a:solidFill>
                <a:latin typeface="Cambria"/>
                <a:cs typeface="Cambria"/>
              </a:rPr>
              <a:t>is</a:t>
            </a:r>
            <a:r>
              <a:rPr dirty="0" sz="1750" spc="50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computationally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55">
                <a:solidFill>
                  <a:srgbClr val="C2C4B5"/>
                </a:solidFill>
                <a:latin typeface="Cambria"/>
                <a:cs typeface="Cambria"/>
              </a:rPr>
              <a:t>intensive.</a:t>
            </a:r>
            <a:endParaRPr sz="175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7587488" y="2197684"/>
            <a:ext cx="2150745" cy="3606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200" b="1">
                <a:solidFill>
                  <a:srgbClr val="E0E4CD"/>
                </a:solidFill>
                <a:latin typeface="Calibri"/>
                <a:cs typeface="Calibri"/>
              </a:rPr>
              <a:t>Proposed</a:t>
            </a:r>
            <a:r>
              <a:rPr dirty="0" sz="2200" spc="-90" b="1">
                <a:solidFill>
                  <a:srgbClr val="E0E4CD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E0E4CD"/>
                </a:solidFill>
                <a:latin typeface="Calibri"/>
                <a:cs typeface="Calibri"/>
              </a:rPr>
              <a:t>Solution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 descr=""/>
          <p:cNvSpPr txBox="1">
            <a:spLocks noGrp="1"/>
          </p:cNvSpPr>
          <p:nvPr>
            <p:ph idx="3" sz="half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150"/>
              <a:t>A</a:t>
            </a:r>
            <a:r>
              <a:rPr dirty="0" spc="-30"/>
              <a:t> </a:t>
            </a:r>
            <a:r>
              <a:rPr dirty="0" spc="55"/>
              <a:t>hybrid</a:t>
            </a:r>
            <a:r>
              <a:rPr dirty="0" spc="-35"/>
              <a:t> </a:t>
            </a:r>
            <a:r>
              <a:rPr dirty="0" spc="75"/>
              <a:t>navigation</a:t>
            </a:r>
            <a:r>
              <a:rPr dirty="0" spc="5"/>
              <a:t> </a:t>
            </a:r>
            <a:r>
              <a:rPr dirty="0" spc="85"/>
              <a:t>stack</a:t>
            </a:r>
            <a:r>
              <a:rPr dirty="0" spc="-30"/>
              <a:t> </a:t>
            </a:r>
            <a:r>
              <a:rPr dirty="0" spc="80"/>
              <a:t>consisting</a:t>
            </a:r>
            <a:r>
              <a:rPr dirty="0" spc="-5"/>
              <a:t> </a:t>
            </a:r>
            <a:r>
              <a:rPr dirty="0" spc="-25"/>
              <a:t>of:</a:t>
            </a:r>
          </a:p>
          <a:p>
            <a:pPr marL="355600" marR="5080" indent="-342900">
              <a:lnSpc>
                <a:spcPct val="138300"/>
              </a:lnSpc>
              <a:spcBef>
                <a:spcPts val="1560"/>
              </a:spcBef>
              <a:buChar char="•"/>
              <a:tabLst>
                <a:tab pos="355600" algn="l"/>
              </a:tabLst>
            </a:pPr>
            <a:r>
              <a:rPr dirty="0" spc="120"/>
              <a:t>A*</a:t>
            </a:r>
            <a:r>
              <a:rPr dirty="0" spc="-50"/>
              <a:t> </a:t>
            </a:r>
            <a:r>
              <a:rPr dirty="0" spc="65"/>
              <a:t>for</a:t>
            </a:r>
            <a:r>
              <a:rPr dirty="0" spc="-20"/>
              <a:t> </a:t>
            </a:r>
            <a:r>
              <a:rPr dirty="0" spc="65"/>
              <a:t>global</a:t>
            </a:r>
            <a:r>
              <a:rPr dirty="0" spc="-35"/>
              <a:t> </a:t>
            </a:r>
            <a:r>
              <a:rPr dirty="0" spc="80"/>
              <a:t>path</a:t>
            </a:r>
            <a:r>
              <a:rPr dirty="0" spc="-20"/>
              <a:t> </a:t>
            </a:r>
            <a:r>
              <a:rPr dirty="0" spc="90"/>
              <a:t>planning</a:t>
            </a:r>
            <a:r>
              <a:rPr dirty="0" spc="-25"/>
              <a:t> </a:t>
            </a:r>
            <a:r>
              <a:rPr dirty="0" spc="95"/>
              <a:t>using</a:t>
            </a:r>
            <a:r>
              <a:rPr dirty="0" spc="-40"/>
              <a:t> </a:t>
            </a:r>
            <a:r>
              <a:rPr dirty="0" spc="114"/>
              <a:t>an</a:t>
            </a:r>
            <a:r>
              <a:rPr dirty="0" spc="-10"/>
              <a:t> </a:t>
            </a:r>
            <a:r>
              <a:rPr dirty="0" spc="95"/>
              <a:t>obstacle-</a:t>
            </a:r>
            <a:r>
              <a:rPr dirty="0" spc="80"/>
              <a:t>based</a:t>
            </a:r>
            <a:r>
              <a:rPr dirty="0" spc="-50"/>
              <a:t> </a:t>
            </a:r>
            <a:r>
              <a:rPr dirty="0" spc="40"/>
              <a:t>grid </a:t>
            </a:r>
            <a:r>
              <a:rPr dirty="0" spc="105"/>
              <a:t>map</a:t>
            </a:r>
          </a:p>
          <a:p>
            <a:pPr marL="355600" marR="962660" indent="-342900">
              <a:lnSpc>
                <a:spcPct val="138300"/>
              </a:lnSpc>
              <a:spcBef>
                <a:spcPts val="535"/>
              </a:spcBef>
              <a:buChar char="•"/>
              <a:tabLst>
                <a:tab pos="355600" algn="l"/>
              </a:tabLst>
            </a:pPr>
            <a:r>
              <a:rPr dirty="0" spc="135"/>
              <a:t>DWA</a:t>
            </a:r>
            <a:r>
              <a:rPr dirty="0" spc="-45"/>
              <a:t> </a:t>
            </a:r>
            <a:r>
              <a:rPr dirty="0" spc="65"/>
              <a:t>for</a:t>
            </a:r>
            <a:r>
              <a:rPr dirty="0"/>
              <a:t> </a:t>
            </a:r>
            <a:r>
              <a:rPr dirty="0" spc="100"/>
              <a:t>short-term</a:t>
            </a:r>
            <a:r>
              <a:rPr dirty="0" spc="-40"/>
              <a:t> </a:t>
            </a:r>
            <a:r>
              <a:rPr dirty="0" spc="80"/>
              <a:t>collision-aware</a:t>
            </a:r>
            <a:r>
              <a:rPr dirty="0" spc="-15"/>
              <a:t> </a:t>
            </a:r>
            <a:r>
              <a:rPr dirty="0" spc="50"/>
              <a:t>trajectory </a:t>
            </a:r>
            <a:r>
              <a:rPr dirty="0" spc="60"/>
              <a:t>prediction</a:t>
            </a:r>
          </a:p>
          <a:p>
            <a:pPr marL="355600" marR="1164590" indent="-342900">
              <a:lnSpc>
                <a:spcPct val="138300"/>
              </a:lnSpc>
              <a:spcBef>
                <a:spcPts val="535"/>
              </a:spcBef>
              <a:buChar char="•"/>
              <a:tabLst>
                <a:tab pos="355600" algn="l"/>
              </a:tabLst>
            </a:pPr>
            <a:r>
              <a:rPr dirty="0" spc="100"/>
              <a:t>MPC</a:t>
            </a:r>
            <a:r>
              <a:rPr dirty="0" spc="-25"/>
              <a:t> </a:t>
            </a:r>
            <a:r>
              <a:rPr dirty="0" spc="60"/>
              <a:t>to</a:t>
            </a:r>
            <a:r>
              <a:rPr dirty="0" spc="-10"/>
              <a:t> </a:t>
            </a:r>
            <a:r>
              <a:rPr dirty="0" spc="80"/>
              <a:t>refine</a:t>
            </a:r>
            <a:r>
              <a:rPr dirty="0" spc="-5"/>
              <a:t> </a:t>
            </a:r>
            <a:r>
              <a:rPr dirty="0" spc="70"/>
              <a:t>local</a:t>
            </a:r>
            <a:r>
              <a:rPr dirty="0" spc="-5"/>
              <a:t> </a:t>
            </a:r>
            <a:r>
              <a:rPr dirty="0" spc="70"/>
              <a:t>trajectories</a:t>
            </a:r>
            <a:r>
              <a:rPr dirty="0" spc="-15"/>
              <a:t> </a:t>
            </a:r>
            <a:r>
              <a:rPr dirty="0"/>
              <a:t>by</a:t>
            </a:r>
            <a:r>
              <a:rPr dirty="0" spc="-30"/>
              <a:t> </a:t>
            </a:r>
            <a:r>
              <a:rPr dirty="0" spc="65"/>
              <a:t>optimizing </a:t>
            </a:r>
            <a:r>
              <a:rPr dirty="0" spc="90"/>
              <a:t>smoothness</a:t>
            </a:r>
          </a:p>
          <a:p>
            <a:pPr marL="354965" indent="-342265">
              <a:lnSpc>
                <a:spcPct val="100000"/>
              </a:lnSpc>
              <a:spcBef>
                <a:spcPts val="1335"/>
              </a:spcBef>
              <a:buChar char="•"/>
              <a:tabLst>
                <a:tab pos="354965" algn="l"/>
              </a:tabLst>
            </a:pPr>
            <a:r>
              <a:rPr dirty="0" spc="60"/>
              <a:t>PID</a:t>
            </a:r>
            <a:r>
              <a:rPr dirty="0" spc="-15"/>
              <a:t> </a:t>
            </a:r>
            <a:r>
              <a:rPr dirty="0" spc="70"/>
              <a:t>control</a:t>
            </a:r>
            <a:r>
              <a:rPr dirty="0" spc="-5"/>
              <a:t> </a:t>
            </a:r>
            <a:r>
              <a:rPr dirty="0" spc="60"/>
              <a:t>to</a:t>
            </a:r>
            <a:r>
              <a:rPr dirty="0"/>
              <a:t> </a:t>
            </a:r>
            <a:r>
              <a:rPr dirty="0" spc="80"/>
              <a:t>accurately</a:t>
            </a:r>
            <a:r>
              <a:rPr dirty="0" spc="-35"/>
              <a:t> </a:t>
            </a:r>
            <a:r>
              <a:rPr dirty="0" spc="95"/>
              <a:t>execute</a:t>
            </a:r>
            <a:r>
              <a:rPr dirty="0" spc="-5"/>
              <a:t> </a:t>
            </a:r>
            <a:r>
              <a:rPr dirty="0" spc="55"/>
              <a:t>velocity</a:t>
            </a:r>
            <a:r>
              <a:rPr dirty="0" spc="-10"/>
              <a:t> </a:t>
            </a:r>
            <a:r>
              <a:rPr dirty="0" spc="110"/>
              <a:t>commands</a:t>
            </a:r>
          </a:p>
          <a:p>
            <a:pPr marL="12700" marR="352425">
              <a:lnSpc>
                <a:spcPct val="138300"/>
              </a:lnSpc>
              <a:spcBef>
                <a:spcPts val="1560"/>
              </a:spcBef>
            </a:pPr>
            <a:r>
              <a:rPr dirty="0" spc="50"/>
              <a:t>This</a:t>
            </a:r>
            <a:r>
              <a:rPr dirty="0" spc="-25"/>
              <a:t> </a:t>
            </a:r>
            <a:r>
              <a:rPr dirty="0" spc="70"/>
              <a:t>layered</a:t>
            </a:r>
            <a:r>
              <a:rPr dirty="0" spc="-30"/>
              <a:t> </a:t>
            </a:r>
            <a:r>
              <a:rPr dirty="0" spc="70"/>
              <a:t>strategy</a:t>
            </a:r>
            <a:r>
              <a:rPr dirty="0" spc="-20"/>
              <a:t> </a:t>
            </a:r>
            <a:r>
              <a:rPr dirty="0" spc="85"/>
              <a:t>enables</a:t>
            </a:r>
            <a:r>
              <a:rPr dirty="0" spc="-25"/>
              <a:t> </a:t>
            </a:r>
            <a:r>
              <a:rPr dirty="0" spc="80"/>
              <a:t>efficient</a:t>
            </a:r>
            <a:r>
              <a:rPr dirty="0" spc="-15"/>
              <a:t> </a:t>
            </a:r>
            <a:r>
              <a:rPr dirty="0" spc="80"/>
              <a:t>planning,</a:t>
            </a:r>
            <a:r>
              <a:rPr dirty="0" spc="-15"/>
              <a:t> </a:t>
            </a:r>
            <a:r>
              <a:rPr dirty="0" spc="60"/>
              <a:t>local </a:t>
            </a:r>
            <a:r>
              <a:rPr dirty="0" spc="70"/>
              <a:t>adaptation,</a:t>
            </a:r>
            <a:r>
              <a:rPr dirty="0" spc="-20"/>
              <a:t> </a:t>
            </a:r>
            <a:r>
              <a:rPr dirty="0" spc="95"/>
              <a:t>dynamic</a:t>
            </a:r>
            <a:r>
              <a:rPr dirty="0" spc="-5"/>
              <a:t> </a:t>
            </a:r>
            <a:r>
              <a:rPr dirty="0" spc="70"/>
              <a:t>optimization,</a:t>
            </a:r>
            <a:r>
              <a:rPr dirty="0" spc="-5"/>
              <a:t> </a:t>
            </a:r>
            <a:r>
              <a:rPr dirty="0" spc="90"/>
              <a:t>and</a:t>
            </a:r>
            <a:r>
              <a:rPr dirty="0" spc="-15"/>
              <a:t> </a:t>
            </a:r>
            <a:r>
              <a:rPr dirty="0" spc="70"/>
              <a:t>stable</a:t>
            </a:r>
            <a:r>
              <a:rPr dirty="0" spc="-15"/>
              <a:t> </a:t>
            </a:r>
            <a:r>
              <a:rPr dirty="0" spc="70"/>
              <a:t>execution.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6818" y="7741449"/>
            <a:ext cx="2219579" cy="409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3271" rIns="0" bIns="0" rtlCol="0" vert="horz">
            <a:spAutoFit/>
          </a:bodyPr>
          <a:lstStyle/>
          <a:p>
            <a:pPr marL="210185">
              <a:lnSpc>
                <a:spcPct val="100000"/>
              </a:lnSpc>
              <a:spcBef>
                <a:spcPts val="105"/>
              </a:spcBef>
            </a:pPr>
            <a:r>
              <a:rPr dirty="0" sz="4400"/>
              <a:t>Dynamic</a:t>
            </a:r>
            <a:r>
              <a:rPr dirty="0" sz="4400" spc="-70"/>
              <a:t> </a:t>
            </a:r>
            <a:r>
              <a:rPr dirty="0" sz="4400" spc="-10"/>
              <a:t>Modeling</a:t>
            </a:r>
            <a:endParaRPr sz="4400"/>
          </a:p>
        </p:txBody>
      </p:sp>
      <p:grpSp>
        <p:nvGrpSpPr>
          <p:cNvPr id="4" name="object 4" descr=""/>
          <p:cNvGrpSpPr/>
          <p:nvPr/>
        </p:nvGrpSpPr>
        <p:grpSpPr>
          <a:xfrm>
            <a:off x="790219" y="1780158"/>
            <a:ext cx="2175510" cy="1301115"/>
            <a:chOff x="790219" y="1780158"/>
            <a:chExt cx="2175510" cy="1301115"/>
          </a:xfrm>
        </p:grpSpPr>
        <p:sp>
          <p:nvSpPr>
            <p:cNvPr id="5" name="object 5" descr=""/>
            <p:cNvSpPr/>
            <p:nvPr/>
          </p:nvSpPr>
          <p:spPr>
            <a:xfrm>
              <a:off x="790219" y="1780158"/>
              <a:ext cx="2175510" cy="1301115"/>
            </a:xfrm>
            <a:custGeom>
              <a:avLst/>
              <a:gdLst/>
              <a:ahLst/>
              <a:cxnLst/>
              <a:rect l="l" t="t" r="r" b="b"/>
              <a:pathLst>
                <a:path w="2175510" h="1301114">
                  <a:moveTo>
                    <a:pt x="2141067" y="0"/>
                  </a:moveTo>
                  <a:lnTo>
                    <a:pt x="33870" y="0"/>
                  </a:lnTo>
                  <a:lnTo>
                    <a:pt x="20686" y="2672"/>
                  </a:lnTo>
                  <a:lnTo>
                    <a:pt x="9920" y="9953"/>
                  </a:lnTo>
                  <a:lnTo>
                    <a:pt x="2661" y="20734"/>
                  </a:lnTo>
                  <a:lnTo>
                    <a:pt x="0" y="33908"/>
                  </a:lnTo>
                  <a:lnTo>
                    <a:pt x="0" y="1266825"/>
                  </a:lnTo>
                  <a:lnTo>
                    <a:pt x="2661" y="1279999"/>
                  </a:lnTo>
                  <a:lnTo>
                    <a:pt x="9920" y="1290780"/>
                  </a:lnTo>
                  <a:lnTo>
                    <a:pt x="20686" y="1298061"/>
                  </a:lnTo>
                  <a:lnTo>
                    <a:pt x="33870" y="1300733"/>
                  </a:lnTo>
                  <a:lnTo>
                    <a:pt x="2141067" y="1300733"/>
                  </a:lnTo>
                  <a:lnTo>
                    <a:pt x="2154241" y="1298061"/>
                  </a:lnTo>
                  <a:lnTo>
                    <a:pt x="2165022" y="1290780"/>
                  </a:lnTo>
                  <a:lnTo>
                    <a:pt x="2172303" y="1279999"/>
                  </a:lnTo>
                  <a:lnTo>
                    <a:pt x="2174976" y="1266825"/>
                  </a:lnTo>
                  <a:lnTo>
                    <a:pt x="2174976" y="33908"/>
                  </a:lnTo>
                  <a:lnTo>
                    <a:pt x="2172303" y="20734"/>
                  </a:lnTo>
                  <a:lnTo>
                    <a:pt x="2165022" y="9953"/>
                  </a:lnTo>
                  <a:lnTo>
                    <a:pt x="2154241" y="2672"/>
                  </a:lnTo>
                  <a:lnTo>
                    <a:pt x="2141067" y="0"/>
                  </a:lnTo>
                  <a:close/>
                </a:path>
              </a:pathLst>
            </a:custGeom>
            <a:solidFill>
              <a:srgbClr val="3A3B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18944" y="2232063"/>
              <a:ext cx="317423" cy="396836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3077972" y="3065652"/>
            <a:ext cx="10649585" cy="15240"/>
          </a:xfrm>
          <a:custGeom>
            <a:avLst/>
            <a:gdLst/>
            <a:ahLst/>
            <a:cxnLst/>
            <a:rect l="l" t="t" r="r" b="b"/>
            <a:pathLst>
              <a:path w="10649585" h="15239">
                <a:moveTo>
                  <a:pt x="10645901" y="0"/>
                </a:moveTo>
                <a:lnTo>
                  <a:pt x="3428" y="0"/>
                </a:lnTo>
                <a:lnTo>
                  <a:pt x="0" y="3429"/>
                </a:lnTo>
                <a:lnTo>
                  <a:pt x="0" y="7620"/>
                </a:lnTo>
                <a:lnTo>
                  <a:pt x="0" y="11811"/>
                </a:lnTo>
                <a:lnTo>
                  <a:pt x="3428" y="15239"/>
                </a:lnTo>
                <a:lnTo>
                  <a:pt x="10645901" y="15239"/>
                </a:lnTo>
                <a:lnTo>
                  <a:pt x="10649331" y="11811"/>
                </a:lnTo>
                <a:lnTo>
                  <a:pt x="10649331" y="3429"/>
                </a:lnTo>
                <a:lnTo>
                  <a:pt x="10645901" y="0"/>
                </a:lnTo>
                <a:close/>
              </a:path>
            </a:pathLst>
          </a:custGeom>
          <a:solidFill>
            <a:srgbClr val="53545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790219" y="3193795"/>
            <a:ext cx="4350385" cy="1301115"/>
            <a:chOff x="790219" y="3193795"/>
            <a:chExt cx="4350385" cy="1301115"/>
          </a:xfrm>
        </p:grpSpPr>
        <p:sp>
          <p:nvSpPr>
            <p:cNvPr id="9" name="object 9" descr=""/>
            <p:cNvSpPr/>
            <p:nvPr/>
          </p:nvSpPr>
          <p:spPr>
            <a:xfrm>
              <a:off x="790219" y="3193795"/>
              <a:ext cx="4350385" cy="1301115"/>
            </a:xfrm>
            <a:custGeom>
              <a:avLst/>
              <a:gdLst/>
              <a:ahLst/>
              <a:cxnLst/>
              <a:rect l="l" t="t" r="r" b="b"/>
              <a:pathLst>
                <a:path w="4350385" h="1301114">
                  <a:moveTo>
                    <a:pt x="4316069" y="0"/>
                  </a:moveTo>
                  <a:lnTo>
                    <a:pt x="33870" y="0"/>
                  </a:lnTo>
                  <a:lnTo>
                    <a:pt x="20686" y="2653"/>
                  </a:lnTo>
                  <a:lnTo>
                    <a:pt x="9920" y="9890"/>
                  </a:lnTo>
                  <a:lnTo>
                    <a:pt x="2661" y="20627"/>
                  </a:lnTo>
                  <a:lnTo>
                    <a:pt x="0" y="33781"/>
                  </a:lnTo>
                  <a:lnTo>
                    <a:pt x="0" y="1266698"/>
                  </a:lnTo>
                  <a:lnTo>
                    <a:pt x="2661" y="1279872"/>
                  </a:lnTo>
                  <a:lnTo>
                    <a:pt x="9920" y="1290653"/>
                  </a:lnTo>
                  <a:lnTo>
                    <a:pt x="20686" y="1297934"/>
                  </a:lnTo>
                  <a:lnTo>
                    <a:pt x="33870" y="1300606"/>
                  </a:lnTo>
                  <a:lnTo>
                    <a:pt x="4316069" y="1300606"/>
                  </a:lnTo>
                  <a:lnTo>
                    <a:pt x="4329243" y="1297934"/>
                  </a:lnTo>
                  <a:lnTo>
                    <a:pt x="4340024" y="1290653"/>
                  </a:lnTo>
                  <a:lnTo>
                    <a:pt x="4347305" y="1279872"/>
                  </a:lnTo>
                  <a:lnTo>
                    <a:pt x="4349978" y="1266698"/>
                  </a:lnTo>
                  <a:lnTo>
                    <a:pt x="4349978" y="33781"/>
                  </a:lnTo>
                  <a:lnTo>
                    <a:pt x="4347305" y="20627"/>
                  </a:lnTo>
                  <a:lnTo>
                    <a:pt x="4340024" y="9890"/>
                  </a:lnTo>
                  <a:lnTo>
                    <a:pt x="4329243" y="2653"/>
                  </a:lnTo>
                  <a:lnTo>
                    <a:pt x="4316069" y="0"/>
                  </a:lnTo>
                  <a:close/>
                </a:path>
              </a:pathLst>
            </a:custGeom>
            <a:solidFill>
              <a:srgbClr val="3A3B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06445" y="3645573"/>
              <a:ext cx="317423" cy="396836"/>
            </a:xfrm>
            <a:prstGeom prst="rect">
              <a:avLst/>
            </a:prstGeom>
          </p:spPr>
        </p:pic>
      </p:grpSp>
      <p:sp>
        <p:nvSpPr>
          <p:cNvPr id="11" name="object 11" descr=""/>
          <p:cNvSpPr/>
          <p:nvPr/>
        </p:nvSpPr>
        <p:spPr>
          <a:xfrm>
            <a:off x="5252973" y="4479163"/>
            <a:ext cx="8474710" cy="15240"/>
          </a:xfrm>
          <a:custGeom>
            <a:avLst/>
            <a:gdLst/>
            <a:ahLst/>
            <a:cxnLst/>
            <a:rect l="l" t="t" r="r" b="b"/>
            <a:pathLst>
              <a:path w="8474710" h="15239">
                <a:moveTo>
                  <a:pt x="8470899" y="0"/>
                </a:moveTo>
                <a:lnTo>
                  <a:pt x="3428" y="0"/>
                </a:lnTo>
                <a:lnTo>
                  <a:pt x="0" y="3428"/>
                </a:lnTo>
                <a:lnTo>
                  <a:pt x="0" y="7620"/>
                </a:lnTo>
                <a:lnTo>
                  <a:pt x="0" y="11811"/>
                </a:lnTo>
                <a:lnTo>
                  <a:pt x="3428" y="15239"/>
                </a:lnTo>
                <a:lnTo>
                  <a:pt x="8470899" y="15239"/>
                </a:lnTo>
                <a:lnTo>
                  <a:pt x="8474329" y="11811"/>
                </a:lnTo>
                <a:lnTo>
                  <a:pt x="8474329" y="3428"/>
                </a:lnTo>
                <a:lnTo>
                  <a:pt x="8470899" y="0"/>
                </a:lnTo>
                <a:close/>
              </a:path>
            </a:pathLst>
          </a:custGeom>
          <a:solidFill>
            <a:srgbClr val="535456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2" name="object 12" descr=""/>
          <p:cNvGrpSpPr/>
          <p:nvPr/>
        </p:nvGrpSpPr>
        <p:grpSpPr>
          <a:xfrm>
            <a:off x="790219" y="4607178"/>
            <a:ext cx="6525259" cy="1661795"/>
            <a:chOff x="790219" y="4607178"/>
            <a:chExt cx="6525259" cy="1661795"/>
          </a:xfrm>
        </p:grpSpPr>
        <p:sp>
          <p:nvSpPr>
            <p:cNvPr id="13" name="object 13" descr=""/>
            <p:cNvSpPr/>
            <p:nvPr/>
          </p:nvSpPr>
          <p:spPr>
            <a:xfrm>
              <a:off x="790219" y="4607178"/>
              <a:ext cx="6525259" cy="1661795"/>
            </a:xfrm>
            <a:custGeom>
              <a:avLst/>
              <a:gdLst/>
              <a:ahLst/>
              <a:cxnLst/>
              <a:rect l="l" t="t" r="r" b="b"/>
              <a:pathLst>
                <a:path w="6525259" h="1661795">
                  <a:moveTo>
                    <a:pt x="6491071" y="0"/>
                  </a:moveTo>
                  <a:lnTo>
                    <a:pt x="33870" y="0"/>
                  </a:lnTo>
                  <a:lnTo>
                    <a:pt x="20686" y="2672"/>
                  </a:lnTo>
                  <a:lnTo>
                    <a:pt x="9920" y="9953"/>
                  </a:lnTo>
                  <a:lnTo>
                    <a:pt x="2661" y="20734"/>
                  </a:lnTo>
                  <a:lnTo>
                    <a:pt x="0" y="33909"/>
                  </a:lnTo>
                  <a:lnTo>
                    <a:pt x="0" y="1628013"/>
                  </a:lnTo>
                  <a:lnTo>
                    <a:pt x="2661" y="1641167"/>
                  </a:lnTo>
                  <a:lnTo>
                    <a:pt x="9920" y="1651904"/>
                  </a:lnTo>
                  <a:lnTo>
                    <a:pt x="20686" y="1659141"/>
                  </a:lnTo>
                  <a:lnTo>
                    <a:pt x="33870" y="1661795"/>
                  </a:lnTo>
                  <a:lnTo>
                    <a:pt x="6491071" y="1661795"/>
                  </a:lnTo>
                  <a:lnTo>
                    <a:pt x="6504299" y="1659141"/>
                  </a:lnTo>
                  <a:lnTo>
                    <a:pt x="6515074" y="1651904"/>
                  </a:lnTo>
                  <a:lnTo>
                    <a:pt x="6522325" y="1641167"/>
                  </a:lnTo>
                  <a:lnTo>
                    <a:pt x="6524980" y="1628013"/>
                  </a:lnTo>
                  <a:lnTo>
                    <a:pt x="6524980" y="33909"/>
                  </a:lnTo>
                  <a:lnTo>
                    <a:pt x="6522325" y="20734"/>
                  </a:lnTo>
                  <a:lnTo>
                    <a:pt x="6515074" y="9953"/>
                  </a:lnTo>
                  <a:lnTo>
                    <a:pt x="6504299" y="2672"/>
                  </a:lnTo>
                  <a:lnTo>
                    <a:pt x="6491071" y="0"/>
                  </a:lnTo>
                  <a:close/>
                </a:path>
              </a:pathLst>
            </a:custGeom>
            <a:solidFill>
              <a:srgbClr val="3A3B3D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93947" y="5239676"/>
              <a:ext cx="317423" cy="396836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777646" y="1981580"/>
            <a:ext cx="12425045" cy="557847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413000">
              <a:lnSpc>
                <a:spcPct val="100000"/>
              </a:lnSpc>
              <a:spcBef>
                <a:spcPts val="95"/>
              </a:spcBef>
            </a:pPr>
            <a:r>
              <a:rPr dirty="0" sz="2200" spc="-20" b="1">
                <a:solidFill>
                  <a:srgbClr val="C2C4B5"/>
                </a:solidFill>
                <a:latin typeface="Calibri"/>
                <a:cs typeface="Calibri"/>
              </a:rPr>
              <a:t>Non-</a:t>
            </a:r>
            <a:r>
              <a:rPr dirty="0" sz="2200" b="1">
                <a:solidFill>
                  <a:srgbClr val="C2C4B5"/>
                </a:solidFill>
                <a:latin typeface="Calibri"/>
                <a:cs typeface="Calibri"/>
              </a:rPr>
              <a:t>holonomic</a:t>
            </a:r>
            <a:r>
              <a:rPr dirty="0" sz="2200" spc="-70" b="1">
                <a:solidFill>
                  <a:srgbClr val="C2C4B5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C2C4B5"/>
                </a:solidFill>
                <a:latin typeface="Calibri"/>
                <a:cs typeface="Calibri"/>
              </a:rPr>
              <a:t>Kinematics</a:t>
            </a:r>
            <a:endParaRPr sz="2200">
              <a:latin typeface="Calibri"/>
              <a:cs typeface="Calibri"/>
            </a:endParaRPr>
          </a:p>
          <a:p>
            <a:pPr marL="2413000">
              <a:lnSpc>
                <a:spcPct val="100000"/>
              </a:lnSpc>
              <a:spcBef>
                <a:spcPts val="1655"/>
              </a:spcBef>
            </a:pP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Discretized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55">
                <a:solidFill>
                  <a:srgbClr val="C2C4B5"/>
                </a:solidFill>
                <a:latin typeface="Cambria"/>
                <a:cs typeface="Cambria"/>
              </a:rPr>
              <a:t>with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5">
                <a:solidFill>
                  <a:srgbClr val="C2C4B5"/>
                </a:solidFill>
                <a:latin typeface="Cambria"/>
                <a:cs typeface="Cambria"/>
              </a:rPr>
              <a:t>first-</a:t>
            </a: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order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0">
                <a:solidFill>
                  <a:srgbClr val="C2C4B5"/>
                </a:solidFill>
                <a:latin typeface="Cambria"/>
                <a:cs typeface="Cambria"/>
              </a:rPr>
              <a:t>filters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5">
                <a:solidFill>
                  <a:srgbClr val="C2C4B5"/>
                </a:solidFill>
                <a:latin typeface="Cambria"/>
                <a:cs typeface="Cambria"/>
              </a:rPr>
              <a:t>where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>
                <a:solidFill>
                  <a:srgbClr val="C2C4B5"/>
                </a:solidFill>
                <a:latin typeface="Cambria"/>
                <a:cs typeface="Cambria"/>
              </a:rPr>
              <a:t>τv=0.2 </a:t>
            </a:r>
            <a:r>
              <a:rPr dirty="0" sz="1750" spc="9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7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τω=0.1</a:t>
            </a:r>
            <a:endParaRPr sz="17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750">
              <a:latin typeface="Cambria"/>
              <a:cs typeface="Cambria"/>
            </a:endParaRPr>
          </a:p>
          <a:p>
            <a:pPr marL="4588510">
              <a:lnSpc>
                <a:spcPct val="100000"/>
              </a:lnSpc>
            </a:pPr>
            <a:r>
              <a:rPr dirty="0" sz="2200" spc="-20" b="1">
                <a:solidFill>
                  <a:srgbClr val="C2C4B5"/>
                </a:solidFill>
                <a:latin typeface="Calibri"/>
                <a:cs typeface="Calibri"/>
              </a:rPr>
              <a:t>DWA</a:t>
            </a:r>
            <a:r>
              <a:rPr dirty="0" sz="2200" spc="-75" b="1">
                <a:solidFill>
                  <a:srgbClr val="C2C4B5"/>
                </a:solidFill>
                <a:latin typeface="Calibri"/>
                <a:cs typeface="Calibri"/>
              </a:rPr>
              <a:t> </a:t>
            </a:r>
            <a:r>
              <a:rPr dirty="0" sz="2200" spc="-20" b="1">
                <a:solidFill>
                  <a:srgbClr val="C2C4B5"/>
                </a:solidFill>
                <a:latin typeface="Calibri"/>
                <a:cs typeface="Calibri"/>
              </a:rPr>
              <a:t>Trajectory</a:t>
            </a:r>
            <a:r>
              <a:rPr dirty="0" sz="2200" spc="-75" b="1">
                <a:solidFill>
                  <a:srgbClr val="C2C4B5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C2C4B5"/>
                </a:solidFill>
                <a:latin typeface="Calibri"/>
                <a:cs typeface="Calibri"/>
              </a:rPr>
              <a:t>Prediction</a:t>
            </a:r>
            <a:endParaRPr sz="2200">
              <a:latin typeface="Calibri"/>
              <a:cs typeface="Calibri"/>
            </a:endParaRPr>
          </a:p>
          <a:p>
            <a:pPr marL="4588510">
              <a:lnSpc>
                <a:spcPct val="100000"/>
              </a:lnSpc>
              <a:spcBef>
                <a:spcPts val="1655"/>
              </a:spcBef>
            </a:pP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Predicts</a:t>
            </a:r>
            <a:r>
              <a:rPr dirty="0" sz="1750" spc="-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0">
                <a:solidFill>
                  <a:srgbClr val="C2C4B5"/>
                </a:solidFill>
                <a:latin typeface="Cambria"/>
                <a:cs typeface="Cambria"/>
              </a:rPr>
              <a:t>short</a:t>
            </a:r>
            <a:r>
              <a:rPr dirty="0" sz="1750" spc="-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trajectories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for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10">
                <a:solidFill>
                  <a:srgbClr val="C2C4B5"/>
                </a:solidFill>
                <a:latin typeface="Cambria"/>
                <a:cs typeface="Cambria"/>
              </a:rPr>
              <a:t>each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5">
                <a:solidFill>
                  <a:srgbClr val="C2C4B5"/>
                </a:solidFill>
                <a:latin typeface="Cambria"/>
                <a:cs typeface="Cambria"/>
              </a:rPr>
              <a:t>candidate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25">
                <a:solidFill>
                  <a:srgbClr val="C2C4B5"/>
                </a:solidFill>
                <a:latin typeface="Cambria"/>
                <a:cs typeface="Cambria"/>
              </a:rPr>
              <a:t>command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>
                <a:solidFill>
                  <a:srgbClr val="C2C4B5"/>
                </a:solidFill>
                <a:latin typeface="Cambria"/>
                <a:cs typeface="Cambria"/>
              </a:rPr>
              <a:t>(v,</a:t>
            </a:r>
            <a:r>
              <a:rPr dirty="0" sz="17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ω)</a:t>
            </a:r>
            <a:endParaRPr sz="1750">
              <a:latin typeface="Cambria"/>
              <a:cs typeface="Cambria"/>
            </a:endParaRPr>
          </a:p>
          <a:p>
            <a:pPr>
              <a:lnSpc>
                <a:spcPct val="100000"/>
              </a:lnSpc>
            </a:pPr>
            <a:endParaRPr sz="1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endParaRPr sz="1750">
              <a:latin typeface="Cambria"/>
              <a:cs typeface="Cambria"/>
            </a:endParaRPr>
          </a:p>
          <a:p>
            <a:pPr marL="6763384">
              <a:lnSpc>
                <a:spcPct val="100000"/>
              </a:lnSpc>
            </a:pPr>
            <a:r>
              <a:rPr dirty="0" sz="2200" b="1">
                <a:solidFill>
                  <a:srgbClr val="C2C4B5"/>
                </a:solidFill>
                <a:latin typeface="Calibri"/>
                <a:cs typeface="Calibri"/>
              </a:rPr>
              <a:t>Key</a:t>
            </a:r>
            <a:r>
              <a:rPr dirty="0" sz="2200" spc="-80" b="1">
                <a:solidFill>
                  <a:srgbClr val="C2C4B5"/>
                </a:solidFill>
                <a:latin typeface="Calibri"/>
                <a:cs typeface="Calibri"/>
              </a:rPr>
              <a:t> </a:t>
            </a:r>
            <a:r>
              <a:rPr dirty="0" sz="2200" spc="-10" b="1">
                <a:solidFill>
                  <a:srgbClr val="C2C4B5"/>
                </a:solidFill>
                <a:latin typeface="Calibri"/>
                <a:cs typeface="Calibri"/>
              </a:rPr>
              <a:t>Challenges</a:t>
            </a:r>
            <a:endParaRPr sz="2200">
              <a:latin typeface="Calibri"/>
              <a:cs typeface="Calibri"/>
            </a:endParaRPr>
          </a:p>
          <a:p>
            <a:pPr marL="6763384" marR="248920">
              <a:lnSpc>
                <a:spcPct val="133100"/>
              </a:lnSpc>
              <a:spcBef>
                <a:spcPts val="960"/>
              </a:spcBef>
            </a:pP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Nonlinear</a:t>
            </a:r>
            <a:r>
              <a:rPr dirty="0" sz="17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5">
                <a:solidFill>
                  <a:srgbClr val="C2C4B5"/>
                </a:solidFill>
                <a:latin typeface="Cambria"/>
                <a:cs typeface="Cambria"/>
              </a:rPr>
              <a:t>kinematics,</a:t>
            </a:r>
            <a:r>
              <a:rPr dirty="0" sz="17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balancing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10">
                <a:solidFill>
                  <a:srgbClr val="C2C4B5"/>
                </a:solidFill>
                <a:latin typeface="Cambria"/>
                <a:cs typeface="Cambria"/>
              </a:rPr>
              <a:t>goal-</a:t>
            </a:r>
            <a:r>
              <a:rPr dirty="0" sz="1750" spc="95">
                <a:solidFill>
                  <a:srgbClr val="C2C4B5"/>
                </a:solidFill>
                <a:latin typeface="Cambria"/>
                <a:cs typeface="Cambria"/>
              </a:rPr>
              <a:t>reaching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35">
                <a:solidFill>
                  <a:srgbClr val="C2C4B5"/>
                </a:solidFill>
                <a:latin typeface="Cambria"/>
                <a:cs typeface="Cambria"/>
              </a:rPr>
              <a:t>with </a:t>
            </a:r>
            <a:r>
              <a:rPr dirty="0" sz="1750" spc="75">
                <a:solidFill>
                  <a:srgbClr val="C2C4B5"/>
                </a:solidFill>
                <a:latin typeface="Cambria"/>
                <a:cs typeface="Cambria"/>
              </a:rPr>
              <a:t>obstacle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5">
                <a:solidFill>
                  <a:srgbClr val="C2C4B5"/>
                </a:solidFill>
                <a:latin typeface="Cambria"/>
                <a:cs typeface="Cambria"/>
              </a:rPr>
              <a:t>avoidance</a:t>
            </a:r>
            <a:endParaRPr sz="175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814"/>
              </a:spcBef>
            </a:pPr>
            <a:endParaRPr sz="1750">
              <a:latin typeface="Cambria"/>
              <a:cs typeface="Cambria"/>
            </a:endParaRPr>
          </a:p>
          <a:p>
            <a:pPr marL="12700" marR="5080">
              <a:lnSpc>
                <a:spcPct val="133400"/>
              </a:lnSpc>
            </a:pP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system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5">
                <a:solidFill>
                  <a:srgbClr val="C2C4B5"/>
                </a:solidFill>
                <a:latin typeface="Cambria"/>
                <a:cs typeface="Cambria"/>
              </a:rPr>
              <a:t>uses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00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base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continuous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model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5">
                <a:solidFill>
                  <a:srgbClr val="C2C4B5"/>
                </a:solidFill>
                <a:latin typeface="Cambria"/>
                <a:cs typeface="Cambria"/>
              </a:rPr>
              <a:t>that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0">
                <a:solidFill>
                  <a:srgbClr val="C2C4B5"/>
                </a:solidFill>
                <a:latin typeface="Cambria"/>
                <a:cs typeface="Cambria"/>
              </a:rPr>
              <a:t>is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discretized</a:t>
            </a:r>
            <a:r>
              <a:rPr dirty="0" sz="1750" spc="-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7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balance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model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50">
                <a:solidFill>
                  <a:srgbClr val="C2C4B5"/>
                </a:solidFill>
                <a:latin typeface="Cambria"/>
                <a:cs typeface="Cambria"/>
              </a:rPr>
              <a:t>fidelity</a:t>
            </a:r>
            <a:r>
              <a:rPr dirty="0" sz="1750" spc="-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7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5">
                <a:solidFill>
                  <a:srgbClr val="C2C4B5"/>
                </a:solidFill>
                <a:latin typeface="Cambria"/>
                <a:cs typeface="Cambria"/>
              </a:rPr>
              <a:t>computational</a:t>
            </a:r>
            <a:r>
              <a:rPr dirty="0" sz="17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0">
                <a:solidFill>
                  <a:srgbClr val="C2C4B5"/>
                </a:solidFill>
                <a:latin typeface="Cambria"/>
                <a:cs typeface="Cambria"/>
              </a:rPr>
              <a:t>simplicity.</a:t>
            </a:r>
            <a:r>
              <a:rPr dirty="0" sz="1750" spc="-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30">
                <a:solidFill>
                  <a:srgbClr val="C2C4B5"/>
                </a:solidFill>
                <a:latin typeface="Cambria"/>
                <a:cs typeface="Cambria"/>
              </a:rPr>
              <a:t>This </a:t>
            </a:r>
            <a:r>
              <a:rPr dirty="0" sz="1750" spc="85">
                <a:solidFill>
                  <a:srgbClr val="C2C4B5"/>
                </a:solidFill>
                <a:latin typeface="Cambria"/>
                <a:cs typeface="Cambria"/>
              </a:rPr>
              <a:t>approach</a:t>
            </a:r>
            <a:r>
              <a:rPr dirty="0" sz="17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unifies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70">
                <a:solidFill>
                  <a:srgbClr val="C2C4B5"/>
                </a:solidFill>
                <a:latin typeface="Cambria"/>
                <a:cs typeface="Cambria"/>
              </a:rPr>
              <a:t>local</a:t>
            </a:r>
            <a:r>
              <a:rPr dirty="0" sz="17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planning</a:t>
            </a:r>
            <a:r>
              <a:rPr dirty="0" sz="17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execution</a:t>
            </a:r>
            <a:r>
              <a:rPr dirty="0" sz="17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5">
                <a:solidFill>
                  <a:srgbClr val="C2C4B5"/>
                </a:solidFill>
                <a:latin typeface="Cambria"/>
                <a:cs typeface="Cambria"/>
              </a:rPr>
              <a:t>kinematics,</a:t>
            </a:r>
            <a:r>
              <a:rPr dirty="0" sz="17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5">
                <a:solidFill>
                  <a:srgbClr val="C2C4B5"/>
                </a:solidFill>
                <a:latin typeface="Cambria"/>
                <a:cs typeface="Cambria"/>
              </a:rPr>
              <a:t>enabling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direct</a:t>
            </a:r>
            <a:r>
              <a:rPr dirty="0" sz="17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cost</a:t>
            </a:r>
            <a:r>
              <a:rPr dirty="0" sz="17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90">
                <a:solidFill>
                  <a:srgbClr val="C2C4B5"/>
                </a:solidFill>
                <a:latin typeface="Cambria"/>
                <a:cs typeface="Cambria"/>
              </a:rPr>
              <a:t>computation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00">
                <a:solidFill>
                  <a:srgbClr val="C2C4B5"/>
                </a:solidFill>
                <a:latin typeface="Cambria"/>
                <a:cs typeface="Cambria"/>
              </a:rPr>
              <a:t>on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65">
                <a:solidFill>
                  <a:srgbClr val="C2C4B5"/>
                </a:solidFill>
                <a:latin typeface="Cambria"/>
                <a:cs typeface="Cambria"/>
              </a:rPr>
              <a:t>predicted</a:t>
            </a:r>
            <a:r>
              <a:rPr dirty="0" sz="17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states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55">
                <a:solidFill>
                  <a:srgbClr val="C2C4B5"/>
                </a:solidFill>
                <a:latin typeface="Cambria"/>
                <a:cs typeface="Cambria"/>
              </a:rPr>
              <a:t>while </a:t>
            </a:r>
            <a:r>
              <a:rPr dirty="0" sz="1750" spc="95">
                <a:solidFill>
                  <a:srgbClr val="C2C4B5"/>
                </a:solidFill>
                <a:latin typeface="Cambria"/>
                <a:cs typeface="Cambria"/>
              </a:rPr>
              <a:t>maintaining</a:t>
            </a:r>
            <a:r>
              <a:rPr dirty="0" sz="17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100">
                <a:solidFill>
                  <a:srgbClr val="C2C4B5"/>
                </a:solidFill>
                <a:latin typeface="Cambria"/>
                <a:cs typeface="Cambria"/>
              </a:rPr>
              <a:t>real-</a:t>
            </a:r>
            <a:r>
              <a:rPr dirty="0" sz="1750" spc="95">
                <a:solidFill>
                  <a:srgbClr val="C2C4B5"/>
                </a:solidFill>
                <a:latin typeface="Cambria"/>
                <a:cs typeface="Cambria"/>
              </a:rPr>
              <a:t>time</a:t>
            </a:r>
            <a:r>
              <a:rPr dirty="0" sz="17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750" spc="80">
                <a:solidFill>
                  <a:srgbClr val="C2C4B5"/>
                </a:solidFill>
                <a:latin typeface="Cambria"/>
                <a:cs typeface="Cambria"/>
              </a:rPr>
              <a:t>performance.</a:t>
            </a:r>
            <a:endParaRPr sz="1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80" y="-1"/>
            <a:ext cx="5760720" cy="8229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9935" y="638301"/>
            <a:ext cx="5612765" cy="58928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3700"/>
              <a:t>Path</a:t>
            </a:r>
            <a:r>
              <a:rPr dirty="0" sz="3700" spc="-120"/>
              <a:t> </a:t>
            </a:r>
            <a:r>
              <a:rPr dirty="0" sz="3700"/>
              <a:t>and</a:t>
            </a:r>
            <a:r>
              <a:rPr dirty="0" sz="3700" spc="-110"/>
              <a:t> </a:t>
            </a:r>
            <a:r>
              <a:rPr dirty="0" sz="3700" spc="-25"/>
              <a:t>Trajectory</a:t>
            </a:r>
            <a:r>
              <a:rPr dirty="0" sz="3700" spc="-114"/>
              <a:t> </a:t>
            </a:r>
            <a:r>
              <a:rPr dirty="0" sz="3700" spc="-10"/>
              <a:t>Planning</a:t>
            </a:r>
            <a:endParaRPr sz="3700"/>
          </a:p>
        </p:txBody>
      </p:sp>
      <p:sp>
        <p:nvSpPr>
          <p:cNvPr id="4" name="object 4" descr=""/>
          <p:cNvSpPr txBox="1"/>
          <p:nvPr/>
        </p:nvSpPr>
        <p:spPr>
          <a:xfrm>
            <a:off x="1880997" y="1709115"/>
            <a:ext cx="6324600" cy="1021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50" b="1">
                <a:solidFill>
                  <a:srgbClr val="C2C4B5"/>
                </a:solidFill>
                <a:latin typeface="Calibri"/>
                <a:cs typeface="Calibri"/>
              </a:rPr>
              <a:t>A*</a:t>
            </a:r>
            <a:r>
              <a:rPr dirty="0" sz="1850" spc="-20" b="1">
                <a:solidFill>
                  <a:srgbClr val="C2C4B5"/>
                </a:solidFill>
                <a:latin typeface="Calibri"/>
                <a:cs typeface="Calibri"/>
              </a:rPr>
              <a:t> </a:t>
            </a:r>
            <a:r>
              <a:rPr dirty="0" sz="1850" b="1">
                <a:solidFill>
                  <a:srgbClr val="C2C4B5"/>
                </a:solidFill>
                <a:latin typeface="Calibri"/>
                <a:cs typeface="Calibri"/>
              </a:rPr>
              <a:t>Global</a:t>
            </a:r>
            <a:r>
              <a:rPr dirty="0" sz="1850" spc="-40" b="1">
                <a:solidFill>
                  <a:srgbClr val="C2C4B5"/>
                </a:solidFill>
                <a:latin typeface="Calibri"/>
                <a:cs typeface="Calibri"/>
              </a:rPr>
              <a:t> </a:t>
            </a:r>
            <a:r>
              <a:rPr dirty="0" sz="1850" spc="-10" b="1">
                <a:solidFill>
                  <a:srgbClr val="C2C4B5"/>
                </a:solidFill>
                <a:latin typeface="Calibri"/>
                <a:cs typeface="Calibri"/>
              </a:rPr>
              <a:t>Planner</a:t>
            </a:r>
            <a:endParaRPr sz="1850">
              <a:latin typeface="Calibri"/>
              <a:cs typeface="Calibri"/>
            </a:endParaRPr>
          </a:p>
          <a:p>
            <a:pPr marL="12700" marR="5080">
              <a:lnSpc>
                <a:spcPct val="137900"/>
              </a:lnSpc>
              <a:spcBef>
                <a:spcPts val="815"/>
              </a:spcBef>
            </a:pPr>
            <a:r>
              <a:rPr dirty="0" sz="1450" spc="65">
                <a:solidFill>
                  <a:srgbClr val="C2C4B5"/>
                </a:solidFill>
                <a:latin typeface="Cambria"/>
                <a:cs typeface="Cambria"/>
              </a:rPr>
              <a:t>Creates</a:t>
            </a:r>
            <a:r>
              <a:rPr dirty="0" sz="1450" spc="-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75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4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>
                <a:solidFill>
                  <a:srgbClr val="C2C4B5"/>
                </a:solidFill>
                <a:latin typeface="Cambria"/>
                <a:cs typeface="Cambria"/>
              </a:rPr>
              <a:t>2D</a:t>
            </a:r>
            <a:r>
              <a:rPr dirty="0" sz="14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80">
                <a:solidFill>
                  <a:srgbClr val="C2C4B5"/>
                </a:solidFill>
                <a:latin typeface="Cambria"/>
                <a:cs typeface="Cambria"/>
              </a:rPr>
              <a:t>occupancy</a:t>
            </a:r>
            <a:r>
              <a:rPr dirty="0" sz="14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5">
                <a:solidFill>
                  <a:srgbClr val="C2C4B5"/>
                </a:solidFill>
                <a:latin typeface="Cambria"/>
                <a:cs typeface="Cambria"/>
              </a:rPr>
              <a:t>grid</a:t>
            </a:r>
            <a:r>
              <a:rPr dirty="0" sz="14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75">
                <a:solidFill>
                  <a:srgbClr val="C2C4B5"/>
                </a:solidFill>
                <a:latin typeface="Cambria"/>
                <a:cs typeface="Cambria"/>
              </a:rPr>
              <a:t>from</a:t>
            </a:r>
            <a:r>
              <a:rPr dirty="0" sz="14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60">
                <a:solidFill>
                  <a:srgbClr val="C2C4B5"/>
                </a:solidFill>
                <a:latin typeface="Cambria"/>
                <a:cs typeface="Cambria"/>
              </a:rPr>
              <a:t>obstacles</a:t>
            </a:r>
            <a:r>
              <a:rPr dirty="0" sz="14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7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4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65">
                <a:solidFill>
                  <a:srgbClr val="C2C4B5"/>
                </a:solidFill>
                <a:latin typeface="Cambria"/>
                <a:cs typeface="Cambria"/>
              </a:rPr>
              <a:t>performs</a:t>
            </a:r>
            <a:r>
              <a:rPr dirty="0" sz="14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95">
                <a:solidFill>
                  <a:srgbClr val="C2C4B5"/>
                </a:solidFill>
                <a:latin typeface="Cambria"/>
                <a:cs typeface="Cambria"/>
              </a:rPr>
              <a:t>A*</a:t>
            </a:r>
            <a:r>
              <a:rPr dirty="0" sz="14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75">
                <a:solidFill>
                  <a:srgbClr val="C2C4B5"/>
                </a:solidFill>
                <a:latin typeface="Cambria"/>
                <a:cs typeface="Cambria"/>
              </a:rPr>
              <a:t>search</a:t>
            </a:r>
            <a:r>
              <a:rPr dirty="0" sz="14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0">
                <a:solidFill>
                  <a:srgbClr val="C2C4B5"/>
                </a:solidFill>
                <a:latin typeface="Cambria"/>
                <a:cs typeface="Cambria"/>
              </a:rPr>
              <a:t>using </a:t>
            </a:r>
            <a:r>
              <a:rPr dirty="0" sz="1450" spc="65">
                <a:solidFill>
                  <a:srgbClr val="C2C4B5"/>
                </a:solidFill>
                <a:latin typeface="Cambria"/>
                <a:cs typeface="Cambria"/>
              </a:rPr>
              <a:t>Euclidean</a:t>
            </a:r>
            <a:r>
              <a:rPr dirty="0" sz="14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5">
                <a:solidFill>
                  <a:srgbClr val="C2C4B5"/>
                </a:solidFill>
                <a:latin typeface="Cambria"/>
                <a:cs typeface="Cambria"/>
              </a:rPr>
              <a:t>heuristic.</a:t>
            </a:r>
            <a:r>
              <a:rPr dirty="0" sz="14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5">
                <a:solidFill>
                  <a:srgbClr val="C2C4B5"/>
                </a:solidFill>
                <a:latin typeface="Cambria"/>
                <a:cs typeface="Cambria"/>
              </a:rPr>
              <a:t>Path</a:t>
            </a:r>
            <a:r>
              <a:rPr dirty="0" sz="14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5">
                <a:solidFill>
                  <a:srgbClr val="C2C4B5"/>
                </a:solidFill>
                <a:latin typeface="Cambria"/>
                <a:cs typeface="Cambria"/>
              </a:rPr>
              <a:t>simplification</a:t>
            </a:r>
            <a:r>
              <a:rPr dirty="0" sz="14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60">
                <a:solidFill>
                  <a:srgbClr val="C2C4B5"/>
                </a:solidFill>
                <a:latin typeface="Cambria"/>
                <a:cs typeface="Cambria"/>
              </a:rPr>
              <a:t>improves</a:t>
            </a:r>
            <a:r>
              <a:rPr dirty="0" sz="14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45">
                <a:solidFill>
                  <a:srgbClr val="C2C4B5"/>
                </a:solidFill>
                <a:latin typeface="Cambria"/>
                <a:cs typeface="Cambria"/>
              </a:rPr>
              <a:t>trajectory</a:t>
            </a:r>
            <a:r>
              <a:rPr dirty="0" sz="14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60">
                <a:solidFill>
                  <a:srgbClr val="C2C4B5"/>
                </a:solidFill>
                <a:latin typeface="Cambria"/>
                <a:cs typeface="Cambria"/>
              </a:rPr>
              <a:t>smoothness.</a:t>
            </a:r>
            <a:endParaRPr sz="1450">
              <a:latin typeface="Cambria"/>
              <a:cs typeface="Cambria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883981" y="3121710"/>
            <a:ext cx="3385820" cy="882015"/>
            <a:chOff x="1883981" y="3121710"/>
            <a:chExt cx="3385820" cy="882015"/>
          </a:xfrm>
        </p:grpSpPr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3443" y="3131172"/>
              <a:ext cx="3366515" cy="862723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888744" y="3126473"/>
              <a:ext cx="3376295" cy="872490"/>
            </a:xfrm>
            <a:custGeom>
              <a:avLst/>
              <a:gdLst/>
              <a:ahLst/>
              <a:cxnLst/>
              <a:rect l="l" t="t" r="r" b="b"/>
              <a:pathLst>
                <a:path w="3376295" h="872489">
                  <a:moveTo>
                    <a:pt x="0" y="872248"/>
                  </a:moveTo>
                  <a:lnTo>
                    <a:pt x="3376040" y="872248"/>
                  </a:lnTo>
                  <a:lnTo>
                    <a:pt x="3376040" y="0"/>
                  </a:lnTo>
                  <a:lnTo>
                    <a:pt x="0" y="0"/>
                  </a:lnTo>
                  <a:lnTo>
                    <a:pt x="0" y="872248"/>
                  </a:lnTo>
                  <a:close/>
                </a:path>
              </a:pathLst>
            </a:custGeom>
            <a:ln w="9524">
              <a:solidFill>
                <a:srgbClr val="4471C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2698" y="1547875"/>
            <a:ext cx="946785" cy="6009614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880997" y="4345685"/>
            <a:ext cx="6294755" cy="13258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850" b="1">
                <a:solidFill>
                  <a:srgbClr val="C2C4B5"/>
                </a:solidFill>
                <a:latin typeface="Calibri"/>
                <a:cs typeface="Calibri"/>
              </a:rPr>
              <a:t>Dynamic</a:t>
            </a:r>
            <a:r>
              <a:rPr dirty="0" sz="1850" spc="-50" b="1">
                <a:solidFill>
                  <a:srgbClr val="C2C4B5"/>
                </a:solidFill>
                <a:latin typeface="Calibri"/>
                <a:cs typeface="Calibri"/>
              </a:rPr>
              <a:t> </a:t>
            </a:r>
            <a:r>
              <a:rPr dirty="0" sz="1850" b="1">
                <a:solidFill>
                  <a:srgbClr val="C2C4B5"/>
                </a:solidFill>
                <a:latin typeface="Calibri"/>
                <a:cs typeface="Calibri"/>
              </a:rPr>
              <a:t>Window</a:t>
            </a:r>
            <a:r>
              <a:rPr dirty="0" sz="1850" spc="-75" b="1">
                <a:solidFill>
                  <a:srgbClr val="C2C4B5"/>
                </a:solidFill>
                <a:latin typeface="Calibri"/>
                <a:cs typeface="Calibri"/>
              </a:rPr>
              <a:t> </a:t>
            </a:r>
            <a:r>
              <a:rPr dirty="0" sz="1850" spc="-10" b="1">
                <a:solidFill>
                  <a:srgbClr val="C2C4B5"/>
                </a:solidFill>
                <a:latin typeface="Calibri"/>
                <a:cs typeface="Calibri"/>
              </a:rPr>
              <a:t>Approach</a:t>
            </a:r>
            <a:r>
              <a:rPr dirty="0" sz="1850" spc="-35" b="1">
                <a:solidFill>
                  <a:srgbClr val="C2C4B5"/>
                </a:solidFill>
                <a:latin typeface="Calibri"/>
                <a:cs typeface="Calibri"/>
              </a:rPr>
              <a:t> </a:t>
            </a:r>
            <a:r>
              <a:rPr dirty="0" sz="1850" spc="-20" b="1">
                <a:solidFill>
                  <a:srgbClr val="C2C4B5"/>
                </a:solidFill>
                <a:latin typeface="Calibri"/>
                <a:cs typeface="Calibri"/>
              </a:rPr>
              <a:t>(DWA)</a:t>
            </a:r>
            <a:endParaRPr sz="1850">
              <a:latin typeface="Calibri"/>
              <a:cs typeface="Calibri"/>
            </a:endParaRPr>
          </a:p>
          <a:p>
            <a:pPr marL="12700" marR="5080">
              <a:lnSpc>
                <a:spcPct val="138000"/>
              </a:lnSpc>
              <a:spcBef>
                <a:spcPts val="815"/>
              </a:spcBef>
            </a:pPr>
            <a:r>
              <a:rPr dirty="0" sz="1450" spc="70">
                <a:solidFill>
                  <a:srgbClr val="C2C4B5"/>
                </a:solidFill>
                <a:latin typeface="Cambria"/>
                <a:cs typeface="Cambria"/>
              </a:rPr>
              <a:t>Defines</a:t>
            </a:r>
            <a:r>
              <a:rPr dirty="0" sz="1450" spc="-5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75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4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80">
                <a:solidFill>
                  <a:srgbClr val="C2C4B5"/>
                </a:solidFill>
                <a:latin typeface="Cambria"/>
                <a:cs typeface="Cambria"/>
              </a:rPr>
              <a:t>dynamic</a:t>
            </a:r>
            <a:r>
              <a:rPr dirty="0" sz="14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0">
                <a:solidFill>
                  <a:srgbClr val="C2C4B5"/>
                </a:solidFill>
                <a:latin typeface="Cambria"/>
                <a:cs typeface="Cambria"/>
              </a:rPr>
              <a:t>window</a:t>
            </a:r>
            <a:r>
              <a:rPr dirty="0" sz="14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5">
                <a:solidFill>
                  <a:srgbClr val="C2C4B5"/>
                </a:solidFill>
                <a:latin typeface="Cambria"/>
                <a:cs typeface="Cambria"/>
              </a:rPr>
              <a:t>of</a:t>
            </a:r>
            <a:r>
              <a:rPr dirty="0" sz="14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60">
                <a:solidFill>
                  <a:srgbClr val="C2C4B5"/>
                </a:solidFill>
                <a:latin typeface="Cambria"/>
                <a:cs typeface="Cambria"/>
              </a:rPr>
              <a:t>admissible</a:t>
            </a:r>
            <a:r>
              <a:rPr dirty="0" sz="14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0">
                <a:solidFill>
                  <a:srgbClr val="C2C4B5"/>
                </a:solidFill>
                <a:latin typeface="Cambria"/>
                <a:cs typeface="Cambria"/>
              </a:rPr>
              <a:t>velocities</a:t>
            </a:r>
            <a:r>
              <a:rPr dirty="0" sz="14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65">
                <a:solidFill>
                  <a:srgbClr val="C2C4B5"/>
                </a:solidFill>
                <a:latin typeface="Cambria"/>
                <a:cs typeface="Cambria"/>
              </a:rPr>
              <a:t>based</a:t>
            </a:r>
            <a:r>
              <a:rPr dirty="0" sz="14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75">
                <a:solidFill>
                  <a:srgbClr val="C2C4B5"/>
                </a:solidFill>
                <a:latin typeface="Cambria"/>
                <a:cs typeface="Cambria"/>
              </a:rPr>
              <a:t>on</a:t>
            </a:r>
            <a:r>
              <a:rPr dirty="0" sz="1450" spc="-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65">
                <a:solidFill>
                  <a:srgbClr val="C2C4B5"/>
                </a:solidFill>
                <a:latin typeface="Cambria"/>
                <a:cs typeface="Cambria"/>
              </a:rPr>
              <a:t>current</a:t>
            </a:r>
            <a:r>
              <a:rPr dirty="0" sz="14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45">
                <a:solidFill>
                  <a:srgbClr val="C2C4B5"/>
                </a:solidFill>
                <a:latin typeface="Cambria"/>
                <a:cs typeface="Cambria"/>
              </a:rPr>
              <a:t>state </a:t>
            </a:r>
            <a:r>
              <a:rPr dirty="0" sz="1450" spc="7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450" spc="-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65">
                <a:solidFill>
                  <a:srgbClr val="C2C4B5"/>
                </a:solidFill>
                <a:latin typeface="Cambria"/>
                <a:cs typeface="Cambria"/>
              </a:rPr>
              <a:t>acceleration</a:t>
            </a:r>
            <a:r>
              <a:rPr dirty="0" sz="14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0">
                <a:solidFill>
                  <a:srgbClr val="C2C4B5"/>
                </a:solidFill>
                <a:latin typeface="Cambria"/>
                <a:cs typeface="Cambria"/>
              </a:rPr>
              <a:t>limits,</a:t>
            </a:r>
            <a:r>
              <a:rPr dirty="0" sz="14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70">
                <a:solidFill>
                  <a:srgbClr val="C2C4B5"/>
                </a:solidFill>
                <a:latin typeface="Cambria"/>
                <a:cs typeface="Cambria"/>
              </a:rPr>
              <a:t>simulating</a:t>
            </a:r>
            <a:r>
              <a:rPr dirty="0" sz="14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65">
                <a:solidFill>
                  <a:srgbClr val="C2C4B5"/>
                </a:solidFill>
                <a:latin typeface="Cambria"/>
                <a:cs typeface="Cambria"/>
              </a:rPr>
              <a:t>reachable</a:t>
            </a:r>
            <a:r>
              <a:rPr dirty="0" sz="14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0">
                <a:solidFill>
                  <a:srgbClr val="C2C4B5"/>
                </a:solidFill>
                <a:latin typeface="Cambria"/>
                <a:cs typeface="Cambria"/>
              </a:rPr>
              <a:t>velocities</a:t>
            </a:r>
            <a:r>
              <a:rPr dirty="0" sz="14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0">
                <a:solidFill>
                  <a:srgbClr val="C2C4B5"/>
                </a:solidFill>
                <a:latin typeface="Cambria"/>
                <a:cs typeface="Cambria"/>
              </a:rPr>
              <a:t>over</a:t>
            </a:r>
            <a:r>
              <a:rPr dirty="0" sz="14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75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4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5">
                <a:solidFill>
                  <a:srgbClr val="C2C4B5"/>
                </a:solidFill>
                <a:latin typeface="Cambria"/>
                <a:cs typeface="Cambria"/>
              </a:rPr>
              <a:t>short</a:t>
            </a:r>
            <a:r>
              <a:rPr dirty="0" sz="14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450" spc="55">
                <a:solidFill>
                  <a:srgbClr val="C2C4B5"/>
                </a:solidFill>
                <a:latin typeface="Cambria"/>
                <a:cs typeface="Cambria"/>
              </a:rPr>
              <a:t>time </a:t>
            </a:r>
            <a:r>
              <a:rPr dirty="0" sz="1450" spc="40">
                <a:solidFill>
                  <a:srgbClr val="C2C4B5"/>
                </a:solidFill>
                <a:latin typeface="Cambria"/>
                <a:cs typeface="Cambria"/>
              </a:rPr>
              <a:t>horizon.</a:t>
            </a:r>
            <a:endParaRPr sz="1450">
              <a:latin typeface="Cambria"/>
              <a:cs typeface="Cambri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93442" y="6069685"/>
            <a:ext cx="3450716" cy="3730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69680" y="-1"/>
            <a:ext cx="5760720" cy="82296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67308" y="496061"/>
            <a:ext cx="5764530" cy="6051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800"/>
              <a:t>Path</a:t>
            </a:r>
            <a:r>
              <a:rPr dirty="0" sz="3800" spc="-80"/>
              <a:t> </a:t>
            </a:r>
            <a:r>
              <a:rPr dirty="0" sz="3800"/>
              <a:t>and</a:t>
            </a:r>
            <a:r>
              <a:rPr dirty="0" sz="3800" spc="-75"/>
              <a:t> </a:t>
            </a:r>
            <a:r>
              <a:rPr dirty="0" sz="3800" spc="-25"/>
              <a:t>Trajectory</a:t>
            </a:r>
            <a:r>
              <a:rPr dirty="0" sz="3800" spc="-100"/>
              <a:t> </a:t>
            </a:r>
            <a:r>
              <a:rPr dirty="0" sz="3800" spc="-10"/>
              <a:t>Planning</a:t>
            </a:r>
            <a:endParaRPr sz="380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80084" y="1433067"/>
            <a:ext cx="971550" cy="626645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1930654" y="1602740"/>
            <a:ext cx="5939155" cy="13347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spc="-20" b="1">
                <a:solidFill>
                  <a:srgbClr val="C2C4B5"/>
                </a:solidFill>
                <a:latin typeface="Calibri"/>
                <a:cs typeface="Calibri"/>
              </a:rPr>
              <a:t>Trajectory </a:t>
            </a:r>
            <a:r>
              <a:rPr dirty="0" sz="1900" spc="-10" b="1">
                <a:solidFill>
                  <a:srgbClr val="C2C4B5"/>
                </a:solidFill>
                <a:latin typeface="Calibri"/>
                <a:cs typeface="Calibri"/>
              </a:rPr>
              <a:t>Refinement</a:t>
            </a:r>
            <a:r>
              <a:rPr dirty="0" sz="1900" spc="-45" b="1">
                <a:solidFill>
                  <a:srgbClr val="C2C4B5"/>
                </a:solidFill>
                <a:latin typeface="Calibri"/>
                <a:cs typeface="Calibri"/>
              </a:rPr>
              <a:t> </a:t>
            </a:r>
            <a:r>
              <a:rPr dirty="0" sz="1900" spc="-10" b="1">
                <a:solidFill>
                  <a:srgbClr val="C2C4B5"/>
                </a:solidFill>
                <a:latin typeface="Calibri"/>
                <a:cs typeface="Calibri"/>
              </a:rPr>
              <a:t>(MPC)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33300"/>
              </a:lnSpc>
              <a:spcBef>
                <a:spcPts val="830"/>
              </a:spcBef>
            </a:pPr>
            <a:r>
              <a:rPr dirty="0" sz="1500" spc="60">
                <a:solidFill>
                  <a:srgbClr val="C2C4B5"/>
                </a:solidFill>
                <a:latin typeface="Cambria"/>
                <a:cs typeface="Cambria"/>
              </a:rPr>
              <a:t>Solves</a:t>
            </a:r>
            <a:r>
              <a:rPr dirty="0" sz="150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50">
                <a:solidFill>
                  <a:srgbClr val="C2C4B5"/>
                </a:solidFill>
                <a:latin typeface="Cambria"/>
                <a:cs typeface="Cambria"/>
              </a:rPr>
              <a:t>over</a:t>
            </a:r>
            <a:r>
              <a:rPr dirty="0" sz="150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80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50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75">
                <a:solidFill>
                  <a:srgbClr val="C2C4B5"/>
                </a:solidFill>
                <a:latin typeface="Cambria"/>
                <a:cs typeface="Cambria"/>
              </a:rPr>
              <a:t>two-</a:t>
            </a:r>
            <a:r>
              <a:rPr dirty="0" sz="1500" spc="50">
                <a:solidFill>
                  <a:srgbClr val="C2C4B5"/>
                </a:solidFill>
                <a:latin typeface="Cambria"/>
                <a:cs typeface="Cambria"/>
              </a:rPr>
              <a:t>step</a:t>
            </a:r>
            <a:r>
              <a:rPr dirty="0" sz="150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55">
                <a:solidFill>
                  <a:srgbClr val="C2C4B5"/>
                </a:solidFill>
                <a:latin typeface="Cambria"/>
                <a:cs typeface="Cambria"/>
              </a:rPr>
              <a:t>horizon</a:t>
            </a:r>
            <a:r>
              <a:rPr dirty="0" sz="150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75">
                <a:solidFill>
                  <a:srgbClr val="C2C4B5"/>
                </a:solidFill>
                <a:latin typeface="Cambria"/>
                <a:cs typeface="Cambria"/>
              </a:rPr>
              <a:t>using</a:t>
            </a:r>
            <a:r>
              <a:rPr dirty="0" sz="150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6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50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55">
                <a:solidFill>
                  <a:srgbClr val="C2C4B5"/>
                </a:solidFill>
                <a:latin typeface="Cambria"/>
                <a:cs typeface="Cambria"/>
              </a:rPr>
              <a:t>discrete</a:t>
            </a:r>
            <a:r>
              <a:rPr dirty="0" sz="150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75">
                <a:solidFill>
                  <a:srgbClr val="C2C4B5"/>
                </a:solidFill>
                <a:latin typeface="Cambria"/>
                <a:cs typeface="Cambria"/>
              </a:rPr>
              <a:t>kinematic</a:t>
            </a:r>
            <a:r>
              <a:rPr dirty="0" sz="150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55">
                <a:solidFill>
                  <a:srgbClr val="C2C4B5"/>
                </a:solidFill>
                <a:latin typeface="Cambria"/>
                <a:cs typeface="Cambria"/>
              </a:rPr>
              <a:t>model, </a:t>
            </a:r>
            <a:r>
              <a:rPr dirty="0" sz="1500" spc="60">
                <a:solidFill>
                  <a:srgbClr val="C2C4B5"/>
                </a:solidFill>
                <a:latin typeface="Cambria"/>
                <a:cs typeface="Cambria"/>
              </a:rPr>
              <a:t>optimizing</a:t>
            </a:r>
            <a:r>
              <a:rPr dirty="0" sz="150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55">
                <a:solidFill>
                  <a:srgbClr val="C2C4B5"/>
                </a:solidFill>
                <a:latin typeface="Cambria"/>
                <a:cs typeface="Cambria"/>
              </a:rPr>
              <a:t>for</a:t>
            </a:r>
            <a:r>
              <a:rPr dirty="0" sz="150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60">
                <a:solidFill>
                  <a:srgbClr val="C2C4B5"/>
                </a:solidFill>
                <a:latin typeface="Cambria"/>
                <a:cs typeface="Cambria"/>
              </a:rPr>
              <a:t>goal</a:t>
            </a:r>
            <a:r>
              <a:rPr dirty="0" sz="150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55">
                <a:solidFill>
                  <a:srgbClr val="C2C4B5"/>
                </a:solidFill>
                <a:latin typeface="Cambria"/>
                <a:cs typeface="Cambria"/>
              </a:rPr>
              <a:t>proximity,</a:t>
            </a:r>
            <a:r>
              <a:rPr dirty="0" sz="150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75">
                <a:solidFill>
                  <a:srgbClr val="C2C4B5"/>
                </a:solidFill>
                <a:latin typeface="Cambria"/>
                <a:cs typeface="Cambria"/>
              </a:rPr>
              <a:t>heading</a:t>
            </a:r>
            <a:r>
              <a:rPr dirty="0" sz="150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75">
                <a:solidFill>
                  <a:srgbClr val="C2C4B5"/>
                </a:solidFill>
                <a:latin typeface="Cambria"/>
                <a:cs typeface="Cambria"/>
              </a:rPr>
              <a:t>alignment,</a:t>
            </a:r>
            <a:r>
              <a:rPr dirty="0" sz="150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7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50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45">
                <a:solidFill>
                  <a:srgbClr val="C2C4B5"/>
                </a:solidFill>
                <a:latin typeface="Cambria"/>
                <a:cs typeface="Cambria"/>
              </a:rPr>
              <a:t>obstacle avoidance.</a:t>
            </a:r>
            <a:endParaRPr sz="1500">
              <a:latin typeface="Cambria"/>
              <a:cs typeface="Cambri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43100" y="3368712"/>
            <a:ext cx="3584194" cy="627341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930654" y="4890261"/>
            <a:ext cx="6501130" cy="102996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900" b="1">
                <a:solidFill>
                  <a:srgbClr val="C2C4B5"/>
                </a:solidFill>
                <a:latin typeface="Calibri"/>
                <a:cs typeface="Calibri"/>
              </a:rPr>
              <a:t>Dynamic</a:t>
            </a:r>
            <a:r>
              <a:rPr dirty="0" sz="1900" spc="-85" b="1">
                <a:solidFill>
                  <a:srgbClr val="C2C4B5"/>
                </a:solidFill>
                <a:latin typeface="Calibri"/>
                <a:cs typeface="Calibri"/>
              </a:rPr>
              <a:t> </a:t>
            </a:r>
            <a:r>
              <a:rPr dirty="0" sz="1900" spc="-10" b="1">
                <a:solidFill>
                  <a:srgbClr val="C2C4B5"/>
                </a:solidFill>
                <a:latin typeface="Calibri"/>
                <a:cs typeface="Calibri"/>
              </a:rPr>
              <a:t>Model</a:t>
            </a:r>
            <a:endParaRPr sz="1900">
              <a:latin typeface="Calibri"/>
              <a:cs typeface="Calibri"/>
            </a:endParaRPr>
          </a:p>
          <a:p>
            <a:pPr marL="12700" marR="5080">
              <a:lnSpc>
                <a:spcPct val="133300"/>
              </a:lnSpc>
              <a:spcBef>
                <a:spcPts val="830"/>
              </a:spcBef>
            </a:pPr>
            <a:r>
              <a:rPr dirty="0" sz="1500" spc="5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50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50">
                <a:solidFill>
                  <a:srgbClr val="C2C4B5"/>
                </a:solidFill>
                <a:latin typeface="Cambria"/>
                <a:cs typeface="Cambria"/>
              </a:rPr>
              <a:t>differential</a:t>
            </a:r>
            <a:r>
              <a:rPr dirty="0" sz="1500" spc="8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10">
                <a:solidFill>
                  <a:srgbClr val="C2C4B5"/>
                </a:solidFill>
                <a:latin typeface="Cambria"/>
                <a:cs typeface="Cambria"/>
              </a:rPr>
              <a:t>drive</a:t>
            </a:r>
            <a:r>
              <a:rPr dirty="0" sz="1500" spc="6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10">
                <a:solidFill>
                  <a:srgbClr val="C2C4B5"/>
                </a:solidFill>
                <a:latin typeface="Cambria"/>
                <a:cs typeface="Cambria"/>
              </a:rPr>
              <a:t>robot</a:t>
            </a:r>
            <a:r>
              <a:rPr dirty="0" sz="1500" spc="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10">
                <a:solidFill>
                  <a:srgbClr val="C2C4B5"/>
                </a:solidFill>
                <a:latin typeface="Cambria"/>
                <a:cs typeface="Cambria"/>
              </a:rPr>
              <a:t>follows</a:t>
            </a:r>
            <a:r>
              <a:rPr dirty="0" sz="150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80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500" spc="5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114">
                <a:solidFill>
                  <a:srgbClr val="C2C4B5"/>
                </a:solidFill>
                <a:latin typeface="Cambria"/>
                <a:cs typeface="Cambria"/>
              </a:rPr>
              <a:t>non-</a:t>
            </a:r>
            <a:r>
              <a:rPr dirty="0" sz="1500" spc="80">
                <a:solidFill>
                  <a:srgbClr val="C2C4B5"/>
                </a:solidFill>
                <a:latin typeface="Cambria"/>
                <a:cs typeface="Cambria"/>
              </a:rPr>
              <a:t>holonomic</a:t>
            </a:r>
            <a:r>
              <a:rPr dirty="0" sz="1500" spc="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60">
                <a:solidFill>
                  <a:srgbClr val="C2C4B5"/>
                </a:solidFill>
                <a:latin typeface="Cambria"/>
                <a:cs typeface="Cambria"/>
              </a:rPr>
              <a:t>constraint, </a:t>
            </a:r>
            <a:r>
              <a:rPr dirty="0" sz="1500" spc="80">
                <a:solidFill>
                  <a:srgbClr val="C2C4B5"/>
                </a:solidFill>
                <a:latin typeface="Cambria"/>
                <a:cs typeface="Cambria"/>
              </a:rPr>
              <a:t>meaning </a:t>
            </a:r>
            <a:r>
              <a:rPr dirty="0" sz="1500">
                <a:solidFill>
                  <a:srgbClr val="C2C4B5"/>
                </a:solidFill>
                <a:latin typeface="Cambria"/>
                <a:cs typeface="Cambria"/>
              </a:rPr>
              <a:t>it</a:t>
            </a:r>
            <a:r>
              <a:rPr dirty="0" sz="150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75">
                <a:solidFill>
                  <a:srgbClr val="C2C4B5"/>
                </a:solidFill>
                <a:latin typeface="Cambria"/>
                <a:cs typeface="Cambria"/>
              </a:rPr>
              <a:t>cannot</a:t>
            </a:r>
            <a:r>
              <a:rPr dirty="0" sz="150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85">
                <a:solidFill>
                  <a:srgbClr val="C2C4B5"/>
                </a:solidFill>
                <a:latin typeface="Cambria"/>
                <a:cs typeface="Cambria"/>
              </a:rPr>
              <a:t>move</a:t>
            </a:r>
            <a:r>
              <a:rPr dirty="0" sz="150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45">
                <a:solidFill>
                  <a:srgbClr val="C2C4B5"/>
                </a:solidFill>
                <a:latin typeface="Cambria"/>
                <a:cs typeface="Cambria"/>
              </a:rPr>
              <a:t>sideways.</a:t>
            </a:r>
            <a:r>
              <a:rPr dirty="0" sz="150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>
                <a:solidFill>
                  <a:srgbClr val="C2C4B5"/>
                </a:solidFill>
                <a:latin typeface="Cambria"/>
                <a:cs typeface="Cambria"/>
              </a:rPr>
              <a:t>Its</a:t>
            </a:r>
            <a:r>
              <a:rPr dirty="0" sz="150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75">
                <a:solidFill>
                  <a:srgbClr val="C2C4B5"/>
                </a:solidFill>
                <a:latin typeface="Cambria"/>
                <a:cs typeface="Cambria"/>
              </a:rPr>
              <a:t>continuous</a:t>
            </a:r>
            <a:r>
              <a:rPr dirty="0" sz="150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75">
                <a:solidFill>
                  <a:srgbClr val="C2C4B5"/>
                </a:solidFill>
                <a:latin typeface="Cambria"/>
                <a:cs typeface="Cambria"/>
              </a:rPr>
              <a:t>motion</a:t>
            </a:r>
            <a:r>
              <a:rPr dirty="0" sz="150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70">
                <a:solidFill>
                  <a:srgbClr val="C2C4B5"/>
                </a:solidFill>
                <a:latin typeface="Cambria"/>
                <a:cs typeface="Cambria"/>
              </a:rPr>
              <a:t>model</a:t>
            </a:r>
            <a:r>
              <a:rPr dirty="0" sz="150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>
                <a:solidFill>
                  <a:srgbClr val="C2C4B5"/>
                </a:solidFill>
                <a:latin typeface="Cambria"/>
                <a:cs typeface="Cambria"/>
              </a:rPr>
              <a:t>is</a:t>
            </a:r>
            <a:r>
              <a:rPr dirty="0" sz="150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60">
                <a:solidFill>
                  <a:srgbClr val="C2C4B5"/>
                </a:solidFill>
                <a:latin typeface="Cambria"/>
                <a:cs typeface="Cambria"/>
              </a:rPr>
              <a:t>defined</a:t>
            </a:r>
            <a:r>
              <a:rPr dirty="0" sz="150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500" spc="-25">
                <a:solidFill>
                  <a:srgbClr val="C2C4B5"/>
                </a:solidFill>
                <a:latin typeface="Cambria"/>
                <a:cs typeface="Cambria"/>
              </a:rPr>
              <a:t>as:</a:t>
            </a:r>
            <a:endParaRPr sz="1500">
              <a:latin typeface="Cambria"/>
              <a:cs typeface="Cambri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43100" y="6655599"/>
            <a:ext cx="3724529" cy="3201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6818" y="7741449"/>
            <a:ext cx="2219579" cy="4096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9740" y="335661"/>
            <a:ext cx="4883785" cy="42989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650"/>
              <a:t>Simulation</a:t>
            </a:r>
            <a:r>
              <a:rPr dirty="0" sz="2650" spc="-55"/>
              <a:t> </a:t>
            </a:r>
            <a:r>
              <a:rPr dirty="0" sz="2650" spc="-10"/>
              <a:t>Environment</a:t>
            </a:r>
            <a:r>
              <a:rPr dirty="0" sz="2650" spc="-80"/>
              <a:t> </a:t>
            </a:r>
            <a:r>
              <a:rPr dirty="0" sz="2650"/>
              <a:t>and</a:t>
            </a:r>
            <a:r>
              <a:rPr dirty="0" sz="2650" spc="-35"/>
              <a:t> </a:t>
            </a:r>
            <a:r>
              <a:rPr dirty="0" sz="2650" spc="-10"/>
              <a:t>Setup</a:t>
            </a:r>
            <a:endParaRPr sz="2650"/>
          </a:p>
        </p:txBody>
      </p:sp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325" y="1062736"/>
            <a:ext cx="3374262" cy="2085339"/>
          </a:xfrm>
          <a:prstGeom prst="rect">
            <a:avLst/>
          </a:prstGeom>
        </p:spPr>
      </p:pic>
      <p:sp>
        <p:nvSpPr>
          <p:cNvPr id="5" name="object 5" descr=""/>
          <p:cNvSpPr txBox="1"/>
          <p:nvPr/>
        </p:nvSpPr>
        <p:spPr>
          <a:xfrm>
            <a:off x="4003040" y="1047368"/>
            <a:ext cx="9370060" cy="72517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10" b="1">
                <a:solidFill>
                  <a:srgbClr val="C2C4B5"/>
                </a:solidFill>
                <a:latin typeface="Calibri"/>
                <a:cs typeface="Calibri"/>
              </a:rPr>
              <a:t>Differential </a:t>
            </a:r>
            <a:r>
              <a:rPr dirty="0" sz="1300" b="1">
                <a:solidFill>
                  <a:srgbClr val="C2C4B5"/>
                </a:solidFill>
                <a:latin typeface="Calibri"/>
                <a:cs typeface="Calibri"/>
              </a:rPr>
              <a:t>Drive</a:t>
            </a:r>
            <a:r>
              <a:rPr dirty="0" sz="1300" spc="-20" b="1">
                <a:solidFill>
                  <a:srgbClr val="C2C4B5"/>
                </a:solidFill>
                <a:latin typeface="Calibri"/>
                <a:cs typeface="Calibri"/>
              </a:rPr>
              <a:t> </a:t>
            </a:r>
            <a:r>
              <a:rPr dirty="0" sz="1300" spc="-25" b="1">
                <a:solidFill>
                  <a:srgbClr val="C2C4B5"/>
                </a:solidFill>
                <a:latin typeface="Calibri"/>
                <a:cs typeface="Calibri"/>
              </a:rPr>
              <a:t>UGV</a:t>
            </a: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35200"/>
              </a:lnSpc>
              <a:spcBef>
                <a:spcPts val="545"/>
              </a:spcBef>
            </a:pPr>
            <a:r>
              <a:rPr dirty="0" sz="1050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050" spc="8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0">
                <a:solidFill>
                  <a:srgbClr val="C2C4B5"/>
                </a:solidFill>
                <a:latin typeface="Cambria"/>
                <a:cs typeface="Cambria"/>
              </a:rPr>
              <a:t>simulation</a:t>
            </a: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2C4B5"/>
                </a:solidFill>
                <a:latin typeface="Cambria"/>
                <a:cs typeface="Cambria"/>
              </a:rPr>
              <a:t>uses a</a:t>
            </a:r>
            <a:r>
              <a:rPr dirty="0" sz="1050" spc="10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>
                <a:solidFill>
                  <a:srgbClr val="C2C4B5"/>
                </a:solidFill>
                <a:latin typeface="Cambria"/>
                <a:cs typeface="Cambria"/>
              </a:rPr>
              <a:t>differential</a:t>
            </a:r>
            <a:r>
              <a:rPr dirty="0" sz="1050" spc="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>
                <a:solidFill>
                  <a:srgbClr val="C2C4B5"/>
                </a:solidFill>
                <a:latin typeface="Cambria"/>
                <a:cs typeface="Cambria"/>
              </a:rPr>
              <a:t>drive</a:t>
            </a:r>
            <a:r>
              <a:rPr dirty="0" sz="1050" spc="8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>
                <a:solidFill>
                  <a:srgbClr val="C2C4B5"/>
                </a:solidFill>
                <a:latin typeface="Cambria"/>
                <a:cs typeface="Cambria"/>
              </a:rPr>
              <a:t>robot</a:t>
            </a:r>
            <a:r>
              <a:rPr dirty="0" sz="1050" spc="55">
                <a:solidFill>
                  <a:srgbClr val="C2C4B5"/>
                </a:solidFill>
                <a:latin typeface="Cambria"/>
                <a:cs typeface="Cambria"/>
              </a:rPr>
              <a:t> model</a:t>
            </a:r>
            <a:r>
              <a:rPr dirty="0" sz="1050" spc="6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>
                <a:solidFill>
                  <a:srgbClr val="C2C4B5"/>
                </a:solidFill>
                <a:latin typeface="Cambria"/>
                <a:cs typeface="Cambria"/>
              </a:rPr>
              <a:t>with</a:t>
            </a:r>
            <a:r>
              <a:rPr dirty="0" sz="1050" spc="7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80">
                <a:solidFill>
                  <a:srgbClr val="C2C4B5"/>
                </a:solidFill>
                <a:latin typeface="Cambria"/>
                <a:cs typeface="Cambria"/>
              </a:rPr>
              <a:t>non-</a:t>
            </a:r>
            <a:r>
              <a:rPr dirty="0" sz="1050" spc="50">
                <a:solidFill>
                  <a:srgbClr val="C2C4B5"/>
                </a:solidFill>
                <a:latin typeface="Cambria"/>
                <a:cs typeface="Cambria"/>
              </a:rPr>
              <a:t>holonomic</a:t>
            </a:r>
            <a:r>
              <a:rPr dirty="0" sz="10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45">
                <a:solidFill>
                  <a:srgbClr val="C2C4B5"/>
                </a:solidFill>
                <a:latin typeface="Cambria"/>
                <a:cs typeface="Cambria"/>
              </a:rPr>
              <a:t>constraints,</a:t>
            </a:r>
            <a:r>
              <a:rPr dirty="0" sz="1050" spc="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65">
                <a:solidFill>
                  <a:srgbClr val="C2C4B5"/>
                </a:solidFill>
                <a:latin typeface="Cambria"/>
                <a:cs typeface="Cambria"/>
              </a:rPr>
              <a:t>mimicking</a:t>
            </a:r>
            <a:r>
              <a:rPr dirty="0" sz="1050" spc="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5">
                <a:solidFill>
                  <a:srgbClr val="C2C4B5"/>
                </a:solidFill>
                <a:latin typeface="Cambria"/>
                <a:cs typeface="Cambria"/>
              </a:rPr>
              <a:t>real-</a:t>
            </a:r>
            <a:r>
              <a:rPr dirty="0" sz="1050">
                <a:solidFill>
                  <a:srgbClr val="C2C4B5"/>
                </a:solidFill>
                <a:latin typeface="Cambria"/>
                <a:cs typeface="Cambria"/>
              </a:rPr>
              <a:t>world</a:t>
            </a:r>
            <a:r>
              <a:rPr dirty="0" sz="1050" spc="6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>
                <a:solidFill>
                  <a:srgbClr val="C2C4B5"/>
                </a:solidFill>
                <a:latin typeface="Cambria"/>
                <a:cs typeface="Cambria"/>
              </a:rPr>
              <a:t>limitations</a:t>
            </a: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0">
                <a:solidFill>
                  <a:srgbClr val="C2C4B5"/>
                </a:solidFill>
                <a:latin typeface="Cambria"/>
                <a:cs typeface="Cambria"/>
              </a:rPr>
              <a:t>in</a:t>
            </a:r>
            <a:r>
              <a:rPr dirty="0" sz="1050" spc="8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45">
                <a:solidFill>
                  <a:srgbClr val="C2C4B5"/>
                </a:solidFill>
                <a:latin typeface="Cambria"/>
                <a:cs typeface="Cambria"/>
              </a:rPr>
              <a:t>steering </a:t>
            </a:r>
            <a:r>
              <a:rPr dirty="0" sz="1050" spc="5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050" spc="8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2C4B5"/>
                </a:solidFill>
                <a:latin typeface="Cambria"/>
                <a:cs typeface="Cambria"/>
              </a:rPr>
              <a:t>movement.</a:t>
            </a:r>
            <a:r>
              <a:rPr dirty="0" sz="1050" spc="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-20">
                <a:solidFill>
                  <a:srgbClr val="C2C4B5"/>
                </a:solidFill>
                <a:latin typeface="Cambria"/>
                <a:cs typeface="Cambria"/>
              </a:rPr>
              <a:t>This </a:t>
            </a:r>
            <a:r>
              <a:rPr dirty="0" sz="1050" spc="45">
                <a:solidFill>
                  <a:srgbClr val="C2C4B5"/>
                </a:solidFill>
                <a:latin typeface="Cambria"/>
                <a:cs typeface="Cambria"/>
              </a:rPr>
              <a:t>configuration</a:t>
            </a:r>
            <a:r>
              <a:rPr dirty="0" sz="1050" spc="-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40">
                <a:solidFill>
                  <a:srgbClr val="C2C4B5"/>
                </a:solidFill>
                <a:latin typeface="Cambria"/>
                <a:cs typeface="Cambria"/>
              </a:rPr>
              <a:t>is</a:t>
            </a:r>
            <a:r>
              <a:rPr dirty="0" sz="10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80">
                <a:solidFill>
                  <a:srgbClr val="C2C4B5"/>
                </a:solidFill>
                <a:latin typeface="Cambria"/>
                <a:cs typeface="Cambria"/>
              </a:rPr>
              <a:t>common</a:t>
            </a:r>
            <a:r>
              <a:rPr dirty="0" sz="1050" spc="-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0">
                <a:solidFill>
                  <a:srgbClr val="C2C4B5"/>
                </a:solidFill>
                <a:latin typeface="Cambria"/>
                <a:cs typeface="Cambria"/>
              </a:rPr>
              <a:t>in</a:t>
            </a:r>
            <a:r>
              <a:rPr dirty="0" sz="10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0">
                <a:solidFill>
                  <a:srgbClr val="C2C4B5"/>
                </a:solidFill>
                <a:latin typeface="Cambria"/>
                <a:cs typeface="Cambria"/>
              </a:rPr>
              <a:t>small</a:t>
            </a:r>
            <a:r>
              <a:rPr dirty="0" sz="10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4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0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80">
                <a:solidFill>
                  <a:srgbClr val="C2C4B5"/>
                </a:solidFill>
                <a:latin typeface="Cambria"/>
                <a:cs typeface="Cambria"/>
              </a:rPr>
              <a:t>mid-</a:t>
            </a:r>
            <a:r>
              <a:rPr dirty="0" sz="1050" spc="50">
                <a:solidFill>
                  <a:srgbClr val="C2C4B5"/>
                </a:solidFill>
                <a:latin typeface="Cambria"/>
                <a:cs typeface="Cambria"/>
              </a:rPr>
              <a:t>scale</a:t>
            </a:r>
            <a:r>
              <a:rPr dirty="0" sz="10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robots</a:t>
            </a:r>
            <a:r>
              <a:rPr dirty="0" sz="1050" spc="-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5">
                <a:solidFill>
                  <a:srgbClr val="C2C4B5"/>
                </a:solidFill>
                <a:latin typeface="Cambria"/>
                <a:cs typeface="Cambria"/>
              </a:rPr>
              <a:t>used</a:t>
            </a:r>
            <a:r>
              <a:rPr dirty="0" sz="10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40">
                <a:solidFill>
                  <a:srgbClr val="C2C4B5"/>
                </a:solidFill>
                <a:latin typeface="Cambria"/>
                <a:cs typeface="Cambria"/>
              </a:rPr>
              <a:t>for</a:t>
            </a:r>
            <a:r>
              <a:rPr dirty="0" sz="10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40">
                <a:solidFill>
                  <a:srgbClr val="C2C4B5"/>
                </a:solidFill>
                <a:latin typeface="Cambria"/>
                <a:cs typeface="Cambria"/>
              </a:rPr>
              <a:t>indoor</a:t>
            </a:r>
            <a:r>
              <a:rPr dirty="0" sz="1050" spc="-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40">
                <a:solidFill>
                  <a:srgbClr val="C2C4B5"/>
                </a:solidFill>
                <a:latin typeface="Cambria"/>
                <a:cs typeface="Cambria"/>
              </a:rPr>
              <a:t>navigation</a:t>
            </a:r>
            <a:r>
              <a:rPr dirty="0" sz="1050" spc="-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0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-10">
                <a:solidFill>
                  <a:srgbClr val="C2C4B5"/>
                </a:solidFill>
                <a:latin typeface="Cambria"/>
                <a:cs typeface="Cambria"/>
              </a:rPr>
              <a:t>logistics.</a:t>
            </a:r>
            <a:endParaRPr sz="1050">
              <a:latin typeface="Cambria"/>
              <a:cs typeface="Cambria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325" y="3418078"/>
            <a:ext cx="3374262" cy="208534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4003040" y="3402838"/>
            <a:ext cx="10005695" cy="725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spc="-25" b="1">
                <a:solidFill>
                  <a:srgbClr val="C2C4B5"/>
                </a:solidFill>
                <a:latin typeface="Calibri"/>
                <a:cs typeface="Calibri"/>
              </a:rPr>
              <a:t>Test</a:t>
            </a:r>
            <a:r>
              <a:rPr dirty="0" sz="1300" spc="-45" b="1">
                <a:solidFill>
                  <a:srgbClr val="C2C4B5"/>
                </a:solidFill>
                <a:latin typeface="Calibri"/>
                <a:cs typeface="Calibri"/>
              </a:rPr>
              <a:t> </a:t>
            </a:r>
            <a:r>
              <a:rPr dirty="0" sz="1300" spc="-10" b="1">
                <a:solidFill>
                  <a:srgbClr val="C2C4B5"/>
                </a:solidFill>
                <a:latin typeface="Calibri"/>
                <a:cs typeface="Calibri"/>
              </a:rPr>
              <a:t>Environment</a:t>
            </a: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35200"/>
              </a:lnSpc>
              <a:spcBef>
                <a:spcPts val="545"/>
              </a:spcBef>
            </a:pPr>
            <a:r>
              <a:rPr dirty="0" sz="1050" spc="95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0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40">
                <a:solidFill>
                  <a:srgbClr val="C2C4B5"/>
                </a:solidFill>
                <a:latin typeface="Cambria"/>
                <a:cs typeface="Cambria"/>
              </a:rPr>
              <a:t>cluttered</a:t>
            </a:r>
            <a:r>
              <a:rPr dirty="0" sz="10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40">
                <a:solidFill>
                  <a:srgbClr val="C2C4B5"/>
                </a:solidFill>
                <a:latin typeface="Cambria"/>
                <a:cs typeface="Cambria"/>
              </a:rPr>
              <a:t>static</a:t>
            </a:r>
            <a:r>
              <a:rPr dirty="0" sz="10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5">
                <a:solidFill>
                  <a:srgbClr val="C2C4B5"/>
                </a:solidFill>
                <a:latin typeface="Cambria"/>
                <a:cs typeface="Cambria"/>
              </a:rPr>
              <a:t>environment</a:t>
            </a:r>
            <a:r>
              <a:rPr dirty="0" sz="1050" spc="-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40">
                <a:solidFill>
                  <a:srgbClr val="C2C4B5"/>
                </a:solidFill>
                <a:latin typeface="Cambria"/>
                <a:cs typeface="Cambria"/>
              </a:rPr>
              <a:t>with</a:t>
            </a:r>
            <a:r>
              <a:rPr dirty="0" sz="10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45">
                <a:solidFill>
                  <a:srgbClr val="C2C4B5"/>
                </a:solidFill>
                <a:latin typeface="Cambria"/>
                <a:cs typeface="Cambria"/>
              </a:rPr>
              <a:t>various</a:t>
            </a:r>
            <a:r>
              <a:rPr dirty="0" sz="1050" spc="-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40">
                <a:solidFill>
                  <a:srgbClr val="C2C4B5"/>
                </a:solidFill>
                <a:latin typeface="Cambria"/>
                <a:cs typeface="Cambria"/>
              </a:rPr>
              <a:t>obstacles</a:t>
            </a:r>
            <a:r>
              <a:rPr dirty="0" sz="10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0">
                <a:solidFill>
                  <a:srgbClr val="C2C4B5"/>
                </a:solidFill>
                <a:latin typeface="Cambria"/>
                <a:cs typeface="Cambria"/>
              </a:rPr>
              <a:t>creates</a:t>
            </a:r>
            <a:r>
              <a:rPr dirty="0" sz="10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0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0">
                <a:solidFill>
                  <a:srgbClr val="C2C4B5"/>
                </a:solidFill>
                <a:latin typeface="Cambria"/>
                <a:cs typeface="Cambria"/>
              </a:rPr>
              <a:t>challenging</a:t>
            </a:r>
            <a:r>
              <a:rPr dirty="0" sz="10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40">
                <a:solidFill>
                  <a:srgbClr val="C2C4B5"/>
                </a:solidFill>
                <a:latin typeface="Cambria"/>
                <a:cs typeface="Cambria"/>
              </a:rPr>
              <a:t>navigation</a:t>
            </a:r>
            <a:r>
              <a:rPr dirty="0" sz="10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40">
                <a:solidFill>
                  <a:srgbClr val="C2C4B5"/>
                </a:solidFill>
                <a:latin typeface="Cambria"/>
                <a:cs typeface="Cambria"/>
              </a:rPr>
              <a:t>scenario.</a:t>
            </a:r>
            <a:r>
              <a:rPr dirty="0" sz="1050" spc="-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40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0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80">
                <a:solidFill>
                  <a:srgbClr val="C2C4B5"/>
                </a:solidFill>
                <a:latin typeface="Cambria"/>
                <a:cs typeface="Cambria"/>
              </a:rPr>
              <a:t>maze-</a:t>
            </a: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like</a:t>
            </a:r>
            <a:r>
              <a:rPr dirty="0" sz="10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0">
                <a:solidFill>
                  <a:srgbClr val="C2C4B5"/>
                </a:solidFill>
                <a:latin typeface="Cambria"/>
                <a:cs typeface="Cambria"/>
              </a:rPr>
              <a:t>setup</a:t>
            </a:r>
            <a:r>
              <a:rPr dirty="0" sz="10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40">
                <a:solidFill>
                  <a:srgbClr val="C2C4B5"/>
                </a:solidFill>
                <a:latin typeface="Cambria"/>
                <a:cs typeface="Cambria"/>
              </a:rPr>
              <a:t>tests</a:t>
            </a:r>
            <a:r>
              <a:rPr dirty="0" sz="10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0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robot's</a:t>
            </a:r>
            <a:r>
              <a:rPr dirty="0" sz="1050" spc="-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ability</a:t>
            </a:r>
            <a:r>
              <a:rPr dirty="0" sz="10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4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0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40">
                <a:solidFill>
                  <a:srgbClr val="C2C4B5"/>
                </a:solidFill>
                <a:latin typeface="Cambria"/>
                <a:cs typeface="Cambria"/>
              </a:rPr>
              <a:t>find</a:t>
            </a:r>
            <a:r>
              <a:rPr dirty="0" sz="10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0">
                <a:solidFill>
                  <a:srgbClr val="C2C4B5"/>
                </a:solidFill>
                <a:latin typeface="Cambria"/>
                <a:cs typeface="Cambria"/>
              </a:rPr>
              <a:t>efficient</a:t>
            </a:r>
            <a:r>
              <a:rPr dirty="0" sz="1050" spc="-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40">
                <a:solidFill>
                  <a:srgbClr val="C2C4B5"/>
                </a:solidFill>
                <a:latin typeface="Cambria"/>
                <a:cs typeface="Cambria"/>
              </a:rPr>
              <a:t>paths </a:t>
            </a: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while</a:t>
            </a:r>
            <a:r>
              <a:rPr dirty="0" sz="10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avoiding</a:t>
            </a:r>
            <a:r>
              <a:rPr dirty="0" sz="10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collisions</a:t>
            </a:r>
            <a:r>
              <a:rPr dirty="0" sz="10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0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2C4B5"/>
                </a:solidFill>
                <a:latin typeface="Cambria"/>
                <a:cs typeface="Cambria"/>
              </a:rPr>
              <a:t>maintaining</a:t>
            </a:r>
            <a:r>
              <a:rPr dirty="0" sz="10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60">
                <a:solidFill>
                  <a:srgbClr val="C2C4B5"/>
                </a:solidFill>
                <a:latin typeface="Cambria"/>
                <a:cs typeface="Cambria"/>
              </a:rPr>
              <a:t>smooth</a:t>
            </a:r>
            <a:r>
              <a:rPr dirty="0" sz="1050" spc="-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5">
                <a:solidFill>
                  <a:srgbClr val="C2C4B5"/>
                </a:solidFill>
                <a:latin typeface="Cambria"/>
                <a:cs typeface="Cambria"/>
              </a:rPr>
              <a:t>motion</a:t>
            </a:r>
            <a:r>
              <a:rPr dirty="0" sz="10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-10">
                <a:solidFill>
                  <a:srgbClr val="C2C4B5"/>
                </a:solidFill>
                <a:latin typeface="Cambria"/>
                <a:cs typeface="Cambria"/>
              </a:rPr>
              <a:t>profiles.</a:t>
            </a:r>
            <a:endParaRPr sz="1050">
              <a:latin typeface="Cambria"/>
              <a:cs typeface="Cambri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72325" y="5773381"/>
            <a:ext cx="3374262" cy="2085339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4003040" y="5758688"/>
            <a:ext cx="9698990" cy="7258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300" b="1">
                <a:solidFill>
                  <a:srgbClr val="C2C4B5"/>
                </a:solidFill>
                <a:latin typeface="Calibri"/>
                <a:cs typeface="Calibri"/>
              </a:rPr>
              <a:t>Simulation</a:t>
            </a:r>
            <a:r>
              <a:rPr dirty="0" sz="1300" spc="-55" b="1">
                <a:solidFill>
                  <a:srgbClr val="C2C4B5"/>
                </a:solidFill>
                <a:latin typeface="Calibri"/>
                <a:cs typeface="Calibri"/>
              </a:rPr>
              <a:t> </a:t>
            </a:r>
            <a:r>
              <a:rPr dirty="0" sz="1300" spc="-20" b="1">
                <a:solidFill>
                  <a:srgbClr val="C2C4B5"/>
                </a:solidFill>
                <a:latin typeface="Calibri"/>
                <a:cs typeface="Calibri"/>
              </a:rPr>
              <a:t>Tools</a:t>
            </a:r>
            <a:endParaRPr sz="1300">
              <a:latin typeface="Calibri"/>
              <a:cs typeface="Calibri"/>
            </a:endParaRPr>
          </a:p>
          <a:p>
            <a:pPr marL="12700" marR="5080">
              <a:lnSpc>
                <a:spcPct val="135200"/>
              </a:lnSpc>
              <a:spcBef>
                <a:spcPts val="545"/>
              </a:spcBef>
            </a:pP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0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0">
                <a:solidFill>
                  <a:srgbClr val="C2C4B5"/>
                </a:solidFill>
                <a:latin typeface="Cambria"/>
                <a:cs typeface="Cambria"/>
              </a:rPr>
              <a:t>simulation</a:t>
            </a:r>
            <a:r>
              <a:rPr dirty="0" sz="10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0">
                <a:solidFill>
                  <a:srgbClr val="C2C4B5"/>
                </a:solidFill>
                <a:latin typeface="Cambria"/>
                <a:cs typeface="Cambria"/>
              </a:rPr>
              <a:t>framework</a:t>
            </a:r>
            <a:r>
              <a:rPr dirty="0" sz="10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provides</a:t>
            </a:r>
            <a:r>
              <a:rPr dirty="0" sz="10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visualization</a:t>
            </a:r>
            <a:r>
              <a:rPr dirty="0" sz="10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of</a:t>
            </a:r>
            <a:r>
              <a:rPr dirty="0" sz="10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robot</a:t>
            </a:r>
            <a:r>
              <a:rPr dirty="0" sz="1050" spc="-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states,</a:t>
            </a:r>
            <a:r>
              <a:rPr dirty="0" sz="10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0">
                <a:solidFill>
                  <a:srgbClr val="C2C4B5"/>
                </a:solidFill>
                <a:latin typeface="Cambria"/>
                <a:cs typeface="Cambria"/>
              </a:rPr>
              <a:t>planned</a:t>
            </a:r>
            <a:r>
              <a:rPr dirty="0" sz="10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paths,</a:t>
            </a:r>
            <a:r>
              <a:rPr dirty="0" sz="10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05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control</a:t>
            </a:r>
            <a:r>
              <a:rPr dirty="0" sz="10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signals.</a:t>
            </a:r>
            <a:r>
              <a:rPr dirty="0" sz="1050" spc="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This</a:t>
            </a:r>
            <a:r>
              <a:rPr dirty="0" sz="10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allows</a:t>
            </a:r>
            <a:r>
              <a:rPr dirty="0" sz="10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for</a:t>
            </a:r>
            <a:r>
              <a:rPr dirty="0" sz="1050" spc="-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5">
                <a:solidFill>
                  <a:srgbClr val="C2C4B5"/>
                </a:solidFill>
                <a:latin typeface="Cambria"/>
                <a:cs typeface="Cambria"/>
              </a:rPr>
              <a:t>comprehensive</a:t>
            </a:r>
            <a:r>
              <a:rPr dirty="0" sz="1050" spc="-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45">
                <a:solidFill>
                  <a:srgbClr val="C2C4B5"/>
                </a:solidFill>
                <a:latin typeface="Cambria"/>
                <a:cs typeface="Cambria"/>
              </a:rPr>
              <a:t>analysis</a:t>
            </a:r>
            <a:r>
              <a:rPr dirty="0" sz="1050" spc="-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of</a:t>
            </a:r>
            <a:r>
              <a:rPr dirty="0" sz="1050" spc="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5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0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-10">
                <a:solidFill>
                  <a:srgbClr val="C2C4B5"/>
                </a:solidFill>
                <a:latin typeface="Cambria"/>
                <a:cs typeface="Cambria"/>
              </a:rPr>
              <a:t>navigation </a:t>
            </a:r>
            <a:r>
              <a:rPr dirty="0" sz="1050" spc="45">
                <a:solidFill>
                  <a:srgbClr val="C2C4B5"/>
                </a:solidFill>
                <a:latin typeface="Cambria"/>
                <a:cs typeface="Cambria"/>
              </a:rPr>
              <a:t>system's</a:t>
            </a:r>
            <a:r>
              <a:rPr dirty="0" sz="10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5">
                <a:solidFill>
                  <a:srgbClr val="C2C4B5"/>
                </a:solidFill>
                <a:latin typeface="Cambria"/>
                <a:cs typeface="Cambria"/>
              </a:rPr>
              <a:t>performance</a:t>
            </a:r>
            <a:r>
              <a:rPr dirty="0" sz="10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0">
                <a:solidFill>
                  <a:srgbClr val="C2C4B5"/>
                </a:solidFill>
                <a:latin typeface="Cambria"/>
                <a:cs typeface="Cambria"/>
              </a:rPr>
              <a:t>across</a:t>
            </a:r>
            <a:r>
              <a:rPr dirty="0" sz="10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30">
                <a:solidFill>
                  <a:srgbClr val="C2C4B5"/>
                </a:solidFill>
                <a:latin typeface="Cambria"/>
                <a:cs typeface="Cambria"/>
              </a:rPr>
              <a:t>different</a:t>
            </a:r>
            <a:r>
              <a:rPr dirty="0" sz="1050" spc="-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0">
                <a:solidFill>
                  <a:srgbClr val="C2C4B5"/>
                </a:solidFill>
                <a:latin typeface="Cambria"/>
                <a:cs typeface="Cambria"/>
              </a:rPr>
              <a:t>scenarios</a:t>
            </a:r>
            <a:r>
              <a:rPr dirty="0" sz="1050" spc="-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5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050" spc="1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050" spc="35">
                <a:solidFill>
                  <a:srgbClr val="C2C4B5"/>
                </a:solidFill>
                <a:latin typeface="Cambria"/>
                <a:cs typeface="Cambria"/>
              </a:rPr>
              <a:t>configurations.</a:t>
            </a:r>
            <a:endParaRPr sz="10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300"/>
              <a:t>Results</a:t>
            </a:r>
            <a:r>
              <a:rPr dirty="0" sz="3300" spc="-100"/>
              <a:t> </a:t>
            </a:r>
            <a:r>
              <a:rPr dirty="0" sz="3300"/>
              <a:t>and</a:t>
            </a:r>
            <a:r>
              <a:rPr dirty="0" sz="3300" spc="-95"/>
              <a:t> </a:t>
            </a:r>
            <a:r>
              <a:rPr dirty="0" sz="3300" spc="-10"/>
              <a:t>Analysis</a:t>
            </a:r>
            <a:endParaRPr sz="33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00350" y="1442847"/>
            <a:ext cx="4447159" cy="2537714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82891" y="1442847"/>
            <a:ext cx="4447032" cy="253771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729860" y="4115815"/>
            <a:ext cx="5170550" cy="2537713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579526" y="6909307"/>
            <a:ext cx="13380085" cy="825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34600"/>
              </a:lnSpc>
              <a:spcBef>
                <a:spcPts val="100"/>
              </a:spcBef>
            </a:pPr>
            <a:r>
              <a:rPr dirty="0" sz="1300" spc="75">
                <a:solidFill>
                  <a:srgbClr val="C2C4B5"/>
                </a:solidFill>
                <a:latin typeface="Cambria"/>
                <a:cs typeface="Cambria"/>
              </a:rPr>
              <a:t>Our </a:t>
            </a:r>
            <a:r>
              <a:rPr dirty="0" sz="1300" spc="45">
                <a:solidFill>
                  <a:srgbClr val="C2C4B5"/>
                </a:solidFill>
                <a:latin typeface="Cambria"/>
                <a:cs typeface="Cambria"/>
              </a:rPr>
              <a:t>results</a:t>
            </a:r>
            <a:r>
              <a:rPr dirty="0" sz="1300" spc="7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55">
                <a:solidFill>
                  <a:srgbClr val="C2C4B5"/>
                </a:solidFill>
                <a:latin typeface="Cambria"/>
                <a:cs typeface="Cambria"/>
              </a:rPr>
              <a:t>demonstrate</a:t>
            </a:r>
            <a:r>
              <a:rPr dirty="0" sz="1300" spc="15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65">
                <a:solidFill>
                  <a:srgbClr val="C2C4B5"/>
                </a:solidFill>
                <a:latin typeface="Cambria"/>
                <a:cs typeface="Cambria"/>
              </a:rPr>
              <a:t>successful</a:t>
            </a:r>
            <a:r>
              <a:rPr dirty="0" sz="1300" spc="7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50">
                <a:solidFill>
                  <a:srgbClr val="C2C4B5"/>
                </a:solidFill>
                <a:latin typeface="Cambria"/>
                <a:cs typeface="Cambria"/>
              </a:rPr>
              <a:t>navigation</a:t>
            </a:r>
            <a:r>
              <a:rPr dirty="0" sz="1300" spc="1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70">
                <a:solidFill>
                  <a:srgbClr val="C2C4B5"/>
                </a:solidFill>
                <a:latin typeface="Cambria"/>
                <a:cs typeface="Cambria"/>
              </a:rPr>
              <a:t>from </a:t>
            </a:r>
            <a:r>
              <a:rPr dirty="0" sz="1300">
                <a:solidFill>
                  <a:srgbClr val="C2C4B5"/>
                </a:solidFill>
                <a:latin typeface="Cambria"/>
                <a:cs typeface="Cambria"/>
              </a:rPr>
              <a:t>start</a:t>
            </a:r>
            <a:r>
              <a:rPr dirty="0" sz="1300" spc="8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C2C4B5"/>
                </a:solidFill>
                <a:latin typeface="Cambria"/>
                <a:cs typeface="Cambria"/>
              </a:rPr>
              <a:t>to</a:t>
            </a:r>
            <a:r>
              <a:rPr dirty="0" sz="1300" spc="8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50">
                <a:solidFill>
                  <a:srgbClr val="C2C4B5"/>
                </a:solidFill>
                <a:latin typeface="Cambria"/>
                <a:cs typeface="Cambria"/>
              </a:rPr>
              <a:t>goal</a:t>
            </a:r>
            <a:r>
              <a:rPr dirty="0" sz="1300" spc="10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C2C4B5"/>
                </a:solidFill>
                <a:latin typeface="Cambria"/>
                <a:cs typeface="Cambria"/>
              </a:rPr>
              <a:t>with</a:t>
            </a:r>
            <a:r>
              <a:rPr dirty="0" sz="1300" spc="8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65">
                <a:solidFill>
                  <a:srgbClr val="C2C4B5"/>
                </a:solidFill>
                <a:latin typeface="Cambria"/>
                <a:cs typeface="Cambria"/>
              </a:rPr>
              <a:t>smooth,</a:t>
            </a:r>
            <a:r>
              <a:rPr dirty="0" sz="1300" spc="8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55">
                <a:solidFill>
                  <a:srgbClr val="C2C4B5"/>
                </a:solidFill>
                <a:latin typeface="Cambria"/>
                <a:cs typeface="Cambria"/>
              </a:rPr>
              <a:t>collision-free</a:t>
            </a:r>
            <a:r>
              <a:rPr dirty="0" sz="1300" spc="14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50">
                <a:solidFill>
                  <a:srgbClr val="C2C4B5"/>
                </a:solidFill>
                <a:latin typeface="Cambria"/>
                <a:cs typeface="Cambria"/>
              </a:rPr>
              <a:t>paths.</a:t>
            </a:r>
            <a:r>
              <a:rPr dirty="0" sz="1300" spc="9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C2C4B5"/>
                </a:solidFill>
                <a:latin typeface="Cambria"/>
                <a:cs typeface="Cambria"/>
              </a:rPr>
              <a:t>The</a:t>
            </a:r>
            <a:r>
              <a:rPr dirty="0" sz="1300" spc="8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C2C4B5"/>
                </a:solidFill>
                <a:latin typeface="Cambria"/>
                <a:cs typeface="Cambria"/>
              </a:rPr>
              <a:t>velocity</a:t>
            </a:r>
            <a:r>
              <a:rPr dirty="0" sz="1300" spc="9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C2C4B5"/>
                </a:solidFill>
                <a:latin typeface="Cambria"/>
                <a:cs typeface="Cambria"/>
              </a:rPr>
              <a:t>profiles</a:t>
            </a:r>
            <a:r>
              <a:rPr dirty="0" sz="1300" spc="10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55">
                <a:solidFill>
                  <a:srgbClr val="C2C4B5"/>
                </a:solidFill>
                <a:latin typeface="Cambria"/>
                <a:cs typeface="Cambria"/>
              </a:rPr>
              <a:t>show</a:t>
            </a:r>
            <a:r>
              <a:rPr dirty="0" sz="1300" spc="6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50">
                <a:solidFill>
                  <a:srgbClr val="C2C4B5"/>
                </a:solidFill>
                <a:latin typeface="Cambria"/>
                <a:cs typeface="Cambria"/>
              </a:rPr>
              <a:t>stable</a:t>
            </a:r>
            <a:r>
              <a:rPr dirty="0" sz="1300" spc="8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C2C4B5"/>
                </a:solidFill>
                <a:latin typeface="Cambria"/>
                <a:cs typeface="Cambria"/>
              </a:rPr>
              <a:t>linear</a:t>
            </a:r>
            <a:r>
              <a:rPr dirty="0" sz="1300" spc="10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C2C4B5"/>
                </a:solidFill>
                <a:latin typeface="Cambria"/>
                <a:cs typeface="Cambria"/>
              </a:rPr>
              <a:t>velocity</a:t>
            </a:r>
            <a:r>
              <a:rPr dirty="0" sz="1300" spc="114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C2C4B5"/>
                </a:solidFill>
                <a:latin typeface="Cambria"/>
                <a:cs typeface="Cambria"/>
              </a:rPr>
              <a:t>(0-0.6</a:t>
            </a:r>
            <a:r>
              <a:rPr dirty="0" sz="1300" spc="11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-30">
                <a:solidFill>
                  <a:srgbClr val="C2C4B5"/>
                </a:solidFill>
                <a:latin typeface="Cambria"/>
                <a:cs typeface="Cambria"/>
              </a:rPr>
              <a:t>m/s)</a:t>
            </a:r>
            <a:r>
              <a:rPr dirty="0" sz="1300" spc="8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65">
                <a:solidFill>
                  <a:srgbClr val="C2C4B5"/>
                </a:solidFill>
                <a:latin typeface="Cambria"/>
                <a:cs typeface="Cambria"/>
              </a:rPr>
              <a:t>and</a:t>
            </a:r>
            <a:r>
              <a:rPr dirty="0" sz="1300" spc="10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-10">
                <a:solidFill>
                  <a:srgbClr val="C2C4B5"/>
                </a:solidFill>
                <a:latin typeface="Cambria"/>
                <a:cs typeface="Cambria"/>
              </a:rPr>
              <a:t>appropriate </a:t>
            </a:r>
            <a:r>
              <a:rPr dirty="0" sz="1300" spc="60">
                <a:solidFill>
                  <a:srgbClr val="C2C4B5"/>
                </a:solidFill>
                <a:latin typeface="Cambria"/>
                <a:cs typeface="Cambria"/>
              </a:rPr>
              <a:t>angular </a:t>
            </a:r>
            <a:r>
              <a:rPr dirty="0" sz="1300">
                <a:solidFill>
                  <a:srgbClr val="C2C4B5"/>
                </a:solidFill>
                <a:latin typeface="Cambria"/>
                <a:cs typeface="Cambria"/>
              </a:rPr>
              <a:t>velocity</a:t>
            </a:r>
            <a:r>
              <a:rPr dirty="0" sz="1300" spc="6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55">
                <a:solidFill>
                  <a:srgbClr val="C2C4B5"/>
                </a:solidFill>
                <a:latin typeface="Cambria"/>
                <a:cs typeface="Cambria"/>
              </a:rPr>
              <a:t>adjustments</a:t>
            </a:r>
            <a:r>
              <a:rPr dirty="0" sz="1300" spc="9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-95">
                <a:solidFill>
                  <a:srgbClr val="C2C4B5"/>
                </a:solidFill>
                <a:latin typeface="Cambria"/>
                <a:cs typeface="Cambria"/>
              </a:rPr>
              <a:t>(±1</a:t>
            </a:r>
            <a:r>
              <a:rPr dirty="0" sz="130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-20">
                <a:solidFill>
                  <a:srgbClr val="C2C4B5"/>
                </a:solidFill>
                <a:latin typeface="Cambria"/>
                <a:cs typeface="Cambria"/>
              </a:rPr>
              <a:t>rad/s)</a:t>
            </a:r>
            <a:r>
              <a:rPr dirty="0" sz="1300" spc="6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C2C4B5"/>
                </a:solidFill>
                <a:latin typeface="Cambria"/>
                <a:cs typeface="Cambria"/>
              </a:rPr>
              <a:t>for</a:t>
            </a:r>
            <a:r>
              <a:rPr dirty="0" sz="130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50">
                <a:solidFill>
                  <a:srgbClr val="C2C4B5"/>
                </a:solidFill>
                <a:latin typeface="Cambria"/>
                <a:cs typeface="Cambria"/>
              </a:rPr>
              <a:t>obstacle</a:t>
            </a:r>
            <a:r>
              <a:rPr dirty="0" sz="1300" spc="6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60">
                <a:solidFill>
                  <a:srgbClr val="C2C4B5"/>
                </a:solidFill>
                <a:latin typeface="Cambria"/>
                <a:cs typeface="Cambria"/>
              </a:rPr>
              <a:t>maneuvers.</a:t>
            </a:r>
            <a:r>
              <a:rPr dirty="0" sz="1300" spc="65">
                <a:solidFill>
                  <a:srgbClr val="C2C4B5"/>
                </a:solidFill>
                <a:latin typeface="Cambria"/>
                <a:cs typeface="Cambria"/>
              </a:rPr>
              <a:t> Comparing </a:t>
            </a:r>
            <a:r>
              <a:rPr dirty="0" sz="1300" spc="55">
                <a:solidFill>
                  <a:srgbClr val="C2C4B5"/>
                </a:solidFill>
                <a:latin typeface="Cambria"/>
                <a:cs typeface="Cambria"/>
              </a:rPr>
              <a:t>algorithms, </a:t>
            </a:r>
            <a:r>
              <a:rPr dirty="0" sz="1300" spc="70">
                <a:solidFill>
                  <a:srgbClr val="C2C4B5"/>
                </a:solidFill>
                <a:latin typeface="Cambria"/>
                <a:cs typeface="Cambria"/>
              </a:rPr>
              <a:t>MPC</a:t>
            </a:r>
            <a:r>
              <a:rPr dirty="0" sz="1300" spc="5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50">
                <a:solidFill>
                  <a:srgbClr val="C2C4B5"/>
                </a:solidFill>
                <a:latin typeface="Cambria"/>
                <a:cs typeface="Cambria"/>
              </a:rPr>
              <a:t>consistently</a:t>
            </a:r>
            <a:r>
              <a:rPr dirty="0" sz="1300" spc="9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60">
                <a:solidFill>
                  <a:srgbClr val="C2C4B5"/>
                </a:solidFill>
                <a:latin typeface="Cambria"/>
                <a:cs typeface="Cambria"/>
              </a:rPr>
              <a:t>produces</a:t>
            </a:r>
            <a:r>
              <a:rPr dirty="0" sz="1300" spc="65">
                <a:solidFill>
                  <a:srgbClr val="C2C4B5"/>
                </a:solidFill>
                <a:latin typeface="Cambria"/>
                <a:cs typeface="Cambria"/>
              </a:rPr>
              <a:t> smoother</a:t>
            </a:r>
            <a:r>
              <a:rPr dirty="0" sz="1300" spc="6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>
                <a:solidFill>
                  <a:srgbClr val="C2C4B5"/>
                </a:solidFill>
                <a:latin typeface="Cambria"/>
                <a:cs typeface="Cambria"/>
              </a:rPr>
              <a:t>trajectories</a:t>
            </a:r>
            <a:r>
              <a:rPr dirty="0" sz="1300" spc="8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65">
                <a:solidFill>
                  <a:srgbClr val="C2C4B5"/>
                </a:solidFill>
                <a:latin typeface="Cambria"/>
                <a:cs typeface="Cambria"/>
              </a:rPr>
              <a:t>and </a:t>
            </a:r>
            <a:r>
              <a:rPr dirty="0" sz="1300" spc="45">
                <a:solidFill>
                  <a:srgbClr val="C2C4B5"/>
                </a:solidFill>
                <a:latin typeface="Cambria"/>
                <a:cs typeface="Cambria"/>
              </a:rPr>
              <a:t>control</a:t>
            </a:r>
            <a:r>
              <a:rPr dirty="0" sz="1300" spc="6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55">
                <a:solidFill>
                  <a:srgbClr val="C2C4B5"/>
                </a:solidFill>
                <a:latin typeface="Cambria"/>
                <a:cs typeface="Cambria"/>
              </a:rPr>
              <a:t>signals</a:t>
            </a:r>
            <a:r>
              <a:rPr dirty="0" sz="1300" spc="7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75">
                <a:solidFill>
                  <a:srgbClr val="C2C4B5"/>
                </a:solidFill>
                <a:latin typeface="Cambria"/>
                <a:cs typeface="Cambria"/>
              </a:rPr>
              <a:t>than</a:t>
            </a:r>
            <a:r>
              <a:rPr dirty="0" sz="1300" spc="55">
                <a:solidFill>
                  <a:srgbClr val="C2C4B5"/>
                </a:solidFill>
                <a:latin typeface="Cambria"/>
                <a:cs typeface="Cambria"/>
              </a:rPr>
              <a:t> the</a:t>
            </a:r>
            <a:r>
              <a:rPr dirty="0" sz="1300" spc="3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55">
                <a:solidFill>
                  <a:srgbClr val="C2C4B5"/>
                </a:solidFill>
                <a:latin typeface="Cambria"/>
                <a:cs typeface="Cambria"/>
              </a:rPr>
              <a:t>more </a:t>
            </a:r>
            <a:r>
              <a:rPr dirty="0" sz="1300" spc="30">
                <a:solidFill>
                  <a:srgbClr val="C2C4B5"/>
                </a:solidFill>
                <a:latin typeface="Cambria"/>
                <a:cs typeface="Cambria"/>
              </a:rPr>
              <a:t>reactive</a:t>
            </a:r>
            <a:r>
              <a:rPr dirty="0" sz="1300" spc="5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80">
                <a:solidFill>
                  <a:srgbClr val="C2C4B5"/>
                </a:solidFill>
                <a:latin typeface="Cambria"/>
                <a:cs typeface="Cambria"/>
              </a:rPr>
              <a:t>DWA,</a:t>
            </a:r>
            <a:r>
              <a:rPr dirty="0" sz="1300" spc="2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30">
                <a:solidFill>
                  <a:srgbClr val="C2C4B5"/>
                </a:solidFill>
                <a:latin typeface="Cambria"/>
                <a:cs typeface="Cambria"/>
              </a:rPr>
              <a:t>particularly</a:t>
            </a:r>
            <a:r>
              <a:rPr dirty="0" sz="1300" spc="60">
                <a:solidFill>
                  <a:srgbClr val="C2C4B5"/>
                </a:solidFill>
                <a:latin typeface="Cambria"/>
                <a:cs typeface="Cambria"/>
              </a:rPr>
              <a:t> when</a:t>
            </a:r>
            <a:r>
              <a:rPr dirty="0" sz="1300" spc="55">
                <a:solidFill>
                  <a:srgbClr val="C2C4B5"/>
                </a:solidFill>
                <a:latin typeface="Cambria"/>
                <a:cs typeface="Cambria"/>
              </a:rPr>
              <a:t> guided</a:t>
            </a:r>
            <a:r>
              <a:rPr dirty="0" sz="1300" spc="3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30">
                <a:solidFill>
                  <a:srgbClr val="C2C4B5"/>
                </a:solidFill>
                <a:latin typeface="Cambria"/>
                <a:cs typeface="Cambria"/>
              </a:rPr>
              <a:t>by</a:t>
            </a:r>
            <a:r>
              <a:rPr dirty="0" sz="1300" spc="20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70">
                <a:solidFill>
                  <a:srgbClr val="C2C4B5"/>
                </a:solidFill>
                <a:latin typeface="Cambria"/>
                <a:cs typeface="Cambria"/>
              </a:rPr>
              <a:t>a</a:t>
            </a:r>
            <a:r>
              <a:rPr dirty="0" sz="1300" spc="30">
                <a:solidFill>
                  <a:srgbClr val="C2C4B5"/>
                </a:solidFill>
                <a:latin typeface="Cambria"/>
                <a:cs typeface="Cambria"/>
              </a:rPr>
              <a:t> global</a:t>
            </a:r>
            <a:r>
              <a:rPr dirty="0" sz="1300" spc="45">
                <a:solidFill>
                  <a:srgbClr val="C2C4B5"/>
                </a:solidFill>
                <a:latin typeface="Cambria"/>
                <a:cs typeface="Cambria"/>
              </a:rPr>
              <a:t> </a:t>
            </a:r>
            <a:r>
              <a:rPr dirty="0" sz="1300" spc="-10">
                <a:solidFill>
                  <a:srgbClr val="C2C4B5"/>
                </a:solidFill>
                <a:latin typeface="Cambria"/>
                <a:cs typeface="Cambria"/>
              </a:rPr>
              <a:t>path.</a:t>
            </a:r>
            <a:endParaRPr sz="1300">
              <a:latin typeface="Cambria"/>
              <a:cs typeface="Cambria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386818" y="7741449"/>
            <a:ext cx="2219579" cy="4096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2025-06-10T16:10:55Z</dcterms:created>
  <dcterms:modified xsi:type="dcterms:W3CDTF">2025-06-10T16:10:55Z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2025-06-10T00:00:00Z</vt:filetime>
  </property>
  <property fmtid="{D5CDD505-2E9C-101B-9397-08002B2CF9AE}" pid="3" name="LastSaved">
    <vt:filetime>2025-06-10T00:00:00Z</vt:filetime>
  </property>
  <property fmtid="{D5CDD505-2E9C-101B-9397-08002B2CF9AE}" pid="4" name="Producer">
    <vt:lpwstr>3-Heights(TM) PDF Security Shell 4.8.25.2 (http://www.pdf-tools.com)</vt:lpwstr>
  </property>
</Properties>
</file>