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Bitter"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102" d="100"/>
          <a:sy n="102" d="100"/>
        </p:scale>
        <p:origin x="138" y="1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8164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B1012"/>
          </a:solidFill>
          <a:ln/>
        </p:spPr>
      </p:sp>
      <p:sp>
        <p:nvSpPr>
          <p:cNvPr id="3" name="Shape 1"/>
          <p:cNvSpPr/>
          <p:nvPr/>
        </p:nvSpPr>
        <p:spPr>
          <a:xfrm>
            <a:off x="0" y="0"/>
            <a:ext cx="14630400" cy="8229600"/>
          </a:xfrm>
          <a:prstGeom prst="rect">
            <a:avLst/>
          </a:prstGeom>
          <a:solidFill>
            <a:srgbClr val="1C1D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0.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5.png"/><Relationship Id="rId11" Type="http://schemas.openxmlformats.org/officeDocument/2006/relationships/image" Target="../media/image7.png"/><Relationship Id="rId5" Type="http://schemas.openxmlformats.org/officeDocument/2006/relationships/image" Target="../media/image34.png"/><Relationship Id="rId10" Type="http://schemas.openxmlformats.org/officeDocument/2006/relationships/image" Target="../media/image39.png"/><Relationship Id="rId4" Type="http://schemas.openxmlformats.org/officeDocument/2006/relationships/image" Target="../media/image33.png"/><Relationship Id="rId9"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 Id="rId9" Type="http://schemas.openxmlformats.org/officeDocument/2006/relationships/image" Target="../media/image24.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7.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30.png"/><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2481739"/>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Project Members</a:t>
            </a:r>
            <a:endParaRPr lang="en-US" sz="4450" dirty="0"/>
          </a:p>
        </p:txBody>
      </p:sp>
      <p:sp>
        <p:nvSpPr>
          <p:cNvPr id="5" name="Text 2"/>
          <p:cNvSpPr/>
          <p:nvPr/>
        </p:nvSpPr>
        <p:spPr>
          <a:xfrm>
            <a:off x="793790" y="4148733"/>
            <a:ext cx="7556421" cy="362903"/>
          </a:xfrm>
          <a:prstGeom prst="rect">
            <a:avLst/>
          </a:prstGeom>
          <a:noFill/>
          <a:ln/>
        </p:spPr>
        <p:txBody>
          <a:bodyPr wrap="none" lIns="0" tIns="0" rIns="0" bIns="0" rtlCol="0" anchor="t"/>
          <a:lstStyle/>
          <a:p>
            <a:pPr marL="0" indent="0" algn="l">
              <a:lnSpc>
                <a:spcPts val="2850"/>
              </a:lnSpc>
              <a:buNone/>
            </a:pPr>
            <a:r>
              <a:rPr lang="en-US" sz="1750" i="1" dirty="0">
                <a:solidFill>
                  <a:srgbClr val="C2C4B5"/>
                </a:solidFill>
                <a:latin typeface="Bitter" pitchFamily="34" charset="0"/>
                <a:ea typeface="Bitter" pitchFamily="34" charset="-122"/>
                <a:cs typeface="Bitter" pitchFamily="34" charset="-120"/>
              </a:rPr>
              <a:t>Ayan, Ali</a:t>
            </a:r>
            <a:endParaRPr lang="en-US" sz="1750" dirty="0"/>
          </a:p>
        </p:txBody>
      </p:sp>
      <p:sp>
        <p:nvSpPr>
          <p:cNvPr id="6" name="Text 3"/>
          <p:cNvSpPr/>
          <p:nvPr/>
        </p:nvSpPr>
        <p:spPr>
          <a:xfrm>
            <a:off x="793790" y="4766786"/>
            <a:ext cx="7556421" cy="362903"/>
          </a:xfrm>
          <a:prstGeom prst="rect">
            <a:avLst/>
          </a:prstGeom>
          <a:noFill/>
          <a:ln/>
        </p:spPr>
        <p:txBody>
          <a:bodyPr wrap="none" lIns="0" tIns="0" rIns="0" bIns="0" rtlCol="0" anchor="t"/>
          <a:lstStyle/>
          <a:p>
            <a:pPr marL="0" indent="0" algn="l">
              <a:lnSpc>
                <a:spcPts val="2850"/>
              </a:lnSpc>
              <a:buNone/>
            </a:pPr>
            <a:r>
              <a:rPr lang="en-US" sz="1750" i="1" dirty="0">
                <a:solidFill>
                  <a:srgbClr val="C2C4B5"/>
                </a:solidFill>
                <a:latin typeface="Bitter" pitchFamily="34" charset="0"/>
                <a:ea typeface="Bitter" pitchFamily="34" charset="-122"/>
                <a:cs typeface="Bitter" pitchFamily="34" charset="-120"/>
              </a:rPr>
              <a:t>Umer, Ahmed Baig</a:t>
            </a:r>
            <a:endParaRPr lang="en-US" sz="1750" dirty="0"/>
          </a:p>
        </p:txBody>
      </p:sp>
      <p:sp>
        <p:nvSpPr>
          <p:cNvPr id="7" name="Text 4"/>
          <p:cNvSpPr/>
          <p:nvPr/>
        </p:nvSpPr>
        <p:spPr>
          <a:xfrm>
            <a:off x="793790" y="5384840"/>
            <a:ext cx="7556421" cy="362903"/>
          </a:xfrm>
          <a:prstGeom prst="rect">
            <a:avLst/>
          </a:prstGeom>
          <a:noFill/>
          <a:ln/>
        </p:spPr>
        <p:txBody>
          <a:bodyPr wrap="none" lIns="0" tIns="0" rIns="0" bIns="0" rtlCol="0" anchor="t"/>
          <a:lstStyle/>
          <a:p>
            <a:pPr marL="0" indent="0" algn="l">
              <a:lnSpc>
                <a:spcPts val="2850"/>
              </a:lnSpc>
              <a:buNone/>
            </a:pPr>
            <a:r>
              <a:rPr lang="en-US" sz="1750" i="1" dirty="0">
                <a:solidFill>
                  <a:srgbClr val="C2C4B5"/>
                </a:solidFill>
                <a:latin typeface="Bitter" pitchFamily="34" charset="0"/>
                <a:ea typeface="Bitter" pitchFamily="34" charset="-122"/>
                <a:cs typeface="Bitter" pitchFamily="34" charset="-120"/>
              </a:rPr>
              <a:t> Urwa, Mughal</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83287"/>
          </a:xfrm>
          <a:prstGeom prst="rect">
            <a:avLst/>
          </a:prstGeom>
        </p:spPr>
      </p:pic>
      <p:sp>
        <p:nvSpPr>
          <p:cNvPr id="3" name="Text 0"/>
          <p:cNvSpPr/>
          <p:nvPr/>
        </p:nvSpPr>
        <p:spPr>
          <a:xfrm>
            <a:off x="662107" y="3189327"/>
            <a:ext cx="8559879" cy="591264"/>
          </a:xfrm>
          <a:prstGeom prst="rect">
            <a:avLst/>
          </a:prstGeom>
          <a:noFill/>
          <a:ln/>
        </p:spPr>
        <p:txBody>
          <a:bodyPr wrap="none" lIns="0" tIns="0" rIns="0" bIns="0" rtlCol="0" anchor="t"/>
          <a:lstStyle/>
          <a:p>
            <a:pPr marL="0" indent="0" algn="l">
              <a:lnSpc>
                <a:spcPts val="4650"/>
              </a:lnSpc>
              <a:buNone/>
            </a:pPr>
            <a:r>
              <a:rPr lang="en-US" sz="3700" b="1" dirty="0">
                <a:solidFill>
                  <a:srgbClr val="E1E5CD"/>
                </a:solidFill>
                <a:latin typeface="Outfit Bold" pitchFamily="34" charset="0"/>
                <a:ea typeface="Outfit Bold" pitchFamily="34" charset="-122"/>
                <a:cs typeface="Outfit Bold" pitchFamily="34" charset="-120"/>
              </a:rPr>
              <a:t>Research Contributions and Limitations</a:t>
            </a:r>
            <a:endParaRPr lang="en-US" sz="3700" dirty="0"/>
          </a:p>
        </p:txBody>
      </p:sp>
      <p:sp>
        <p:nvSpPr>
          <p:cNvPr id="4" name="Shape 1"/>
          <p:cNvSpPr/>
          <p:nvPr/>
        </p:nvSpPr>
        <p:spPr>
          <a:xfrm>
            <a:off x="662107" y="4064318"/>
            <a:ext cx="4309229" cy="3341013"/>
          </a:xfrm>
          <a:prstGeom prst="roundRect">
            <a:avLst>
              <a:gd name="adj" fmla="val 849"/>
            </a:avLst>
          </a:prstGeom>
          <a:solidFill>
            <a:srgbClr val="3B3C3E"/>
          </a:solidFill>
          <a:ln/>
        </p:spPr>
        <p:txBody>
          <a:bodyPr/>
          <a:lstStyle/>
          <a:p>
            <a:endParaRPr lang="en-US"/>
          </a:p>
        </p:txBody>
      </p:sp>
      <p:sp>
        <p:nvSpPr>
          <p:cNvPr id="5" name="Text 2"/>
          <p:cNvSpPr/>
          <p:nvPr/>
        </p:nvSpPr>
        <p:spPr>
          <a:xfrm>
            <a:off x="851297" y="4253508"/>
            <a:ext cx="2365058" cy="295513"/>
          </a:xfrm>
          <a:prstGeom prst="rect">
            <a:avLst/>
          </a:prstGeom>
          <a:noFill/>
          <a:ln/>
        </p:spPr>
        <p:txBody>
          <a:bodyPr wrap="none" lIns="0" tIns="0" rIns="0" bIns="0" rtlCol="0" anchor="t"/>
          <a:lstStyle/>
          <a:p>
            <a:pPr marL="0" indent="0" algn="l">
              <a:lnSpc>
                <a:spcPts val="2300"/>
              </a:lnSpc>
              <a:buNone/>
            </a:pPr>
            <a:r>
              <a:rPr lang="en-US" sz="1850" b="1" dirty="0">
                <a:solidFill>
                  <a:srgbClr val="C2C4B5"/>
                </a:solidFill>
                <a:latin typeface="Outfit Bold" pitchFamily="34" charset="0"/>
                <a:ea typeface="Outfit Bold" pitchFamily="34" charset="-122"/>
                <a:cs typeface="Outfit Bold" pitchFamily="34" charset="-120"/>
              </a:rPr>
              <a:t>Key Contributions</a:t>
            </a:r>
            <a:endParaRPr lang="en-US" sz="1850" dirty="0"/>
          </a:p>
        </p:txBody>
      </p:sp>
      <p:sp>
        <p:nvSpPr>
          <p:cNvPr id="6" name="Text 3"/>
          <p:cNvSpPr/>
          <p:nvPr/>
        </p:nvSpPr>
        <p:spPr>
          <a:xfrm>
            <a:off x="851297" y="4662488"/>
            <a:ext cx="3930848" cy="907971"/>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Hybrid planner-controller architecture ensuring global feasibility, reactive safety, and trajectory optimization</a:t>
            </a:r>
            <a:endParaRPr lang="en-US" sz="1450" dirty="0"/>
          </a:p>
        </p:txBody>
      </p:sp>
      <p:sp>
        <p:nvSpPr>
          <p:cNvPr id="7" name="Text 4"/>
          <p:cNvSpPr/>
          <p:nvPr/>
        </p:nvSpPr>
        <p:spPr>
          <a:xfrm>
            <a:off x="851297" y="5636657"/>
            <a:ext cx="3930848" cy="60531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Improved robustness by integrating MPC to refine reactive DWA commands</a:t>
            </a:r>
            <a:endParaRPr lang="en-US" sz="1450" dirty="0"/>
          </a:p>
        </p:txBody>
      </p:sp>
      <p:sp>
        <p:nvSpPr>
          <p:cNvPr id="8" name="Text 5"/>
          <p:cNvSpPr/>
          <p:nvPr/>
        </p:nvSpPr>
        <p:spPr>
          <a:xfrm>
            <a:off x="851297" y="6308169"/>
            <a:ext cx="3930848" cy="907971"/>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Validation through consistent goal-reaching with smooth, collision-free paths</a:t>
            </a:r>
            <a:endParaRPr lang="en-US" sz="1450" dirty="0"/>
          </a:p>
        </p:txBody>
      </p:sp>
      <p:sp>
        <p:nvSpPr>
          <p:cNvPr id="9" name="Shape 6"/>
          <p:cNvSpPr/>
          <p:nvPr/>
        </p:nvSpPr>
        <p:spPr>
          <a:xfrm>
            <a:off x="5160526" y="4064318"/>
            <a:ext cx="4309229" cy="3341013"/>
          </a:xfrm>
          <a:prstGeom prst="roundRect">
            <a:avLst>
              <a:gd name="adj" fmla="val 849"/>
            </a:avLst>
          </a:prstGeom>
          <a:solidFill>
            <a:srgbClr val="3B3C3E"/>
          </a:solidFill>
          <a:ln/>
        </p:spPr>
        <p:txBody>
          <a:bodyPr/>
          <a:lstStyle/>
          <a:p>
            <a:endParaRPr lang="en-US"/>
          </a:p>
        </p:txBody>
      </p:sp>
      <p:sp>
        <p:nvSpPr>
          <p:cNvPr id="10" name="Text 7"/>
          <p:cNvSpPr/>
          <p:nvPr/>
        </p:nvSpPr>
        <p:spPr>
          <a:xfrm>
            <a:off x="5349716" y="4253508"/>
            <a:ext cx="2365058" cy="295513"/>
          </a:xfrm>
          <a:prstGeom prst="rect">
            <a:avLst/>
          </a:prstGeom>
          <a:noFill/>
          <a:ln/>
        </p:spPr>
        <p:txBody>
          <a:bodyPr wrap="none" lIns="0" tIns="0" rIns="0" bIns="0" rtlCol="0" anchor="t"/>
          <a:lstStyle/>
          <a:p>
            <a:pPr marL="0" indent="0" algn="l">
              <a:lnSpc>
                <a:spcPts val="2300"/>
              </a:lnSpc>
              <a:buNone/>
            </a:pPr>
            <a:r>
              <a:rPr lang="en-US" sz="1850" b="1" dirty="0">
                <a:solidFill>
                  <a:srgbClr val="C2C4B5"/>
                </a:solidFill>
                <a:latin typeface="Outfit Bold" pitchFamily="34" charset="0"/>
                <a:ea typeface="Outfit Bold" pitchFamily="34" charset="-122"/>
                <a:cs typeface="Outfit Bold" pitchFamily="34" charset="-120"/>
              </a:rPr>
              <a:t>Limitations</a:t>
            </a:r>
            <a:endParaRPr lang="en-US" sz="1850" dirty="0"/>
          </a:p>
        </p:txBody>
      </p:sp>
      <p:sp>
        <p:nvSpPr>
          <p:cNvPr id="11" name="Text 8"/>
          <p:cNvSpPr/>
          <p:nvPr/>
        </p:nvSpPr>
        <p:spPr>
          <a:xfrm>
            <a:off x="5349716" y="4662488"/>
            <a:ext cx="3930848" cy="60531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Static environment only - assumes fixed obstacles</a:t>
            </a:r>
            <a:endParaRPr lang="en-US" sz="1450" dirty="0"/>
          </a:p>
        </p:txBody>
      </p:sp>
      <p:sp>
        <p:nvSpPr>
          <p:cNvPr id="12" name="Text 9"/>
          <p:cNvSpPr/>
          <p:nvPr/>
        </p:nvSpPr>
        <p:spPr>
          <a:xfrm>
            <a:off x="5349716" y="5334000"/>
            <a:ext cx="3930848" cy="60531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Short MPC horizon limits long-term foresight</a:t>
            </a:r>
            <a:endParaRPr lang="en-US" sz="1450" dirty="0"/>
          </a:p>
        </p:txBody>
      </p:sp>
      <p:sp>
        <p:nvSpPr>
          <p:cNvPr id="13" name="Text 10"/>
          <p:cNvSpPr/>
          <p:nvPr/>
        </p:nvSpPr>
        <p:spPr>
          <a:xfrm>
            <a:off x="5349716" y="6005513"/>
            <a:ext cx="3930848" cy="60531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Wheel slip and measurement drift are unmodeled</a:t>
            </a:r>
            <a:endParaRPr lang="en-US" sz="1450" dirty="0"/>
          </a:p>
        </p:txBody>
      </p:sp>
      <p:sp>
        <p:nvSpPr>
          <p:cNvPr id="14" name="Shape 11"/>
          <p:cNvSpPr/>
          <p:nvPr/>
        </p:nvSpPr>
        <p:spPr>
          <a:xfrm>
            <a:off x="9658945" y="4064318"/>
            <a:ext cx="4309229" cy="3341013"/>
          </a:xfrm>
          <a:prstGeom prst="roundRect">
            <a:avLst>
              <a:gd name="adj" fmla="val 849"/>
            </a:avLst>
          </a:prstGeom>
          <a:solidFill>
            <a:srgbClr val="3B3C3E"/>
          </a:solidFill>
          <a:ln/>
        </p:spPr>
        <p:txBody>
          <a:bodyPr/>
          <a:lstStyle/>
          <a:p>
            <a:endParaRPr lang="en-US"/>
          </a:p>
        </p:txBody>
      </p:sp>
      <p:sp>
        <p:nvSpPr>
          <p:cNvPr id="15" name="Text 12"/>
          <p:cNvSpPr/>
          <p:nvPr/>
        </p:nvSpPr>
        <p:spPr>
          <a:xfrm>
            <a:off x="9848136" y="4253508"/>
            <a:ext cx="2365058" cy="295513"/>
          </a:xfrm>
          <a:prstGeom prst="rect">
            <a:avLst/>
          </a:prstGeom>
          <a:noFill/>
          <a:ln/>
        </p:spPr>
        <p:txBody>
          <a:bodyPr wrap="none" lIns="0" tIns="0" rIns="0" bIns="0" rtlCol="0" anchor="t"/>
          <a:lstStyle/>
          <a:p>
            <a:pPr marL="0" indent="0" algn="l">
              <a:lnSpc>
                <a:spcPts val="2300"/>
              </a:lnSpc>
              <a:buNone/>
            </a:pPr>
            <a:r>
              <a:rPr lang="en-US" sz="1850" b="1" dirty="0">
                <a:solidFill>
                  <a:srgbClr val="C2C4B5"/>
                </a:solidFill>
                <a:latin typeface="Outfit Bold" pitchFamily="34" charset="0"/>
                <a:ea typeface="Outfit Bold" pitchFamily="34" charset="-122"/>
                <a:cs typeface="Outfit Bold" pitchFamily="34" charset="-120"/>
              </a:rPr>
              <a:t>Future Work</a:t>
            </a:r>
            <a:endParaRPr lang="en-US" sz="1850" dirty="0"/>
          </a:p>
        </p:txBody>
      </p:sp>
      <p:sp>
        <p:nvSpPr>
          <p:cNvPr id="16" name="Text 13"/>
          <p:cNvSpPr/>
          <p:nvPr/>
        </p:nvSpPr>
        <p:spPr>
          <a:xfrm>
            <a:off x="9848136" y="4662488"/>
            <a:ext cx="3930848" cy="60531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Integrate sensor-based dynamic replanning</a:t>
            </a:r>
            <a:endParaRPr lang="en-US" sz="1450" dirty="0"/>
          </a:p>
        </p:txBody>
      </p:sp>
      <p:sp>
        <p:nvSpPr>
          <p:cNvPr id="17" name="Text 14"/>
          <p:cNvSpPr/>
          <p:nvPr/>
        </p:nvSpPr>
        <p:spPr>
          <a:xfrm>
            <a:off x="9848136" y="5334000"/>
            <a:ext cx="3930848" cy="302657"/>
          </a:xfrm>
          <a:prstGeom prst="rect">
            <a:avLst/>
          </a:prstGeom>
          <a:noFill/>
          <a:ln/>
        </p:spPr>
        <p:txBody>
          <a:bodyPr wrap="non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Extend MPC horizon with faster solvers</a:t>
            </a:r>
            <a:endParaRPr lang="en-US" sz="1450" dirty="0"/>
          </a:p>
        </p:txBody>
      </p:sp>
      <p:sp>
        <p:nvSpPr>
          <p:cNvPr id="18" name="Text 15"/>
          <p:cNvSpPr/>
          <p:nvPr/>
        </p:nvSpPr>
        <p:spPr>
          <a:xfrm>
            <a:off x="9848136" y="5702856"/>
            <a:ext cx="3930848" cy="60531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Add Control Barrier Functions for formal safety</a:t>
            </a:r>
            <a:endParaRPr lang="en-US" sz="1450" dirty="0"/>
          </a:p>
        </p:txBody>
      </p:sp>
      <p:sp>
        <p:nvSpPr>
          <p:cNvPr id="19" name="Text 16"/>
          <p:cNvSpPr/>
          <p:nvPr/>
        </p:nvSpPr>
        <p:spPr>
          <a:xfrm>
            <a:off x="9848136" y="6374368"/>
            <a:ext cx="3930848" cy="605314"/>
          </a:xfrm>
          <a:prstGeom prst="rect">
            <a:avLst/>
          </a:prstGeom>
          <a:noFill/>
          <a:ln/>
        </p:spPr>
        <p:txBody>
          <a:bodyPr wrap="square" lIns="0" tIns="0" rIns="0" bIns="0" rtlCol="0" anchor="t"/>
          <a:lstStyle/>
          <a:p>
            <a:pPr marL="342900" indent="-342900" algn="l">
              <a:lnSpc>
                <a:spcPts val="2350"/>
              </a:lnSpc>
              <a:buSzPct val="100000"/>
              <a:buChar char="•"/>
            </a:pPr>
            <a:r>
              <a:rPr lang="en-US" sz="1450" dirty="0">
                <a:solidFill>
                  <a:srgbClr val="C2C4B5"/>
                </a:solidFill>
                <a:latin typeface="Bitter" pitchFamily="34" charset="0"/>
                <a:ea typeface="Bitter" pitchFamily="34" charset="-122"/>
                <a:cs typeface="Bitter" pitchFamily="34" charset="-120"/>
              </a:rPr>
              <a:t>Implement state estimation to manage odometric errors</a:t>
            </a:r>
            <a:endParaRPr lang="en-US" sz="1450" dirty="0"/>
          </a:p>
        </p:txBody>
      </p:sp>
      <p:pic>
        <p:nvPicPr>
          <p:cNvPr id="20" name="Picture 19">
            <a:extLst>
              <a:ext uri="{FF2B5EF4-FFF2-40B4-BE49-F238E27FC236}">
                <a16:creationId xmlns:a16="http://schemas.microsoft.com/office/drawing/2014/main" id="{CE47C155-AC42-54F0-6802-873BF35B85D3}"/>
              </a:ext>
            </a:extLst>
          </p:cNvPr>
          <p:cNvPicPr>
            <a:picLocks noChangeAspect="1"/>
          </p:cNvPicPr>
          <p:nvPr/>
        </p:nvPicPr>
        <p:blipFill>
          <a:blip r:embed="rId4"/>
          <a:stretch>
            <a:fillRect/>
          </a:stretch>
        </p:blipFill>
        <p:spPr>
          <a:xfrm>
            <a:off x="12386786" y="7741444"/>
            <a:ext cx="2219635" cy="40963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86633" y="696992"/>
            <a:ext cx="4904780" cy="613172"/>
          </a:xfrm>
          <a:prstGeom prst="rect">
            <a:avLst/>
          </a:prstGeom>
          <a:noFill/>
          <a:ln/>
        </p:spPr>
        <p:txBody>
          <a:bodyPr wrap="none" lIns="0" tIns="0" rIns="0" bIns="0" rtlCol="0" anchor="t"/>
          <a:lstStyle/>
          <a:p>
            <a:pPr marL="0" indent="0" algn="l">
              <a:lnSpc>
                <a:spcPts val="4800"/>
              </a:lnSpc>
              <a:buNone/>
            </a:pPr>
            <a:r>
              <a:rPr lang="en-US" sz="3850" b="1" dirty="0">
                <a:solidFill>
                  <a:srgbClr val="E1E5CD"/>
                </a:solidFill>
                <a:latin typeface="Outfit Bold" pitchFamily="34" charset="0"/>
                <a:ea typeface="Outfit Bold" pitchFamily="34" charset="-122"/>
                <a:cs typeface="Outfit Bold" pitchFamily="34" charset="-120"/>
              </a:rPr>
              <a:t>Conclusion</a:t>
            </a:r>
            <a:endParaRPr lang="en-US" sz="3850" dirty="0"/>
          </a:p>
        </p:txBody>
      </p:sp>
      <p:pic>
        <p:nvPicPr>
          <p:cNvPr id="3" name="Image 0" descr="preencoded.png"/>
          <p:cNvPicPr>
            <a:picLocks noChangeAspect="1"/>
          </p:cNvPicPr>
          <p:nvPr/>
        </p:nvPicPr>
        <p:blipFill>
          <a:blip r:embed="rId3"/>
          <a:stretch>
            <a:fillRect/>
          </a:stretch>
        </p:blipFill>
        <p:spPr>
          <a:xfrm>
            <a:off x="3180517" y="1702475"/>
            <a:ext cx="1640562" cy="1130260"/>
          </a:xfrm>
          <a:prstGeom prst="rect">
            <a:avLst/>
          </a:prstGeom>
        </p:spPr>
      </p:pic>
      <p:pic>
        <p:nvPicPr>
          <p:cNvPr id="4" name="Image 1" descr="preencoded.png"/>
          <p:cNvPicPr>
            <a:picLocks noChangeAspect="1"/>
          </p:cNvPicPr>
          <p:nvPr/>
        </p:nvPicPr>
        <p:blipFill>
          <a:blip r:embed="rId4"/>
          <a:stretch>
            <a:fillRect/>
          </a:stretch>
        </p:blipFill>
        <p:spPr>
          <a:xfrm>
            <a:off x="3862864" y="2235279"/>
            <a:ext cx="275868" cy="344805"/>
          </a:xfrm>
          <a:prstGeom prst="rect">
            <a:avLst/>
          </a:prstGeom>
        </p:spPr>
      </p:pic>
      <p:sp>
        <p:nvSpPr>
          <p:cNvPr id="5" name="Text 1"/>
          <p:cNvSpPr/>
          <p:nvPr/>
        </p:nvSpPr>
        <p:spPr>
          <a:xfrm>
            <a:off x="5017175" y="1898571"/>
            <a:ext cx="3810714" cy="306586"/>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Outfit Bold" pitchFamily="34" charset="0"/>
                <a:ea typeface="Outfit Bold" pitchFamily="34" charset="-122"/>
                <a:cs typeface="Outfit Bold" pitchFamily="34" charset="-120"/>
              </a:rPr>
              <a:t>Superior Navigation Performance</a:t>
            </a:r>
            <a:endParaRPr lang="en-US" sz="1900" dirty="0"/>
          </a:p>
        </p:txBody>
      </p:sp>
      <p:sp>
        <p:nvSpPr>
          <p:cNvPr id="6" name="Text 2"/>
          <p:cNvSpPr/>
          <p:nvPr/>
        </p:nvSpPr>
        <p:spPr>
          <a:xfrm>
            <a:off x="5017175" y="2322790"/>
            <a:ext cx="3810714" cy="313849"/>
          </a:xfrm>
          <a:prstGeom prst="rect">
            <a:avLst/>
          </a:prstGeom>
          <a:noFill/>
          <a:ln/>
        </p:spPr>
        <p:txBody>
          <a:bodyPr wrap="none" lIns="0" tIns="0" rIns="0" bIns="0" rtlCol="0" anchor="t"/>
          <a:lstStyle/>
          <a:p>
            <a:pPr marL="0" indent="0" algn="l">
              <a:lnSpc>
                <a:spcPts val="2450"/>
              </a:lnSpc>
              <a:buNone/>
            </a:pPr>
            <a:r>
              <a:rPr lang="en-US" sz="1500" dirty="0">
                <a:solidFill>
                  <a:srgbClr val="C2C4B5"/>
                </a:solidFill>
                <a:latin typeface="Bitter" pitchFamily="34" charset="0"/>
                <a:ea typeface="Bitter" pitchFamily="34" charset="-122"/>
                <a:cs typeface="Bitter" pitchFamily="34" charset="-120"/>
              </a:rPr>
              <a:t>Validated through experiments</a:t>
            </a:r>
            <a:endParaRPr lang="en-US" sz="1500" dirty="0"/>
          </a:p>
        </p:txBody>
      </p:sp>
      <p:sp>
        <p:nvSpPr>
          <p:cNvPr id="7" name="Shape 3"/>
          <p:cNvSpPr/>
          <p:nvPr/>
        </p:nvSpPr>
        <p:spPr>
          <a:xfrm>
            <a:off x="4870013" y="2847618"/>
            <a:ext cx="9024818" cy="11430"/>
          </a:xfrm>
          <a:prstGeom prst="roundRect">
            <a:avLst>
              <a:gd name="adj" fmla="val 257472"/>
            </a:avLst>
          </a:prstGeom>
          <a:solidFill>
            <a:srgbClr val="545557"/>
          </a:solidFill>
          <a:ln/>
        </p:spPr>
        <p:txBody>
          <a:bodyPr/>
          <a:lstStyle/>
          <a:p>
            <a:endParaRPr lang="en-US"/>
          </a:p>
        </p:txBody>
      </p:sp>
      <p:pic>
        <p:nvPicPr>
          <p:cNvPr id="8" name="Image 2" descr="preencoded.png"/>
          <p:cNvPicPr>
            <a:picLocks noChangeAspect="1"/>
          </p:cNvPicPr>
          <p:nvPr/>
        </p:nvPicPr>
        <p:blipFill>
          <a:blip r:embed="rId5"/>
          <a:stretch>
            <a:fillRect/>
          </a:stretch>
        </p:blipFill>
        <p:spPr>
          <a:xfrm>
            <a:off x="2360295" y="2881670"/>
            <a:ext cx="3281124" cy="1130260"/>
          </a:xfrm>
          <a:prstGeom prst="rect">
            <a:avLst/>
          </a:prstGeom>
        </p:spPr>
      </p:pic>
      <p:pic>
        <p:nvPicPr>
          <p:cNvPr id="9" name="Image 3" descr="preencoded.png"/>
          <p:cNvPicPr>
            <a:picLocks noChangeAspect="1"/>
          </p:cNvPicPr>
          <p:nvPr/>
        </p:nvPicPr>
        <p:blipFill>
          <a:blip r:embed="rId6"/>
          <a:stretch>
            <a:fillRect/>
          </a:stretch>
        </p:blipFill>
        <p:spPr>
          <a:xfrm>
            <a:off x="3862864" y="3274338"/>
            <a:ext cx="275868" cy="344805"/>
          </a:xfrm>
          <a:prstGeom prst="rect">
            <a:avLst/>
          </a:prstGeom>
        </p:spPr>
      </p:pic>
      <p:sp>
        <p:nvSpPr>
          <p:cNvPr id="10" name="Text 4"/>
          <p:cNvSpPr/>
          <p:nvPr/>
        </p:nvSpPr>
        <p:spPr>
          <a:xfrm>
            <a:off x="5837515" y="3077766"/>
            <a:ext cx="2452330" cy="306586"/>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Outfit Bold" pitchFamily="34" charset="0"/>
                <a:ea typeface="Outfit Bold" pitchFamily="34" charset="-122"/>
                <a:cs typeface="Outfit Bold" pitchFamily="34" charset="-120"/>
              </a:rPr>
              <a:t>Effective Integration</a:t>
            </a:r>
            <a:endParaRPr lang="en-US" sz="1900" dirty="0"/>
          </a:p>
        </p:txBody>
      </p:sp>
      <p:sp>
        <p:nvSpPr>
          <p:cNvPr id="11" name="Text 5"/>
          <p:cNvSpPr/>
          <p:nvPr/>
        </p:nvSpPr>
        <p:spPr>
          <a:xfrm>
            <a:off x="5837515" y="3501985"/>
            <a:ext cx="3668435" cy="313849"/>
          </a:xfrm>
          <a:prstGeom prst="rect">
            <a:avLst/>
          </a:prstGeom>
          <a:noFill/>
          <a:ln/>
        </p:spPr>
        <p:txBody>
          <a:bodyPr wrap="none" lIns="0" tIns="0" rIns="0" bIns="0" rtlCol="0" anchor="t"/>
          <a:lstStyle/>
          <a:p>
            <a:pPr marL="0" indent="0" algn="l">
              <a:lnSpc>
                <a:spcPts val="2450"/>
              </a:lnSpc>
              <a:buNone/>
            </a:pPr>
            <a:r>
              <a:rPr lang="en-US" sz="1500" dirty="0">
                <a:solidFill>
                  <a:srgbClr val="C2C4B5"/>
                </a:solidFill>
                <a:latin typeface="Bitter" pitchFamily="34" charset="0"/>
                <a:ea typeface="Bitter" pitchFamily="34" charset="-122"/>
                <a:cs typeface="Bitter" pitchFamily="34" charset="-120"/>
              </a:rPr>
              <a:t>A*, DWA, MPC, and PID working together</a:t>
            </a:r>
            <a:endParaRPr lang="en-US" sz="1500" dirty="0"/>
          </a:p>
        </p:txBody>
      </p:sp>
      <p:sp>
        <p:nvSpPr>
          <p:cNvPr id="12" name="Shape 6"/>
          <p:cNvSpPr/>
          <p:nvPr/>
        </p:nvSpPr>
        <p:spPr>
          <a:xfrm>
            <a:off x="5690354" y="4026813"/>
            <a:ext cx="8204478" cy="11430"/>
          </a:xfrm>
          <a:prstGeom prst="roundRect">
            <a:avLst>
              <a:gd name="adj" fmla="val 257472"/>
            </a:avLst>
          </a:prstGeom>
          <a:solidFill>
            <a:srgbClr val="545557"/>
          </a:solidFill>
          <a:ln/>
        </p:spPr>
        <p:txBody>
          <a:bodyPr/>
          <a:lstStyle/>
          <a:p>
            <a:endParaRPr lang="en-US"/>
          </a:p>
        </p:txBody>
      </p:sp>
      <p:pic>
        <p:nvPicPr>
          <p:cNvPr id="13" name="Image 4" descr="preencoded.png"/>
          <p:cNvPicPr>
            <a:picLocks noChangeAspect="1"/>
          </p:cNvPicPr>
          <p:nvPr/>
        </p:nvPicPr>
        <p:blipFill>
          <a:blip r:embed="rId7"/>
          <a:stretch>
            <a:fillRect/>
          </a:stretch>
        </p:blipFill>
        <p:spPr>
          <a:xfrm>
            <a:off x="1539954" y="4060865"/>
            <a:ext cx="4921687" cy="1130260"/>
          </a:xfrm>
          <a:prstGeom prst="rect">
            <a:avLst/>
          </a:prstGeom>
        </p:spPr>
      </p:pic>
      <p:pic>
        <p:nvPicPr>
          <p:cNvPr id="14" name="Image 5" descr="preencoded.png"/>
          <p:cNvPicPr>
            <a:picLocks noChangeAspect="1"/>
          </p:cNvPicPr>
          <p:nvPr/>
        </p:nvPicPr>
        <p:blipFill>
          <a:blip r:embed="rId8"/>
          <a:stretch>
            <a:fillRect/>
          </a:stretch>
        </p:blipFill>
        <p:spPr>
          <a:xfrm>
            <a:off x="3862745" y="4453533"/>
            <a:ext cx="275868" cy="344805"/>
          </a:xfrm>
          <a:prstGeom prst="rect">
            <a:avLst/>
          </a:prstGeom>
        </p:spPr>
      </p:pic>
      <p:sp>
        <p:nvSpPr>
          <p:cNvPr id="15" name="Text 7"/>
          <p:cNvSpPr/>
          <p:nvPr/>
        </p:nvSpPr>
        <p:spPr>
          <a:xfrm>
            <a:off x="6657737" y="4256961"/>
            <a:ext cx="2513290" cy="306586"/>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Outfit Bold" pitchFamily="34" charset="0"/>
                <a:ea typeface="Outfit Bold" pitchFamily="34" charset="-122"/>
                <a:cs typeface="Outfit Bold" pitchFamily="34" charset="-120"/>
              </a:rPr>
              <a:t>Smoother Trajectories</a:t>
            </a:r>
            <a:endParaRPr lang="en-US" sz="1900" dirty="0"/>
          </a:p>
        </p:txBody>
      </p:sp>
      <p:sp>
        <p:nvSpPr>
          <p:cNvPr id="16" name="Text 8"/>
          <p:cNvSpPr/>
          <p:nvPr/>
        </p:nvSpPr>
        <p:spPr>
          <a:xfrm>
            <a:off x="6657737" y="4681180"/>
            <a:ext cx="3798213" cy="313849"/>
          </a:xfrm>
          <a:prstGeom prst="rect">
            <a:avLst/>
          </a:prstGeom>
          <a:noFill/>
          <a:ln/>
        </p:spPr>
        <p:txBody>
          <a:bodyPr wrap="none" lIns="0" tIns="0" rIns="0" bIns="0" rtlCol="0" anchor="t"/>
          <a:lstStyle/>
          <a:p>
            <a:pPr marL="0" indent="0" algn="l">
              <a:lnSpc>
                <a:spcPts val="2450"/>
              </a:lnSpc>
              <a:buNone/>
            </a:pPr>
            <a:r>
              <a:rPr lang="en-US" sz="1500" dirty="0">
                <a:solidFill>
                  <a:srgbClr val="C2C4B5"/>
                </a:solidFill>
                <a:latin typeface="Bitter" pitchFamily="34" charset="0"/>
                <a:ea typeface="Bitter" pitchFamily="34" charset="-122"/>
                <a:cs typeface="Bitter" pitchFamily="34" charset="-120"/>
              </a:rPr>
              <a:t>MPC consistently outperforms DWA alone</a:t>
            </a:r>
            <a:endParaRPr lang="en-US" sz="1500" dirty="0"/>
          </a:p>
        </p:txBody>
      </p:sp>
      <p:sp>
        <p:nvSpPr>
          <p:cNvPr id="17" name="Shape 9"/>
          <p:cNvSpPr/>
          <p:nvPr/>
        </p:nvSpPr>
        <p:spPr>
          <a:xfrm>
            <a:off x="6510576" y="5206008"/>
            <a:ext cx="7384256" cy="11430"/>
          </a:xfrm>
          <a:prstGeom prst="roundRect">
            <a:avLst>
              <a:gd name="adj" fmla="val 257472"/>
            </a:avLst>
          </a:prstGeom>
          <a:solidFill>
            <a:srgbClr val="545557"/>
          </a:solidFill>
          <a:ln/>
        </p:spPr>
        <p:txBody>
          <a:bodyPr/>
          <a:lstStyle/>
          <a:p>
            <a:endParaRPr lang="en-US"/>
          </a:p>
        </p:txBody>
      </p:sp>
      <p:pic>
        <p:nvPicPr>
          <p:cNvPr id="18" name="Image 6" descr="preencoded.png"/>
          <p:cNvPicPr>
            <a:picLocks noChangeAspect="1"/>
          </p:cNvPicPr>
          <p:nvPr/>
        </p:nvPicPr>
        <p:blipFill>
          <a:blip r:embed="rId9"/>
          <a:stretch>
            <a:fillRect/>
          </a:stretch>
        </p:blipFill>
        <p:spPr>
          <a:xfrm>
            <a:off x="719733" y="5240060"/>
            <a:ext cx="6562249" cy="1130260"/>
          </a:xfrm>
          <a:prstGeom prst="rect">
            <a:avLst/>
          </a:prstGeom>
        </p:spPr>
      </p:pic>
      <p:pic>
        <p:nvPicPr>
          <p:cNvPr id="19" name="Image 7" descr="preencoded.png"/>
          <p:cNvPicPr>
            <a:picLocks noChangeAspect="1"/>
          </p:cNvPicPr>
          <p:nvPr/>
        </p:nvPicPr>
        <p:blipFill>
          <a:blip r:embed="rId10"/>
          <a:stretch>
            <a:fillRect/>
          </a:stretch>
        </p:blipFill>
        <p:spPr>
          <a:xfrm>
            <a:off x="3862864" y="5632728"/>
            <a:ext cx="275868" cy="344805"/>
          </a:xfrm>
          <a:prstGeom prst="rect">
            <a:avLst/>
          </a:prstGeom>
        </p:spPr>
      </p:pic>
      <p:sp>
        <p:nvSpPr>
          <p:cNvPr id="20" name="Text 10"/>
          <p:cNvSpPr/>
          <p:nvPr/>
        </p:nvSpPr>
        <p:spPr>
          <a:xfrm>
            <a:off x="7478078" y="5436156"/>
            <a:ext cx="3328749" cy="306586"/>
          </a:xfrm>
          <a:prstGeom prst="rect">
            <a:avLst/>
          </a:prstGeom>
          <a:noFill/>
          <a:ln/>
        </p:spPr>
        <p:txBody>
          <a:bodyPr wrap="none" lIns="0" tIns="0" rIns="0" bIns="0" rtlCol="0" anchor="t"/>
          <a:lstStyle/>
          <a:p>
            <a:pPr marL="0" indent="0" algn="l">
              <a:lnSpc>
                <a:spcPts val="2400"/>
              </a:lnSpc>
              <a:buNone/>
            </a:pPr>
            <a:r>
              <a:rPr lang="en-US" sz="1900" b="1" dirty="0">
                <a:solidFill>
                  <a:srgbClr val="C2C4B5"/>
                </a:solidFill>
                <a:latin typeface="Outfit Bold" pitchFamily="34" charset="0"/>
                <a:ea typeface="Outfit Bold" pitchFamily="34" charset="-122"/>
                <a:cs typeface="Outfit Bold" pitchFamily="34" charset="-120"/>
              </a:rPr>
              <a:t>Real-time Robotic Navigation</a:t>
            </a:r>
            <a:endParaRPr lang="en-US" sz="1900" dirty="0"/>
          </a:p>
        </p:txBody>
      </p:sp>
      <p:sp>
        <p:nvSpPr>
          <p:cNvPr id="21" name="Text 11"/>
          <p:cNvSpPr/>
          <p:nvPr/>
        </p:nvSpPr>
        <p:spPr>
          <a:xfrm>
            <a:off x="7478078" y="5860375"/>
            <a:ext cx="3328749" cy="313849"/>
          </a:xfrm>
          <a:prstGeom prst="rect">
            <a:avLst/>
          </a:prstGeom>
          <a:noFill/>
          <a:ln/>
        </p:spPr>
        <p:txBody>
          <a:bodyPr wrap="none" lIns="0" tIns="0" rIns="0" bIns="0" rtlCol="0" anchor="t"/>
          <a:lstStyle/>
          <a:p>
            <a:pPr marL="0" indent="0" algn="l">
              <a:lnSpc>
                <a:spcPts val="2450"/>
              </a:lnSpc>
              <a:buNone/>
            </a:pPr>
            <a:r>
              <a:rPr lang="en-US" sz="1500" dirty="0">
                <a:solidFill>
                  <a:srgbClr val="C2C4B5"/>
                </a:solidFill>
                <a:latin typeface="Bitter" pitchFamily="34" charset="0"/>
                <a:ea typeface="Bitter" pitchFamily="34" charset="-122"/>
                <a:cs typeface="Bitter" pitchFamily="34" charset="-120"/>
              </a:rPr>
              <a:t>Proven hierarchical architecture</a:t>
            </a:r>
            <a:endParaRPr lang="en-US" sz="1500" dirty="0"/>
          </a:p>
        </p:txBody>
      </p:sp>
      <p:sp>
        <p:nvSpPr>
          <p:cNvPr id="22" name="Text 12"/>
          <p:cNvSpPr/>
          <p:nvPr/>
        </p:nvSpPr>
        <p:spPr>
          <a:xfrm>
            <a:off x="686633" y="6590943"/>
            <a:ext cx="13257133" cy="941546"/>
          </a:xfrm>
          <a:prstGeom prst="rect">
            <a:avLst/>
          </a:prstGeom>
          <a:noFill/>
          <a:ln/>
        </p:spPr>
        <p:txBody>
          <a:bodyPr wrap="square" lIns="0" tIns="0" rIns="0" bIns="0" rtlCol="0" anchor="t"/>
          <a:lstStyle/>
          <a:p>
            <a:pPr marL="0" indent="0" algn="l">
              <a:lnSpc>
                <a:spcPts val="2450"/>
              </a:lnSpc>
              <a:buNone/>
            </a:pPr>
            <a:r>
              <a:rPr lang="en-US" sz="1500" dirty="0">
                <a:solidFill>
                  <a:srgbClr val="C2C4B5"/>
                </a:solidFill>
                <a:latin typeface="Bitter" pitchFamily="34" charset="0"/>
                <a:ea typeface="Bitter" pitchFamily="34" charset="-122"/>
                <a:cs typeface="Bitter" pitchFamily="34" charset="-120"/>
              </a:rPr>
              <a:t>Our experiments validate that combining global planning (A*) with local planning (DWA) and motion optimization (MPC), executed via PID control, results in superior navigation performance for differential drive robots. The best performance is observed when all modules are integrated, confirming the effectiveness of our hierarchical planning and control architecture for real-time navigation in complex environments.</a:t>
            </a:r>
            <a:endParaRPr lang="en-US" sz="1500" dirty="0"/>
          </a:p>
        </p:txBody>
      </p:sp>
      <p:pic>
        <p:nvPicPr>
          <p:cNvPr id="23" name="Picture 22">
            <a:extLst>
              <a:ext uri="{FF2B5EF4-FFF2-40B4-BE49-F238E27FC236}">
                <a16:creationId xmlns:a16="http://schemas.microsoft.com/office/drawing/2014/main" id="{28264C82-7598-ED4B-EC51-59078D11C6D8}"/>
              </a:ext>
            </a:extLst>
          </p:cNvPr>
          <p:cNvPicPr>
            <a:picLocks noChangeAspect="1"/>
          </p:cNvPicPr>
          <p:nvPr/>
        </p:nvPicPr>
        <p:blipFill>
          <a:blip r:embed="rId11"/>
          <a:stretch>
            <a:fillRect/>
          </a:stretch>
        </p:blipFill>
        <p:spPr>
          <a:xfrm>
            <a:off x="12386786" y="7741444"/>
            <a:ext cx="2219635" cy="40963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793790" y="1622703"/>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TriNav</a:t>
            </a:r>
            <a:endParaRPr lang="en-US" sz="4450" dirty="0"/>
          </a:p>
        </p:txBody>
      </p:sp>
      <p:sp>
        <p:nvSpPr>
          <p:cNvPr id="4" name="Text 1"/>
          <p:cNvSpPr/>
          <p:nvPr/>
        </p:nvSpPr>
        <p:spPr>
          <a:xfrm>
            <a:off x="793790" y="2671643"/>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Tri-Layer Navigation (A*, DWA, MPC)</a:t>
            </a:r>
            <a:endParaRPr lang="en-US" sz="4450" dirty="0"/>
          </a:p>
        </p:txBody>
      </p:sp>
      <p:sp>
        <p:nvSpPr>
          <p:cNvPr id="5" name="Text 2"/>
          <p:cNvSpPr/>
          <p:nvPr/>
        </p:nvSpPr>
        <p:spPr>
          <a:xfrm>
            <a:off x="793790" y="4429363"/>
            <a:ext cx="7556421" cy="2177415"/>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This presentation explores a hierarchical navigation system for differential-drive Unmanned Ground Vehicles (UGVs) that combines global path planning with reactive and predictive local control. Our approach integrates A* algorithm, Dynamic Window Approach (DWA), Model Predictive Control (MPC), and PID control to enable safe, smooth, and efficient navigation in cluttered environments.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760720" cy="8229600"/>
          </a:xfrm>
          <a:prstGeom prst="rect">
            <a:avLst/>
          </a:prstGeom>
        </p:spPr>
      </p:pic>
      <p:sp>
        <p:nvSpPr>
          <p:cNvPr id="3" name="Text 0"/>
          <p:cNvSpPr/>
          <p:nvPr/>
        </p:nvSpPr>
        <p:spPr>
          <a:xfrm>
            <a:off x="6278761" y="623768"/>
            <a:ext cx="7260550" cy="707469"/>
          </a:xfrm>
          <a:prstGeom prst="rect">
            <a:avLst/>
          </a:prstGeom>
          <a:noFill/>
          <a:ln/>
        </p:spPr>
        <p:txBody>
          <a:bodyPr wrap="non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Introduction and Motivation</a:t>
            </a:r>
            <a:endParaRPr lang="en-US" sz="4450" dirty="0"/>
          </a:p>
        </p:txBody>
      </p:sp>
      <p:sp>
        <p:nvSpPr>
          <p:cNvPr id="4" name="Shape 1"/>
          <p:cNvSpPr/>
          <p:nvPr/>
        </p:nvSpPr>
        <p:spPr>
          <a:xfrm>
            <a:off x="6278761" y="1670804"/>
            <a:ext cx="509349" cy="509349"/>
          </a:xfrm>
          <a:prstGeom prst="roundRect">
            <a:avLst>
              <a:gd name="adj" fmla="val 6668"/>
            </a:avLst>
          </a:prstGeom>
          <a:solidFill>
            <a:srgbClr val="3B3C3E"/>
          </a:solidFill>
          <a:ln/>
        </p:spPr>
        <p:txBody>
          <a:bodyPr/>
          <a:lstStyle/>
          <a:p>
            <a:endParaRPr lang="en-US"/>
          </a:p>
        </p:txBody>
      </p:sp>
      <p:pic>
        <p:nvPicPr>
          <p:cNvPr id="5" name="Image 1" descr="preencoded.png"/>
          <p:cNvPicPr>
            <a:picLocks noChangeAspect="1"/>
          </p:cNvPicPr>
          <p:nvPr/>
        </p:nvPicPr>
        <p:blipFill>
          <a:blip r:embed="rId4"/>
          <a:stretch>
            <a:fillRect/>
          </a:stretch>
        </p:blipFill>
        <p:spPr>
          <a:xfrm>
            <a:off x="6363653" y="1713250"/>
            <a:ext cx="339566" cy="424458"/>
          </a:xfrm>
          <a:prstGeom prst="rect">
            <a:avLst/>
          </a:prstGeom>
        </p:spPr>
      </p:pic>
      <p:sp>
        <p:nvSpPr>
          <p:cNvPr id="6" name="Text 2"/>
          <p:cNvSpPr/>
          <p:nvPr/>
        </p:nvSpPr>
        <p:spPr>
          <a:xfrm>
            <a:off x="7014448" y="1748552"/>
            <a:ext cx="2829997" cy="353735"/>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Main Goal</a:t>
            </a:r>
            <a:endParaRPr lang="en-US" sz="2200" dirty="0"/>
          </a:p>
        </p:txBody>
      </p:sp>
      <p:sp>
        <p:nvSpPr>
          <p:cNvPr id="7" name="Text 3"/>
          <p:cNvSpPr/>
          <p:nvPr/>
        </p:nvSpPr>
        <p:spPr>
          <a:xfrm>
            <a:off x="7014448" y="2238018"/>
            <a:ext cx="2902506" cy="2898457"/>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Design and implement a robust, real-time hierarchical navigation system for a differential-drive UGV that ensures safe, smooth, and efficient path execution in static cluttered environments.</a:t>
            </a:r>
            <a:endParaRPr lang="en-US" sz="1750" dirty="0"/>
          </a:p>
        </p:txBody>
      </p:sp>
      <p:sp>
        <p:nvSpPr>
          <p:cNvPr id="8" name="Shape 4"/>
          <p:cNvSpPr/>
          <p:nvPr/>
        </p:nvSpPr>
        <p:spPr>
          <a:xfrm>
            <a:off x="10199846" y="1670804"/>
            <a:ext cx="509349" cy="509349"/>
          </a:xfrm>
          <a:prstGeom prst="roundRect">
            <a:avLst>
              <a:gd name="adj" fmla="val 6668"/>
            </a:avLst>
          </a:prstGeom>
          <a:solidFill>
            <a:srgbClr val="3B3C3E"/>
          </a:solidFill>
          <a:ln/>
        </p:spPr>
        <p:txBody>
          <a:bodyPr/>
          <a:lstStyle/>
          <a:p>
            <a:endParaRPr lang="en-US"/>
          </a:p>
        </p:txBody>
      </p:sp>
      <p:pic>
        <p:nvPicPr>
          <p:cNvPr id="9" name="Image 2" descr="preencoded.png"/>
          <p:cNvPicPr>
            <a:picLocks noChangeAspect="1"/>
          </p:cNvPicPr>
          <p:nvPr/>
        </p:nvPicPr>
        <p:blipFill>
          <a:blip r:embed="rId5"/>
          <a:stretch>
            <a:fillRect/>
          </a:stretch>
        </p:blipFill>
        <p:spPr>
          <a:xfrm>
            <a:off x="10284738" y="1713250"/>
            <a:ext cx="339566" cy="424458"/>
          </a:xfrm>
          <a:prstGeom prst="rect">
            <a:avLst/>
          </a:prstGeom>
        </p:spPr>
      </p:pic>
      <p:sp>
        <p:nvSpPr>
          <p:cNvPr id="10" name="Text 5"/>
          <p:cNvSpPr/>
          <p:nvPr/>
        </p:nvSpPr>
        <p:spPr>
          <a:xfrm>
            <a:off x="10935533" y="1748552"/>
            <a:ext cx="2829997" cy="353735"/>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Challenges</a:t>
            </a:r>
            <a:endParaRPr lang="en-US" sz="2200" dirty="0"/>
          </a:p>
        </p:txBody>
      </p:sp>
      <p:sp>
        <p:nvSpPr>
          <p:cNvPr id="11" name="Text 6"/>
          <p:cNvSpPr/>
          <p:nvPr/>
        </p:nvSpPr>
        <p:spPr>
          <a:xfrm>
            <a:off x="10935533" y="2238018"/>
            <a:ext cx="2902506" cy="3260765"/>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Non-holonomic constraints in differential-drive systems challenge traditional control methods, requiring a layered approach that balances completeness, safety, optimality, and hardware feasibility.</a:t>
            </a:r>
            <a:endParaRPr lang="en-US" sz="1750" dirty="0"/>
          </a:p>
        </p:txBody>
      </p:sp>
      <p:sp>
        <p:nvSpPr>
          <p:cNvPr id="12" name="Shape 7"/>
          <p:cNvSpPr/>
          <p:nvPr/>
        </p:nvSpPr>
        <p:spPr>
          <a:xfrm>
            <a:off x="6278761" y="5951577"/>
            <a:ext cx="509349" cy="509349"/>
          </a:xfrm>
          <a:prstGeom prst="roundRect">
            <a:avLst>
              <a:gd name="adj" fmla="val 6668"/>
            </a:avLst>
          </a:prstGeom>
          <a:solidFill>
            <a:srgbClr val="3B3C3E"/>
          </a:solidFill>
          <a:ln/>
        </p:spPr>
        <p:txBody>
          <a:bodyPr/>
          <a:lstStyle/>
          <a:p>
            <a:endParaRPr lang="en-US"/>
          </a:p>
        </p:txBody>
      </p:sp>
      <p:pic>
        <p:nvPicPr>
          <p:cNvPr id="13" name="Image 3" descr="preencoded.png"/>
          <p:cNvPicPr>
            <a:picLocks noChangeAspect="1"/>
          </p:cNvPicPr>
          <p:nvPr/>
        </p:nvPicPr>
        <p:blipFill>
          <a:blip r:embed="rId6"/>
          <a:stretch>
            <a:fillRect/>
          </a:stretch>
        </p:blipFill>
        <p:spPr>
          <a:xfrm>
            <a:off x="6363653" y="5994023"/>
            <a:ext cx="339566" cy="424458"/>
          </a:xfrm>
          <a:prstGeom prst="rect">
            <a:avLst/>
          </a:prstGeom>
        </p:spPr>
      </p:pic>
      <p:sp>
        <p:nvSpPr>
          <p:cNvPr id="14" name="Text 8"/>
          <p:cNvSpPr/>
          <p:nvPr/>
        </p:nvSpPr>
        <p:spPr>
          <a:xfrm>
            <a:off x="7014448" y="6029325"/>
            <a:ext cx="2829997" cy="353735"/>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Approach</a:t>
            </a:r>
            <a:endParaRPr lang="en-US" sz="2200" dirty="0"/>
          </a:p>
        </p:txBody>
      </p:sp>
      <p:sp>
        <p:nvSpPr>
          <p:cNvPr id="15" name="Text 9"/>
          <p:cNvSpPr/>
          <p:nvPr/>
        </p:nvSpPr>
        <p:spPr>
          <a:xfrm>
            <a:off x="7014448" y="6518791"/>
            <a:ext cx="6823591" cy="1086922"/>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Combining DWA and MPC leverages DWA's fast local collision handling and MPC's optimization capabilities, aligning with hybrid designs demonstrated in state-of-the-art literature.</a:t>
            </a:r>
            <a:endParaRPr lang="en-US" sz="1750" dirty="0"/>
          </a:p>
        </p:txBody>
      </p:sp>
      <p:pic>
        <p:nvPicPr>
          <p:cNvPr id="24" name="Picture 23">
            <a:extLst>
              <a:ext uri="{FF2B5EF4-FFF2-40B4-BE49-F238E27FC236}">
                <a16:creationId xmlns:a16="http://schemas.microsoft.com/office/drawing/2014/main" id="{63E6631B-077C-2C75-D7DA-97503660385C}"/>
              </a:ext>
            </a:extLst>
          </p:cNvPr>
          <p:cNvPicPr>
            <a:picLocks noChangeAspect="1"/>
          </p:cNvPicPr>
          <p:nvPr/>
        </p:nvPicPr>
        <p:blipFill>
          <a:blip r:embed="rId7"/>
          <a:stretch>
            <a:fillRect/>
          </a:stretch>
        </p:blipFill>
        <p:spPr>
          <a:xfrm>
            <a:off x="12386786" y="7741444"/>
            <a:ext cx="2219635" cy="4096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946785"/>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E1E5CD"/>
                </a:solidFill>
                <a:latin typeface="Outfit Bold" pitchFamily="34" charset="0"/>
                <a:ea typeface="Outfit Bold" pitchFamily="34" charset="-122"/>
                <a:cs typeface="Outfit Bold" pitchFamily="34" charset="-120"/>
              </a:rPr>
              <a:t>Problem Statement</a:t>
            </a:r>
            <a:endParaRPr lang="en-US" sz="4450" dirty="0"/>
          </a:p>
        </p:txBody>
      </p:sp>
      <p:sp>
        <p:nvSpPr>
          <p:cNvPr id="3" name="Text 1"/>
          <p:cNvSpPr/>
          <p:nvPr/>
        </p:nvSpPr>
        <p:spPr>
          <a:xfrm>
            <a:off x="793790" y="222254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E1E5CD"/>
                </a:solidFill>
                <a:latin typeface="Outfit Bold" pitchFamily="34" charset="0"/>
                <a:ea typeface="Outfit Bold" pitchFamily="34" charset="-122"/>
                <a:cs typeface="Outfit Bold" pitchFamily="34" charset="-120"/>
              </a:rPr>
              <a:t>Core Challenge</a:t>
            </a:r>
            <a:endParaRPr lang="en-US" sz="2200" dirty="0"/>
          </a:p>
        </p:txBody>
      </p:sp>
      <p:sp>
        <p:nvSpPr>
          <p:cNvPr id="4" name="Text 2"/>
          <p:cNvSpPr/>
          <p:nvPr/>
        </p:nvSpPr>
        <p:spPr>
          <a:xfrm>
            <a:off x="793790" y="2803684"/>
            <a:ext cx="6244709" cy="1814513"/>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How can a differential-drive UGV autonomously and reliably navigate from start to goal in a cluttered static environment using a modular architecture that combines global planning, local reactive behavior, and control optimization under real-time constraints?</a:t>
            </a:r>
            <a:endParaRPr lang="en-US" sz="1750" dirty="0"/>
          </a:p>
        </p:txBody>
      </p:sp>
      <p:sp>
        <p:nvSpPr>
          <p:cNvPr id="5" name="Text 3"/>
          <p:cNvSpPr/>
          <p:nvPr/>
        </p:nvSpPr>
        <p:spPr>
          <a:xfrm>
            <a:off x="793790" y="4822269"/>
            <a:ext cx="6244709" cy="1451610"/>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Recent literature highlights limitations in individual approaches: global planners lack adaptability, local planners can get trapped in local minima, and MPC is computationally intensive.</a:t>
            </a:r>
            <a:endParaRPr lang="en-US" sz="1750" dirty="0"/>
          </a:p>
        </p:txBody>
      </p:sp>
      <p:sp>
        <p:nvSpPr>
          <p:cNvPr id="6" name="Text 4"/>
          <p:cNvSpPr/>
          <p:nvPr/>
        </p:nvSpPr>
        <p:spPr>
          <a:xfrm>
            <a:off x="7599521" y="2222540"/>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E1E5CD"/>
                </a:solidFill>
                <a:latin typeface="Outfit Bold" pitchFamily="34" charset="0"/>
                <a:ea typeface="Outfit Bold" pitchFamily="34" charset="-122"/>
                <a:cs typeface="Outfit Bold" pitchFamily="34" charset="-120"/>
              </a:rPr>
              <a:t>Proposed Solution</a:t>
            </a:r>
            <a:endParaRPr lang="en-US" sz="2200" dirty="0"/>
          </a:p>
        </p:txBody>
      </p:sp>
      <p:sp>
        <p:nvSpPr>
          <p:cNvPr id="7" name="Text 5"/>
          <p:cNvSpPr/>
          <p:nvPr/>
        </p:nvSpPr>
        <p:spPr>
          <a:xfrm>
            <a:off x="7599521" y="2803684"/>
            <a:ext cx="6244709" cy="362903"/>
          </a:xfrm>
          <a:prstGeom prst="rect">
            <a:avLst/>
          </a:prstGeom>
          <a:noFill/>
          <a:ln/>
        </p:spPr>
        <p:txBody>
          <a:bodyPr wrap="non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A hybrid navigation stack consisting of:</a:t>
            </a:r>
            <a:endParaRPr lang="en-US" sz="1750" dirty="0"/>
          </a:p>
        </p:txBody>
      </p:sp>
      <p:sp>
        <p:nvSpPr>
          <p:cNvPr id="8" name="Text 6"/>
          <p:cNvSpPr/>
          <p:nvPr/>
        </p:nvSpPr>
        <p:spPr>
          <a:xfrm>
            <a:off x="7599521" y="337065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A* for global path planning using an obstacle-based grid map</a:t>
            </a:r>
            <a:endParaRPr lang="en-US" sz="1750" dirty="0"/>
          </a:p>
        </p:txBody>
      </p:sp>
      <p:sp>
        <p:nvSpPr>
          <p:cNvPr id="9" name="Text 7"/>
          <p:cNvSpPr/>
          <p:nvPr/>
        </p:nvSpPr>
        <p:spPr>
          <a:xfrm>
            <a:off x="7599521" y="417576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DWA for short-term collision-aware trajectory prediction</a:t>
            </a:r>
            <a:endParaRPr lang="en-US" sz="1750" dirty="0"/>
          </a:p>
        </p:txBody>
      </p:sp>
      <p:sp>
        <p:nvSpPr>
          <p:cNvPr id="10" name="Text 8"/>
          <p:cNvSpPr/>
          <p:nvPr/>
        </p:nvSpPr>
        <p:spPr>
          <a:xfrm>
            <a:off x="7599521" y="498086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MPC to refine local trajectories by optimizing smoothness</a:t>
            </a:r>
            <a:endParaRPr lang="en-US" sz="1750" dirty="0"/>
          </a:p>
        </p:txBody>
      </p:sp>
      <p:sp>
        <p:nvSpPr>
          <p:cNvPr id="11" name="Text 9"/>
          <p:cNvSpPr/>
          <p:nvPr/>
        </p:nvSpPr>
        <p:spPr>
          <a:xfrm>
            <a:off x="7599521" y="578596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C2C4B5"/>
                </a:solidFill>
                <a:latin typeface="Bitter" pitchFamily="34" charset="0"/>
                <a:ea typeface="Bitter" pitchFamily="34" charset="-122"/>
                <a:cs typeface="Bitter" pitchFamily="34" charset="-120"/>
              </a:rPr>
              <a:t>PID control to accurately execute velocity commands</a:t>
            </a:r>
            <a:endParaRPr lang="en-US" sz="1750" dirty="0"/>
          </a:p>
        </p:txBody>
      </p:sp>
      <p:sp>
        <p:nvSpPr>
          <p:cNvPr id="12" name="Text 10"/>
          <p:cNvSpPr/>
          <p:nvPr/>
        </p:nvSpPr>
        <p:spPr>
          <a:xfrm>
            <a:off x="7599521" y="6352937"/>
            <a:ext cx="6244709" cy="725805"/>
          </a:xfrm>
          <a:prstGeom prst="rect">
            <a:avLst/>
          </a:prstGeom>
          <a:noFill/>
          <a:ln/>
        </p:spPr>
        <p:txBody>
          <a:bodyPr wrap="square" lIns="0" tIns="0" rIns="0" bIns="0" rtlCol="0" anchor="t"/>
          <a:lstStyle/>
          <a:p>
            <a:pPr marL="0" indent="0" algn="l">
              <a:lnSpc>
                <a:spcPts val="2850"/>
              </a:lnSpc>
              <a:buNone/>
            </a:pPr>
            <a:r>
              <a:rPr lang="en-US" sz="1750" dirty="0">
                <a:solidFill>
                  <a:srgbClr val="C2C4B5"/>
                </a:solidFill>
                <a:latin typeface="Bitter" pitchFamily="34" charset="0"/>
                <a:ea typeface="Bitter" pitchFamily="34" charset="-122"/>
                <a:cs typeface="Bitter" pitchFamily="34" charset="-120"/>
              </a:rPr>
              <a:t>This layered strategy enables efficient planning, local adaptation, dynamic optimization, and stable execution.</a:t>
            </a:r>
            <a:endParaRPr lang="en-US" sz="1750" dirty="0"/>
          </a:p>
        </p:txBody>
      </p:sp>
      <p:pic>
        <p:nvPicPr>
          <p:cNvPr id="13" name="Picture 12">
            <a:extLst>
              <a:ext uri="{FF2B5EF4-FFF2-40B4-BE49-F238E27FC236}">
                <a16:creationId xmlns:a16="http://schemas.microsoft.com/office/drawing/2014/main" id="{35E65A8D-3257-F26D-F6D6-1B682A4AFD5B}"/>
              </a:ext>
            </a:extLst>
          </p:cNvPr>
          <p:cNvPicPr>
            <a:picLocks noChangeAspect="1"/>
          </p:cNvPicPr>
          <p:nvPr/>
        </p:nvPicPr>
        <p:blipFill>
          <a:blip r:embed="rId3"/>
          <a:stretch>
            <a:fillRect/>
          </a:stretch>
        </p:blipFill>
        <p:spPr>
          <a:xfrm>
            <a:off x="12386786" y="7741444"/>
            <a:ext cx="2219635" cy="40963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0218" y="623173"/>
            <a:ext cx="5644515" cy="705564"/>
          </a:xfrm>
          <a:prstGeom prst="rect">
            <a:avLst/>
          </a:prstGeom>
          <a:noFill/>
          <a:ln/>
        </p:spPr>
        <p:txBody>
          <a:bodyPr wrap="none" lIns="0" tIns="0" rIns="0" bIns="0" rtlCol="0" anchor="t"/>
          <a:lstStyle/>
          <a:p>
            <a:pPr marL="0" indent="0" algn="l">
              <a:lnSpc>
                <a:spcPts val="5550"/>
              </a:lnSpc>
              <a:buNone/>
            </a:pPr>
            <a:r>
              <a:rPr lang="en-US" sz="4400" b="1" dirty="0">
                <a:solidFill>
                  <a:srgbClr val="E1E5CD"/>
                </a:solidFill>
                <a:latin typeface="Outfit Bold" pitchFamily="34" charset="0"/>
                <a:ea typeface="Outfit Bold" pitchFamily="34" charset="-122"/>
                <a:cs typeface="Outfit Bold" pitchFamily="34" charset="-120"/>
              </a:rPr>
              <a:t>Dynamic Modeling</a:t>
            </a:r>
            <a:endParaRPr lang="en-US" sz="4400" dirty="0"/>
          </a:p>
        </p:txBody>
      </p:sp>
      <p:sp>
        <p:nvSpPr>
          <p:cNvPr id="3" name="Shape 1"/>
          <p:cNvSpPr/>
          <p:nvPr/>
        </p:nvSpPr>
        <p:spPr>
          <a:xfrm>
            <a:off x="790218" y="1780222"/>
            <a:ext cx="2174915" cy="1300639"/>
          </a:xfrm>
          <a:prstGeom prst="roundRect">
            <a:avLst>
              <a:gd name="adj" fmla="val 2604"/>
            </a:avLst>
          </a:prstGeom>
          <a:solidFill>
            <a:srgbClr val="3B3C3E"/>
          </a:solidFill>
          <a:ln/>
        </p:spPr>
        <p:txBody>
          <a:bodyPr/>
          <a:lstStyle/>
          <a:p>
            <a:endParaRPr lang="en-US"/>
          </a:p>
        </p:txBody>
      </p:sp>
      <p:pic>
        <p:nvPicPr>
          <p:cNvPr id="4" name="Image 0" descr="preencoded.png"/>
          <p:cNvPicPr>
            <a:picLocks noChangeAspect="1"/>
          </p:cNvPicPr>
          <p:nvPr/>
        </p:nvPicPr>
        <p:blipFill>
          <a:blip r:embed="rId3"/>
          <a:stretch>
            <a:fillRect/>
          </a:stretch>
        </p:blipFill>
        <p:spPr>
          <a:xfrm>
            <a:off x="1718905" y="2232065"/>
            <a:ext cx="317421" cy="396835"/>
          </a:xfrm>
          <a:prstGeom prst="rect">
            <a:avLst/>
          </a:prstGeom>
        </p:spPr>
      </p:pic>
      <p:sp>
        <p:nvSpPr>
          <p:cNvPr id="5" name="Text 2"/>
          <p:cNvSpPr/>
          <p:nvPr/>
        </p:nvSpPr>
        <p:spPr>
          <a:xfrm>
            <a:off x="3190875" y="2005965"/>
            <a:ext cx="3517106" cy="352663"/>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Non-holonomic Kinematics</a:t>
            </a:r>
            <a:endParaRPr lang="en-US" sz="2200" dirty="0"/>
          </a:p>
        </p:txBody>
      </p:sp>
      <p:sp>
        <p:nvSpPr>
          <p:cNvPr id="6" name="Text 3"/>
          <p:cNvSpPr/>
          <p:nvPr/>
        </p:nvSpPr>
        <p:spPr>
          <a:xfrm>
            <a:off x="3190875" y="2494002"/>
            <a:ext cx="6086832" cy="361117"/>
          </a:xfrm>
          <a:prstGeom prst="rect">
            <a:avLst/>
          </a:prstGeom>
          <a:noFill/>
          <a:ln/>
        </p:spPr>
        <p:txBody>
          <a:bodyPr wrap="none" lIns="0" tIns="0" rIns="0" bIns="0" rtlCol="0" anchor="t"/>
          <a:lstStyle/>
          <a:p>
            <a:pPr marL="0" indent="0" algn="l">
              <a:lnSpc>
                <a:spcPts val="2800"/>
              </a:lnSpc>
              <a:buNone/>
            </a:pPr>
            <a:r>
              <a:rPr lang="en-US" sz="1750" dirty="0">
                <a:solidFill>
                  <a:srgbClr val="C2C4B5"/>
                </a:solidFill>
                <a:latin typeface="Bitter" pitchFamily="34" charset="0"/>
                <a:ea typeface="Bitter" pitchFamily="34" charset="-122"/>
                <a:cs typeface="Bitter" pitchFamily="34" charset="-120"/>
              </a:rPr>
              <a:t>Discretized with first-order filters where τv=0.2 and τω=0.1</a:t>
            </a:r>
            <a:endParaRPr lang="en-US" sz="1750" dirty="0"/>
          </a:p>
        </p:txBody>
      </p:sp>
      <p:sp>
        <p:nvSpPr>
          <p:cNvPr id="7" name="Shape 4"/>
          <p:cNvSpPr/>
          <p:nvPr/>
        </p:nvSpPr>
        <p:spPr>
          <a:xfrm>
            <a:off x="3078004" y="3065621"/>
            <a:ext cx="10649307" cy="15240"/>
          </a:xfrm>
          <a:prstGeom prst="roundRect">
            <a:avLst>
              <a:gd name="adj" fmla="val 222227"/>
            </a:avLst>
          </a:prstGeom>
          <a:solidFill>
            <a:srgbClr val="545557"/>
          </a:solidFill>
          <a:ln/>
        </p:spPr>
        <p:txBody>
          <a:bodyPr/>
          <a:lstStyle/>
          <a:p>
            <a:endParaRPr lang="en-US"/>
          </a:p>
        </p:txBody>
      </p:sp>
      <p:sp>
        <p:nvSpPr>
          <p:cNvPr id="8" name="Shape 5"/>
          <p:cNvSpPr/>
          <p:nvPr/>
        </p:nvSpPr>
        <p:spPr>
          <a:xfrm>
            <a:off x="790218" y="3193733"/>
            <a:ext cx="4349948" cy="1300639"/>
          </a:xfrm>
          <a:prstGeom prst="roundRect">
            <a:avLst>
              <a:gd name="adj" fmla="val 2604"/>
            </a:avLst>
          </a:prstGeom>
          <a:solidFill>
            <a:srgbClr val="3B3C3E"/>
          </a:solidFill>
          <a:ln/>
        </p:spPr>
        <p:txBody>
          <a:bodyPr/>
          <a:lstStyle/>
          <a:p>
            <a:endParaRPr lang="en-US"/>
          </a:p>
        </p:txBody>
      </p:sp>
      <p:pic>
        <p:nvPicPr>
          <p:cNvPr id="9" name="Image 1" descr="preencoded.png"/>
          <p:cNvPicPr>
            <a:picLocks noChangeAspect="1"/>
          </p:cNvPicPr>
          <p:nvPr/>
        </p:nvPicPr>
        <p:blipFill>
          <a:blip r:embed="rId4"/>
          <a:stretch>
            <a:fillRect/>
          </a:stretch>
        </p:blipFill>
        <p:spPr>
          <a:xfrm>
            <a:off x="2806422" y="3645575"/>
            <a:ext cx="317421" cy="396835"/>
          </a:xfrm>
          <a:prstGeom prst="rect">
            <a:avLst/>
          </a:prstGeom>
        </p:spPr>
      </p:pic>
      <p:sp>
        <p:nvSpPr>
          <p:cNvPr id="10" name="Text 6"/>
          <p:cNvSpPr/>
          <p:nvPr/>
        </p:nvSpPr>
        <p:spPr>
          <a:xfrm>
            <a:off x="5365909" y="3419475"/>
            <a:ext cx="3459480" cy="352663"/>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DWA Trajectory Prediction</a:t>
            </a:r>
            <a:endParaRPr lang="en-US" sz="2200" dirty="0"/>
          </a:p>
        </p:txBody>
      </p:sp>
      <p:sp>
        <p:nvSpPr>
          <p:cNvPr id="11" name="Text 7"/>
          <p:cNvSpPr/>
          <p:nvPr/>
        </p:nvSpPr>
        <p:spPr>
          <a:xfrm>
            <a:off x="5365909" y="3907512"/>
            <a:ext cx="6353056" cy="361117"/>
          </a:xfrm>
          <a:prstGeom prst="rect">
            <a:avLst/>
          </a:prstGeom>
          <a:noFill/>
          <a:ln/>
        </p:spPr>
        <p:txBody>
          <a:bodyPr wrap="none" lIns="0" tIns="0" rIns="0" bIns="0" rtlCol="0" anchor="t"/>
          <a:lstStyle/>
          <a:p>
            <a:pPr marL="0" indent="0" algn="l">
              <a:lnSpc>
                <a:spcPts val="2800"/>
              </a:lnSpc>
              <a:buNone/>
            </a:pPr>
            <a:r>
              <a:rPr lang="en-US" sz="1750" dirty="0">
                <a:solidFill>
                  <a:srgbClr val="C2C4B5"/>
                </a:solidFill>
                <a:latin typeface="Bitter" pitchFamily="34" charset="0"/>
                <a:ea typeface="Bitter" pitchFamily="34" charset="-122"/>
                <a:cs typeface="Bitter" pitchFamily="34" charset="-120"/>
              </a:rPr>
              <a:t>Predicts short trajectories for each candidate command (v, ω)</a:t>
            </a:r>
            <a:endParaRPr lang="en-US" sz="1750" dirty="0"/>
          </a:p>
        </p:txBody>
      </p:sp>
      <p:sp>
        <p:nvSpPr>
          <p:cNvPr id="12" name="Shape 8"/>
          <p:cNvSpPr/>
          <p:nvPr/>
        </p:nvSpPr>
        <p:spPr>
          <a:xfrm>
            <a:off x="5253037" y="4479131"/>
            <a:ext cx="8474273" cy="15240"/>
          </a:xfrm>
          <a:prstGeom prst="roundRect">
            <a:avLst>
              <a:gd name="adj" fmla="val 222227"/>
            </a:avLst>
          </a:prstGeom>
          <a:solidFill>
            <a:srgbClr val="545557"/>
          </a:solidFill>
          <a:ln/>
        </p:spPr>
        <p:txBody>
          <a:bodyPr/>
          <a:lstStyle/>
          <a:p>
            <a:endParaRPr lang="en-US"/>
          </a:p>
        </p:txBody>
      </p:sp>
      <p:sp>
        <p:nvSpPr>
          <p:cNvPr id="13" name="Shape 9"/>
          <p:cNvSpPr/>
          <p:nvPr/>
        </p:nvSpPr>
        <p:spPr>
          <a:xfrm>
            <a:off x="790218" y="4607243"/>
            <a:ext cx="6524982" cy="1661755"/>
          </a:xfrm>
          <a:prstGeom prst="roundRect">
            <a:avLst>
              <a:gd name="adj" fmla="val 2038"/>
            </a:avLst>
          </a:prstGeom>
          <a:solidFill>
            <a:srgbClr val="3B3C3E"/>
          </a:solidFill>
          <a:ln/>
        </p:spPr>
        <p:txBody>
          <a:bodyPr/>
          <a:lstStyle/>
          <a:p>
            <a:endParaRPr lang="en-US"/>
          </a:p>
        </p:txBody>
      </p:sp>
      <p:pic>
        <p:nvPicPr>
          <p:cNvPr id="14" name="Image 2" descr="preencoded.png"/>
          <p:cNvPicPr>
            <a:picLocks noChangeAspect="1"/>
          </p:cNvPicPr>
          <p:nvPr/>
        </p:nvPicPr>
        <p:blipFill>
          <a:blip r:embed="rId5"/>
          <a:stretch>
            <a:fillRect/>
          </a:stretch>
        </p:blipFill>
        <p:spPr>
          <a:xfrm>
            <a:off x="3893939" y="5239703"/>
            <a:ext cx="317421" cy="396835"/>
          </a:xfrm>
          <a:prstGeom prst="rect">
            <a:avLst/>
          </a:prstGeom>
        </p:spPr>
      </p:pic>
      <p:sp>
        <p:nvSpPr>
          <p:cNvPr id="15" name="Text 10"/>
          <p:cNvSpPr/>
          <p:nvPr/>
        </p:nvSpPr>
        <p:spPr>
          <a:xfrm>
            <a:off x="7540942" y="4832985"/>
            <a:ext cx="2822258" cy="352663"/>
          </a:xfrm>
          <a:prstGeom prst="rect">
            <a:avLst/>
          </a:prstGeom>
          <a:noFill/>
          <a:ln/>
        </p:spPr>
        <p:txBody>
          <a:bodyPr wrap="none" lIns="0" tIns="0" rIns="0" bIns="0" rtlCol="0" anchor="t"/>
          <a:lstStyle/>
          <a:p>
            <a:pPr marL="0" indent="0" algn="l">
              <a:lnSpc>
                <a:spcPts val="2750"/>
              </a:lnSpc>
              <a:buNone/>
            </a:pPr>
            <a:r>
              <a:rPr lang="en-US" sz="2200" b="1" dirty="0">
                <a:solidFill>
                  <a:srgbClr val="C2C4B5"/>
                </a:solidFill>
                <a:latin typeface="Outfit Bold" pitchFamily="34" charset="0"/>
                <a:ea typeface="Outfit Bold" pitchFamily="34" charset="-122"/>
                <a:cs typeface="Outfit Bold" pitchFamily="34" charset="-120"/>
              </a:rPr>
              <a:t>Key Challenges</a:t>
            </a:r>
            <a:endParaRPr lang="en-US" sz="2200" dirty="0"/>
          </a:p>
        </p:txBody>
      </p:sp>
      <p:sp>
        <p:nvSpPr>
          <p:cNvPr id="16" name="Text 11"/>
          <p:cNvSpPr/>
          <p:nvPr/>
        </p:nvSpPr>
        <p:spPr>
          <a:xfrm>
            <a:off x="7540942" y="5321022"/>
            <a:ext cx="6073497" cy="722233"/>
          </a:xfrm>
          <a:prstGeom prst="rect">
            <a:avLst/>
          </a:prstGeom>
          <a:noFill/>
          <a:ln/>
        </p:spPr>
        <p:txBody>
          <a:bodyPr wrap="square" lIns="0" tIns="0" rIns="0" bIns="0" rtlCol="0" anchor="t"/>
          <a:lstStyle/>
          <a:p>
            <a:pPr marL="0" indent="0" algn="l">
              <a:lnSpc>
                <a:spcPts val="2800"/>
              </a:lnSpc>
              <a:buNone/>
            </a:pPr>
            <a:r>
              <a:rPr lang="en-US" sz="1750" dirty="0">
                <a:solidFill>
                  <a:srgbClr val="C2C4B5"/>
                </a:solidFill>
                <a:latin typeface="Bitter" pitchFamily="34" charset="0"/>
                <a:ea typeface="Bitter" pitchFamily="34" charset="-122"/>
                <a:cs typeface="Bitter" pitchFamily="34" charset="-120"/>
              </a:rPr>
              <a:t>Nonlinear kinematics, balancing goal-reaching with obstacle avoidance</a:t>
            </a:r>
            <a:endParaRPr lang="en-US" sz="1750" dirty="0"/>
          </a:p>
        </p:txBody>
      </p:sp>
      <p:sp>
        <p:nvSpPr>
          <p:cNvPr id="17" name="Text 12"/>
          <p:cNvSpPr/>
          <p:nvPr/>
        </p:nvSpPr>
        <p:spPr>
          <a:xfrm>
            <a:off x="790218" y="6522958"/>
            <a:ext cx="13049964" cy="1083350"/>
          </a:xfrm>
          <a:prstGeom prst="rect">
            <a:avLst/>
          </a:prstGeom>
          <a:noFill/>
          <a:ln/>
        </p:spPr>
        <p:txBody>
          <a:bodyPr wrap="square" lIns="0" tIns="0" rIns="0" bIns="0" rtlCol="0" anchor="t"/>
          <a:lstStyle/>
          <a:p>
            <a:pPr marL="0" indent="0" algn="l">
              <a:lnSpc>
                <a:spcPts val="2800"/>
              </a:lnSpc>
              <a:buNone/>
            </a:pPr>
            <a:r>
              <a:rPr lang="en-US" sz="1750" dirty="0">
                <a:solidFill>
                  <a:srgbClr val="C2C4B5"/>
                </a:solidFill>
                <a:latin typeface="Bitter" pitchFamily="34" charset="0"/>
                <a:ea typeface="Bitter" pitchFamily="34" charset="-122"/>
                <a:cs typeface="Bitter" pitchFamily="34" charset="-120"/>
              </a:rPr>
              <a:t>The system uses a base continuous model that is discretized to balance model fidelity and computational simplicity. This approach unifies local planning and execution kinematics, enabling direct cost computation on predicted states while maintaining real-time performance.</a:t>
            </a:r>
            <a:endParaRPr lang="en-US" sz="1750" dirty="0"/>
          </a:p>
        </p:txBody>
      </p:sp>
      <p:pic>
        <p:nvPicPr>
          <p:cNvPr id="18" name="Picture 17">
            <a:extLst>
              <a:ext uri="{FF2B5EF4-FFF2-40B4-BE49-F238E27FC236}">
                <a16:creationId xmlns:a16="http://schemas.microsoft.com/office/drawing/2014/main" id="{F2FF25A5-8CBA-E746-B9F8-0D645D5E557F}"/>
              </a:ext>
            </a:extLst>
          </p:cNvPr>
          <p:cNvPicPr>
            <a:picLocks noChangeAspect="1"/>
          </p:cNvPicPr>
          <p:nvPr/>
        </p:nvPicPr>
        <p:blipFill>
          <a:blip r:embed="rId6"/>
          <a:stretch>
            <a:fillRect/>
          </a:stretch>
        </p:blipFill>
        <p:spPr>
          <a:xfrm>
            <a:off x="12386786" y="7741444"/>
            <a:ext cx="2219635" cy="40963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29600"/>
          </a:xfrm>
          <a:prstGeom prst="rect">
            <a:avLst/>
          </a:prstGeom>
        </p:spPr>
      </p:pic>
      <p:sp>
        <p:nvSpPr>
          <p:cNvPr id="3" name="Text 0"/>
          <p:cNvSpPr/>
          <p:nvPr/>
        </p:nvSpPr>
        <p:spPr>
          <a:xfrm>
            <a:off x="662702" y="672108"/>
            <a:ext cx="6302216" cy="591741"/>
          </a:xfrm>
          <a:prstGeom prst="rect">
            <a:avLst/>
          </a:prstGeom>
          <a:noFill/>
          <a:ln/>
        </p:spPr>
        <p:txBody>
          <a:bodyPr wrap="none" lIns="0" tIns="0" rIns="0" bIns="0" rtlCol="0" anchor="t"/>
          <a:lstStyle/>
          <a:p>
            <a:pPr marL="0" indent="0" algn="l">
              <a:lnSpc>
                <a:spcPts val="4650"/>
              </a:lnSpc>
              <a:buNone/>
            </a:pPr>
            <a:r>
              <a:rPr lang="en-US" sz="3700" b="1" dirty="0">
                <a:solidFill>
                  <a:srgbClr val="E1E5CD"/>
                </a:solidFill>
                <a:latin typeface="Outfit Bold" pitchFamily="34" charset="0"/>
                <a:ea typeface="Outfit Bold" pitchFamily="34" charset="-122"/>
                <a:cs typeface="Outfit Bold" pitchFamily="34" charset="-120"/>
              </a:rPr>
              <a:t>Path and Trajectory Planning</a:t>
            </a:r>
            <a:endParaRPr lang="en-US" sz="3700" dirty="0"/>
          </a:p>
        </p:txBody>
      </p:sp>
      <p:pic>
        <p:nvPicPr>
          <p:cNvPr id="4" name="Image 1" descr="preencoded.png"/>
          <p:cNvPicPr>
            <a:picLocks noChangeAspect="1"/>
          </p:cNvPicPr>
          <p:nvPr/>
        </p:nvPicPr>
        <p:blipFill>
          <a:blip r:embed="rId4"/>
          <a:stretch>
            <a:fillRect/>
          </a:stretch>
        </p:blipFill>
        <p:spPr>
          <a:xfrm>
            <a:off x="662702" y="1547813"/>
            <a:ext cx="946785" cy="1394103"/>
          </a:xfrm>
          <a:prstGeom prst="rect">
            <a:avLst/>
          </a:prstGeom>
        </p:spPr>
      </p:pic>
      <p:sp>
        <p:nvSpPr>
          <p:cNvPr id="5" name="Text 1"/>
          <p:cNvSpPr/>
          <p:nvPr/>
        </p:nvSpPr>
        <p:spPr>
          <a:xfrm>
            <a:off x="1893451" y="1737122"/>
            <a:ext cx="2367082" cy="295870"/>
          </a:xfrm>
          <a:prstGeom prst="rect">
            <a:avLst/>
          </a:prstGeom>
          <a:noFill/>
          <a:ln/>
        </p:spPr>
        <p:txBody>
          <a:bodyPr wrap="none" lIns="0" tIns="0" rIns="0" bIns="0" rtlCol="0" anchor="t"/>
          <a:lstStyle/>
          <a:p>
            <a:pPr marL="0" indent="0" algn="l">
              <a:lnSpc>
                <a:spcPts val="2300"/>
              </a:lnSpc>
              <a:buNone/>
            </a:pPr>
            <a:r>
              <a:rPr lang="en-US" sz="1850" b="1" dirty="0">
                <a:solidFill>
                  <a:srgbClr val="C2C4B5"/>
                </a:solidFill>
                <a:latin typeface="Outfit Bold" pitchFamily="34" charset="0"/>
                <a:ea typeface="Outfit Bold" pitchFamily="34" charset="-122"/>
                <a:cs typeface="Outfit Bold" pitchFamily="34" charset="-120"/>
              </a:rPr>
              <a:t>A* Global Planner</a:t>
            </a:r>
            <a:endParaRPr lang="en-US" sz="1850" dirty="0"/>
          </a:p>
        </p:txBody>
      </p:sp>
      <p:sp>
        <p:nvSpPr>
          <p:cNvPr id="6" name="Text 2"/>
          <p:cNvSpPr/>
          <p:nvPr/>
        </p:nvSpPr>
        <p:spPr>
          <a:xfrm>
            <a:off x="1893451" y="2146578"/>
            <a:ext cx="6587847" cy="606028"/>
          </a:xfrm>
          <a:prstGeom prst="rect">
            <a:avLst/>
          </a:prstGeom>
          <a:noFill/>
          <a:ln/>
        </p:spPr>
        <p:txBody>
          <a:bodyPr wrap="square" lIns="0" tIns="0" rIns="0" bIns="0" rtlCol="0" anchor="t"/>
          <a:lstStyle/>
          <a:p>
            <a:pPr marL="0" indent="0" algn="l">
              <a:lnSpc>
                <a:spcPts val="2350"/>
              </a:lnSpc>
              <a:buNone/>
            </a:pPr>
            <a:r>
              <a:rPr lang="en-US" sz="1450" dirty="0">
                <a:solidFill>
                  <a:srgbClr val="C2C4B5"/>
                </a:solidFill>
                <a:latin typeface="Bitter" pitchFamily="34" charset="0"/>
                <a:ea typeface="Bitter" pitchFamily="34" charset="-122"/>
                <a:cs typeface="Bitter" pitchFamily="34" charset="-120"/>
              </a:rPr>
              <a:t>Creates a 2D occupancy grid from obstacles and performs A* search using Euclidean heuristic. Path simplification improves trajectory smoothness.</a:t>
            </a:r>
            <a:endParaRPr lang="en-US" sz="1450" dirty="0"/>
          </a:p>
        </p:txBody>
      </p:sp>
      <p:pic>
        <p:nvPicPr>
          <p:cNvPr id="7" name="Image 2" descr="preencoded.png"/>
          <p:cNvPicPr>
            <a:picLocks noChangeAspect="1"/>
          </p:cNvPicPr>
          <p:nvPr/>
        </p:nvPicPr>
        <p:blipFill>
          <a:blip r:embed="rId5"/>
          <a:stretch>
            <a:fillRect/>
          </a:stretch>
        </p:blipFill>
        <p:spPr>
          <a:xfrm>
            <a:off x="662702" y="2941915"/>
            <a:ext cx="946785" cy="1241346"/>
          </a:xfrm>
          <a:prstGeom prst="rect">
            <a:avLst/>
          </a:prstGeom>
        </p:spPr>
      </p:pic>
      <p:pic>
        <p:nvPicPr>
          <p:cNvPr id="8" name="Image 3" descr="preencoded.png"/>
          <p:cNvPicPr>
            <a:picLocks noChangeAspect="1"/>
          </p:cNvPicPr>
          <p:nvPr/>
        </p:nvPicPr>
        <p:blipFill>
          <a:blip r:embed="rId6"/>
          <a:stretch>
            <a:fillRect/>
          </a:stretch>
        </p:blipFill>
        <p:spPr>
          <a:xfrm>
            <a:off x="1893451" y="3131225"/>
            <a:ext cx="3366492" cy="862727"/>
          </a:xfrm>
          <a:prstGeom prst="rect">
            <a:avLst/>
          </a:prstGeom>
          <a:solidFill>
            <a:schemeClr val="accent2">
              <a:lumMod val="50000"/>
              <a:alpha val="1000"/>
            </a:schemeClr>
          </a:solidFill>
          <a:ln>
            <a:solidFill>
              <a:schemeClr val="accent1"/>
            </a:solidFill>
          </a:ln>
        </p:spPr>
      </p:pic>
      <p:pic>
        <p:nvPicPr>
          <p:cNvPr id="9" name="Image 4" descr="preencoded.png"/>
          <p:cNvPicPr>
            <a:picLocks noChangeAspect="1"/>
          </p:cNvPicPr>
          <p:nvPr/>
        </p:nvPicPr>
        <p:blipFill>
          <a:blip r:embed="rId7"/>
          <a:stretch>
            <a:fillRect/>
          </a:stretch>
        </p:blipFill>
        <p:spPr>
          <a:xfrm>
            <a:off x="662702" y="4183261"/>
            <a:ext cx="946785" cy="1697117"/>
          </a:xfrm>
          <a:prstGeom prst="rect">
            <a:avLst/>
          </a:prstGeom>
        </p:spPr>
      </p:pic>
      <p:sp>
        <p:nvSpPr>
          <p:cNvPr id="10" name="Text 3"/>
          <p:cNvSpPr/>
          <p:nvPr/>
        </p:nvSpPr>
        <p:spPr>
          <a:xfrm>
            <a:off x="1893451" y="4372570"/>
            <a:ext cx="3783806" cy="295870"/>
          </a:xfrm>
          <a:prstGeom prst="rect">
            <a:avLst/>
          </a:prstGeom>
          <a:noFill/>
          <a:ln/>
        </p:spPr>
        <p:txBody>
          <a:bodyPr wrap="none" lIns="0" tIns="0" rIns="0" bIns="0" rtlCol="0" anchor="t"/>
          <a:lstStyle/>
          <a:p>
            <a:pPr marL="0" indent="0" algn="l">
              <a:lnSpc>
                <a:spcPts val="2300"/>
              </a:lnSpc>
              <a:buNone/>
            </a:pPr>
            <a:r>
              <a:rPr lang="en-US" sz="1850" b="1" dirty="0">
                <a:solidFill>
                  <a:srgbClr val="C2C4B5"/>
                </a:solidFill>
                <a:latin typeface="Outfit Bold" pitchFamily="34" charset="0"/>
                <a:ea typeface="Outfit Bold" pitchFamily="34" charset="-122"/>
                <a:cs typeface="Outfit Bold" pitchFamily="34" charset="-120"/>
              </a:rPr>
              <a:t>Dynamic Window Approach (DWA)</a:t>
            </a:r>
            <a:endParaRPr lang="en-US" sz="1850" dirty="0"/>
          </a:p>
        </p:txBody>
      </p:sp>
      <p:sp>
        <p:nvSpPr>
          <p:cNvPr id="11" name="Text 4"/>
          <p:cNvSpPr/>
          <p:nvPr/>
        </p:nvSpPr>
        <p:spPr>
          <a:xfrm>
            <a:off x="1893451" y="4782026"/>
            <a:ext cx="6587847" cy="909042"/>
          </a:xfrm>
          <a:prstGeom prst="rect">
            <a:avLst/>
          </a:prstGeom>
          <a:noFill/>
          <a:ln/>
        </p:spPr>
        <p:txBody>
          <a:bodyPr wrap="square" lIns="0" tIns="0" rIns="0" bIns="0" rtlCol="0" anchor="t"/>
          <a:lstStyle/>
          <a:p>
            <a:pPr marL="0" indent="0" algn="l">
              <a:lnSpc>
                <a:spcPts val="2350"/>
              </a:lnSpc>
              <a:buNone/>
            </a:pPr>
            <a:r>
              <a:rPr lang="en-US" sz="1450" dirty="0">
                <a:solidFill>
                  <a:srgbClr val="C2C4B5"/>
                </a:solidFill>
                <a:latin typeface="Bitter" pitchFamily="34" charset="0"/>
                <a:ea typeface="Bitter" pitchFamily="34" charset="-122"/>
                <a:cs typeface="Bitter" pitchFamily="34" charset="-120"/>
              </a:rPr>
              <a:t>Defines a dynamic window of admissible velocities based on current state and acceleration limits, simulating reachable velocities over a short time horizon.</a:t>
            </a:r>
            <a:endParaRPr lang="en-US" sz="1450" dirty="0"/>
          </a:p>
        </p:txBody>
      </p:sp>
      <p:pic>
        <p:nvPicPr>
          <p:cNvPr id="12" name="Image 5" descr="preencoded.png"/>
          <p:cNvPicPr>
            <a:picLocks noChangeAspect="1"/>
          </p:cNvPicPr>
          <p:nvPr/>
        </p:nvPicPr>
        <p:blipFill>
          <a:blip r:embed="rId8"/>
          <a:stretch>
            <a:fillRect/>
          </a:stretch>
        </p:blipFill>
        <p:spPr>
          <a:xfrm>
            <a:off x="662702" y="5880378"/>
            <a:ext cx="946785" cy="1677114"/>
          </a:xfrm>
          <a:prstGeom prst="rect">
            <a:avLst/>
          </a:prstGeom>
        </p:spPr>
      </p:pic>
      <p:pic>
        <p:nvPicPr>
          <p:cNvPr id="13" name="Image 6" descr="preencoded.png"/>
          <p:cNvPicPr>
            <a:picLocks noChangeAspect="1"/>
          </p:cNvPicPr>
          <p:nvPr/>
        </p:nvPicPr>
        <p:blipFill>
          <a:blip r:embed="rId9"/>
          <a:stretch>
            <a:fillRect/>
          </a:stretch>
        </p:blipFill>
        <p:spPr>
          <a:xfrm>
            <a:off x="1893451" y="6069687"/>
            <a:ext cx="3450669" cy="373023"/>
          </a:xfrm>
          <a:prstGeom prst="rect">
            <a:avLst/>
          </a:prstGeom>
        </p:spPr>
      </p:pic>
      <p:sp>
        <p:nvSpPr>
          <p:cNvPr id="14" name="Text 5"/>
          <p:cNvSpPr/>
          <p:nvPr/>
        </p:nvSpPr>
        <p:spPr>
          <a:xfrm>
            <a:off x="1893451" y="6655713"/>
            <a:ext cx="2367082" cy="295870"/>
          </a:xfrm>
          <a:prstGeom prst="rect">
            <a:avLst/>
          </a:prstGeom>
          <a:noFill/>
          <a:ln/>
        </p:spPr>
        <p:txBody>
          <a:bodyPr wrap="none" lIns="0" tIns="0" rIns="0" bIns="0" rtlCol="0" anchor="t"/>
          <a:lstStyle/>
          <a:p>
            <a:pPr marL="0" indent="0" algn="l">
              <a:lnSpc>
                <a:spcPts val="2300"/>
              </a:lnSpc>
              <a:buNone/>
            </a:pPr>
            <a:endParaRPr lang="en-US" sz="1850" dirty="0"/>
          </a:p>
        </p:txBody>
      </p:sp>
      <p:sp>
        <p:nvSpPr>
          <p:cNvPr id="15" name="Text 6"/>
          <p:cNvSpPr/>
          <p:nvPr/>
        </p:nvSpPr>
        <p:spPr>
          <a:xfrm>
            <a:off x="1893451" y="7065169"/>
            <a:ext cx="6587847" cy="303014"/>
          </a:xfrm>
          <a:prstGeom prst="rect">
            <a:avLst/>
          </a:prstGeom>
          <a:noFill/>
          <a:ln/>
        </p:spPr>
        <p:txBody>
          <a:bodyPr wrap="none" lIns="0" tIns="0" rIns="0" bIns="0" rtlCol="0" anchor="t"/>
          <a:lstStyle/>
          <a:p>
            <a:pPr marL="0" indent="0" algn="l">
              <a:lnSpc>
                <a:spcPts val="2350"/>
              </a:lnSpc>
              <a:buNone/>
            </a:pP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869680" y="0"/>
            <a:ext cx="5760720" cy="8233886"/>
          </a:xfrm>
          <a:prstGeom prst="rect">
            <a:avLst/>
          </a:prstGeom>
        </p:spPr>
      </p:pic>
      <p:sp>
        <p:nvSpPr>
          <p:cNvPr id="3" name="Text 0"/>
          <p:cNvSpPr/>
          <p:nvPr/>
        </p:nvSpPr>
        <p:spPr>
          <a:xfrm>
            <a:off x="680085" y="534352"/>
            <a:ext cx="6468666" cy="607219"/>
          </a:xfrm>
          <a:prstGeom prst="rect">
            <a:avLst/>
          </a:prstGeom>
          <a:noFill/>
          <a:ln/>
        </p:spPr>
        <p:txBody>
          <a:bodyPr wrap="none" lIns="0" tIns="0" rIns="0" bIns="0" rtlCol="0" anchor="t"/>
          <a:lstStyle/>
          <a:p>
            <a:pPr marL="0" indent="0" algn="l">
              <a:lnSpc>
                <a:spcPts val="4750"/>
              </a:lnSpc>
              <a:buNone/>
            </a:pPr>
            <a:r>
              <a:rPr lang="en-US" sz="3800" b="1" dirty="0">
                <a:solidFill>
                  <a:srgbClr val="E1E5CD"/>
                </a:solidFill>
                <a:latin typeface="Outfit Bold" pitchFamily="34" charset="0"/>
                <a:ea typeface="Outfit Bold" pitchFamily="34" charset="-122"/>
                <a:cs typeface="Outfit Bold" pitchFamily="34" charset="-120"/>
              </a:rPr>
              <a:t>Path and Trajectory Planning</a:t>
            </a:r>
            <a:endParaRPr lang="en-US" sz="3800" dirty="0"/>
          </a:p>
        </p:txBody>
      </p:sp>
      <p:pic>
        <p:nvPicPr>
          <p:cNvPr id="4" name="Image 1" descr="preencoded.png"/>
          <p:cNvPicPr>
            <a:picLocks noChangeAspect="1"/>
          </p:cNvPicPr>
          <p:nvPr/>
        </p:nvPicPr>
        <p:blipFill>
          <a:blip r:embed="rId4"/>
          <a:stretch>
            <a:fillRect/>
          </a:stretch>
        </p:blipFill>
        <p:spPr>
          <a:xfrm>
            <a:off x="680085" y="1433036"/>
            <a:ext cx="971550" cy="1741408"/>
          </a:xfrm>
          <a:prstGeom prst="rect">
            <a:avLst/>
          </a:prstGeom>
        </p:spPr>
      </p:pic>
      <p:sp>
        <p:nvSpPr>
          <p:cNvPr id="5" name="Text 1"/>
          <p:cNvSpPr/>
          <p:nvPr/>
        </p:nvSpPr>
        <p:spPr>
          <a:xfrm>
            <a:off x="1943100" y="1627346"/>
            <a:ext cx="3234452" cy="303609"/>
          </a:xfrm>
          <a:prstGeom prst="rect">
            <a:avLst/>
          </a:prstGeom>
          <a:noFill/>
          <a:ln/>
        </p:spPr>
        <p:txBody>
          <a:bodyPr wrap="none" lIns="0" tIns="0" rIns="0" bIns="0" rtlCol="0" anchor="t"/>
          <a:lstStyle/>
          <a:p>
            <a:pPr marL="0" indent="0" algn="l">
              <a:lnSpc>
                <a:spcPts val="2350"/>
              </a:lnSpc>
              <a:buNone/>
            </a:pPr>
            <a:r>
              <a:rPr lang="en-US" sz="1900" b="1" dirty="0">
                <a:solidFill>
                  <a:srgbClr val="C2C4B5"/>
                </a:solidFill>
                <a:latin typeface="Outfit Bold" pitchFamily="34" charset="0"/>
                <a:ea typeface="Outfit Bold" pitchFamily="34" charset="-122"/>
                <a:cs typeface="Outfit Bold" pitchFamily="34" charset="-120"/>
              </a:rPr>
              <a:t>Trajectory Refinement (MPC)</a:t>
            </a:r>
            <a:endParaRPr lang="en-US" sz="1900" dirty="0"/>
          </a:p>
        </p:txBody>
      </p:sp>
      <p:sp>
        <p:nvSpPr>
          <p:cNvPr id="6" name="Text 2"/>
          <p:cNvSpPr/>
          <p:nvPr/>
        </p:nvSpPr>
        <p:spPr>
          <a:xfrm>
            <a:off x="1943100" y="2047518"/>
            <a:ext cx="6520815" cy="932617"/>
          </a:xfrm>
          <a:prstGeom prst="rect">
            <a:avLst/>
          </a:prstGeom>
          <a:noFill/>
          <a:ln/>
        </p:spPr>
        <p:txBody>
          <a:bodyPr wrap="squar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Solves over a two-step horizon using the discrete kinematic model, optimizing for goal proximity, heading alignment, and obstacle avoidance.</a:t>
            </a:r>
            <a:endParaRPr lang="en-US" sz="1500" dirty="0"/>
          </a:p>
        </p:txBody>
      </p:sp>
      <p:pic>
        <p:nvPicPr>
          <p:cNvPr id="7" name="Image 2" descr="preencoded.png"/>
          <p:cNvPicPr>
            <a:picLocks noChangeAspect="1"/>
          </p:cNvPicPr>
          <p:nvPr/>
        </p:nvPicPr>
        <p:blipFill>
          <a:blip r:embed="rId5"/>
          <a:stretch>
            <a:fillRect/>
          </a:stretch>
        </p:blipFill>
        <p:spPr>
          <a:xfrm>
            <a:off x="680085" y="3174444"/>
            <a:ext cx="971550" cy="1545431"/>
          </a:xfrm>
          <a:prstGeom prst="rect">
            <a:avLst/>
          </a:prstGeom>
        </p:spPr>
      </p:pic>
      <p:pic>
        <p:nvPicPr>
          <p:cNvPr id="8" name="Image 3" descr="preencoded.png"/>
          <p:cNvPicPr>
            <a:picLocks noChangeAspect="1"/>
          </p:cNvPicPr>
          <p:nvPr/>
        </p:nvPicPr>
        <p:blipFill>
          <a:blip r:embed="rId6"/>
          <a:stretch>
            <a:fillRect/>
          </a:stretch>
        </p:blipFill>
        <p:spPr>
          <a:xfrm>
            <a:off x="1943100" y="3368754"/>
            <a:ext cx="3584138" cy="627340"/>
          </a:xfrm>
          <a:prstGeom prst="rect">
            <a:avLst/>
          </a:prstGeom>
        </p:spPr>
      </p:pic>
      <p:sp>
        <p:nvSpPr>
          <p:cNvPr id="9" name="Text 3"/>
          <p:cNvSpPr/>
          <p:nvPr/>
        </p:nvSpPr>
        <p:spPr>
          <a:xfrm>
            <a:off x="1943100" y="4214693"/>
            <a:ext cx="6520815" cy="310872"/>
          </a:xfrm>
          <a:prstGeom prst="rect">
            <a:avLst/>
          </a:prstGeom>
          <a:noFill/>
          <a:ln/>
        </p:spPr>
        <p:txBody>
          <a:bodyPr wrap="none" lIns="0" tIns="0" rIns="0" bIns="0" rtlCol="0" anchor="t"/>
          <a:lstStyle/>
          <a:p>
            <a:pPr marL="0" indent="0" algn="l">
              <a:lnSpc>
                <a:spcPts val="2400"/>
              </a:lnSpc>
              <a:buNone/>
            </a:pPr>
            <a:endParaRPr lang="en-US" sz="1500" dirty="0"/>
          </a:p>
        </p:txBody>
      </p:sp>
      <p:pic>
        <p:nvPicPr>
          <p:cNvPr id="10" name="Image 4" descr="preencoded.png"/>
          <p:cNvPicPr>
            <a:picLocks noChangeAspect="1"/>
          </p:cNvPicPr>
          <p:nvPr/>
        </p:nvPicPr>
        <p:blipFill>
          <a:blip r:embed="rId7"/>
          <a:stretch>
            <a:fillRect/>
          </a:stretch>
        </p:blipFill>
        <p:spPr>
          <a:xfrm>
            <a:off x="680085" y="4719876"/>
            <a:ext cx="971550" cy="1741408"/>
          </a:xfrm>
          <a:prstGeom prst="rect">
            <a:avLst/>
          </a:prstGeom>
        </p:spPr>
      </p:pic>
      <p:sp>
        <p:nvSpPr>
          <p:cNvPr id="11" name="Text 4"/>
          <p:cNvSpPr/>
          <p:nvPr/>
        </p:nvSpPr>
        <p:spPr>
          <a:xfrm>
            <a:off x="1943100" y="4914186"/>
            <a:ext cx="2428994" cy="303609"/>
          </a:xfrm>
          <a:prstGeom prst="rect">
            <a:avLst/>
          </a:prstGeom>
          <a:noFill/>
          <a:ln/>
        </p:spPr>
        <p:txBody>
          <a:bodyPr wrap="none" lIns="0" tIns="0" rIns="0" bIns="0" rtlCol="0" anchor="t"/>
          <a:lstStyle/>
          <a:p>
            <a:pPr marL="0" indent="0" algn="l">
              <a:lnSpc>
                <a:spcPts val="2350"/>
              </a:lnSpc>
              <a:buNone/>
            </a:pPr>
            <a:r>
              <a:rPr lang="en-US" sz="1900" b="1" dirty="0">
                <a:solidFill>
                  <a:srgbClr val="C2C4B5"/>
                </a:solidFill>
                <a:latin typeface="Outfit Bold" pitchFamily="34" charset="0"/>
                <a:ea typeface="Outfit Bold" pitchFamily="34" charset="-122"/>
                <a:cs typeface="Outfit Bold" pitchFamily="34" charset="-120"/>
              </a:rPr>
              <a:t>Dynamic Model</a:t>
            </a:r>
            <a:endParaRPr lang="en-US" sz="1900" dirty="0"/>
          </a:p>
        </p:txBody>
      </p:sp>
      <p:sp>
        <p:nvSpPr>
          <p:cNvPr id="12" name="Text 5"/>
          <p:cNvSpPr/>
          <p:nvPr/>
        </p:nvSpPr>
        <p:spPr>
          <a:xfrm>
            <a:off x="1943100" y="5334357"/>
            <a:ext cx="6520815" cy="932617"/>
          </a:xfrm>
          <a:prstGeom prst="rect">
            <a:avLst/>
          </a:prstGeom>
          <a:noFill/>
          <a:ln/>
        </p:spPr>
        <p:txBody>
          <a:bodyPr wrap="square" lIns="0" tIns="0" rIns="0" bIns="0" rtlCol="0" anchor="t"/>
          <a:lstStyle/>
          <a:p>
            <a:pPr marL="0" indent="0" algn="l">
              <a:lnSpc>
                <a:spcPts val="2400"/>
              </a:lnSpc>
              <a:buNone/>
            </a:pPr>
            <a:r>
              <a:rPr lang="en-US" sz="1500" dirty="0">
                <a:solidFill>
                  <a:srgbClr val="C2C4B5"/>
                </a:solidFill>
                <a:latin typeface="Bitter" pitchFamily="34" charset="0"/>
                <a:ea typeface="Bitter" pitchFamily="34" charset="-122"/>
                <a:cs typeface="Bitter" pitchFamily="34" charset="-120"/>
              </a:rPr>
              <a:t>The differential drive robot follows a non-holonomic constraint, meaning it cannot move sideways. Its continuous motion model is defined as:</a:t>
            </a:r>
            <a:endParaRPr lang="en-US" sz="1500" dirty="0"/>
          </a:p>
        </p:txBody>
      </p:sp>
      <p:pic>
        <p:nvPicPr>
          <p:cNvPr id="13" name="Image 5" descr="preencoded.png"/>
          <p:cNvPicPr>
            <a:picLocks noChangeAspect="1"/>
          </p:cNvPicPr>
          <p:nvPr/>
        </p:nvPicPr>
        <p:blipFill>
          <a:blip r:embed="rId8"/>
          <a:stretch>
            <a:fillRect/>
          </a:stretch>
        </p:blipFill>
        <p:spPr>
          <a:xfrm>
            <a:off x="680085" y="6461284"/>
            <a:ext cx="971550" cy="1238250"/>
          </a:xfrm>
          <a:prstGeom prst="rect">
            <a:avLst/>
          </a:prstGeom>
        </p:spPr>
      </p:pic>
      <p:pic>
        <p:nvPicPr>
          <p:cNvPr id="14" name="Image 6" descr="preencoded.png"/>
          <p:cNvPicPr>
            <a:picLocks noChangeAspect="1"/>
          </p:cNvPicPr>
          <p:nvPr/>
        </p:nvPicPr>
        <p:blipFill>
          <a:blip r:embed="rId9"/>
          <a:stretch>
            <a:fillRect/>
          </a:stretch>
        </p:blipFill>
        <p:spPr>
          <a:xfrm>
            <a:off x="1943100" y="6655594"/>
            <a:ext cx="3724513" cy="320159"/>
          </a:xfrm>
          <a:prstGeom prst="rect">
            <a:avLst/>
          </a:prstGeom>
        </p:spPr>
      </p:pic>
      <p:sp>
        <p:nvSpPr>
          <p:cNvPr id="15" name="Text 6"/>
          <p:cNvSpPr/>
          <p:nvPr/>
        </p:nvSpPr>
        <p:spPr>
          <a:xfrm>
            <a:off x="1943100" y="7194352"/>
            <a:ext cx="6520815" cy="310872"/>
          </a:xfrm>
          <a:prstGeom prst="rect">
            <a:avLst/>
          </a:prstGeom>
          <a:noFill/>
          <a:ln/>
        </p:spPr>
        <p:txBody>
          <a:bodyPr wrap="none" lIns="0" tIns="0" rIns="0" bIns="0" rtlCol="0" anchor="t"/>
          <a:lstStyle/>
          <a:p>
            <a:pPr marL="0" indent="0" algn="l">
              <a:lnSpc>
                <a:spcPts val="2400"/>
              </a:lnSpc>
              <a:buNone/>
            </a:pP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72321" y="371118"/>
            <a:ext cx="5341263" cy="421719"/>
          </a:xfrm>
          <a:prstGeom prst="rect">
            <a:avLst/>
          </a:prstGeom>
          <a:noFill/>
          <a:ln/>
        </p:spPr>
        <p:txBody>
          <a:bodyPr wrap="none" lIns="0" tIns="0" rIns="0" bIns="0" rtlCol="0" anchor="t"/>
          <a:lstStyle/>
          <a:p>
            <a:pPr marL="0" indent="0" algn="l">
              <a:lnSpc>
                <a:spcPts val="3300"/>
              </a:lnSpc>
              <a:buNone/>
            </a:pPr>
            <a:r>
              <a:rPr lang="en-US" sz="2650" b="1" dirty="0">
                <a:solidFill>
                  <a:srgbClr val="E1E5CD"/>
                </a:solidFill>
                <a:latin typeface="Outfit Bold" pitchFamily="34" charset="0"/>
                <a:ea typeface="Outfit Bold" pitchFamily="34" charset="-122"/>
                <a:cs typeface="Outfit Bold" pitchFamily="34" charset="-120"/>
              </a:rPr>
              <a:t>Simulation Environment and Setup</a:t>
            </a:r>
            <a:endParaRPr lang="en-US" sz="2650" dirty="0"/>
          </a:p>
        </p:txBody>
      </p:sp>
      <p:pic>
        <p:nvPicPr>
          <p:cNvPr id="3" name="Image 0" descr="preencoded.png"/>
          <p:cNvPicPr>
            <a:picLocks noChangeAspect="1"/>
          </p:cNvPicPr>
          <p:nvPr/>
        </p:nvPicPr>
        <p:blipFill>
          <a:blip r:embed="rId3"/>
          <a:stretch>
            <a:fillRect/>
          </a:stretch>
        </p:blipFill>
        <p:spPr>
          <a:xfrm>
            <a:off x="472321" y="1062752"/>
            <a:ext cx="3374231" cy="2085380"/>
          </a:xfrm>
          <a:prstGeom prst="rect">
            <a:avLst/>
          </a:prstGeom>
        </p:spPr>
      </p:pic>
      <p:sp>
        <p:nvSpPr>
          <p:cNvPr id="4" name="Text 1"/>
          <p:cNvSpPr/>
          <p:nvPr/>
        </p:nvSpPr>
        <p:spPr>
          <a:xfrm>
            <a:off x="4015264" y="1062752"/>
            <a:ext cx="1770221" cy="210860"/>
          </a:xfrm>
          <a:prstGeom prst="rect">
            <a:avLst/>
          </a:prstGeom>
          <a:noFill/>
          <a:ln/>
        </p:spPr>
        <p:txBody>
          <a:bodyPr wrap="none" lIns="0" tIns="0" rIns="0" bIns="0" rtlCol="0" anchor="t"/>
          <a:lstStyle/>
          <a:p>
            <a:pPr marL="0" indent="0" algn="l">
              <a:lnSpc>
                <a:spcPts val="1650"/>
              </a:lnSpc>
              <a:buNone/>
            </a:pPr>
            <a:r>
              <a:rPr lang="en-US" sz="1300" b="1" dirty="0">
                <a:solidFill>
                  <a:srgbClr val="C2C4B5"/>
                </a:solidFill>
                <a:latin typeface="Outfit Bold" pitchFamily="34" charset="0"/>
                <a:ea typeface="Outfit Bold" pitchFamily="34" charset="-122"/>
                <a:cs typeface="Outfit Bold" pitchFamily="34" charset="-120"/>
              </a:rPr>
              <a:t>Differential Drive UGV</a:t>
            </a:r>
            <a:endParaRPr lang="en-US" sz="1300" dirty="0"/>
          </a:p>
        </p:txBody>
      </p:sp>
      <p:sp>
        <p:nvSpPr>
          <p:cNvPr id="5" name="Text 2"/>
          <p:cNvSpPr/>
          <p:nvPr/>
        </p:nvSpPr>
        <p:spPr>
          <a:xfrm>
            <a:off x="4015264" y="1354574"/>
            <a:ext cx="10142815" cy="431959"/>
          </a:xfrm>
          <a:prstGeom prst="rect">
            <a:avLst/>
          </a:prstGeom>
          <a:noFill/>
          <a:ln/>
        </p:spPr>
        <p:txBody>
          <a:bodyPr wrap="square" lIns="0" tIns="0" rIns="0" bIns="0" rtlCol="0" anchor="t"/>
          <a:lstStyle/>
          <a:p>
            <a:pPr marL="0" indent="0" algn="l">
              <a:lnSpc>
                <a:spcPts val="1700"/>
              </a:lnSpc>
              <a:buNone/>
            </a:pPr>
            <a:r>
              <a:rPr lang="en-US" sz="1050" dirty="0">
                <a:solidFill>
                  <a:srgbClr val="C2C4B5"/>
                </a:solidFill>
                <a:latin typeface="Bitter" pitchFamily="34" charset="0"/>
                <a:ea typeface="Bitter" pitchFamily="34" charset="-122"/>
                <a:cs typeface="Bitter" pitchFamily="34" charset="-120"/>
              </a:rPr>
              <a:t>The simulation uses a differential drive robot model with non-holonomic constraints, mimicking real-world limitations in steering and movement. This configuration is common in small to mid-scale robots used for indoor navigation and logistics.</a:t>
            </a:r>
            <a:endParaRPr lang="en-US" sz="1050" dirty="0"/>
          </a:p>
        </p:txBody>
      </p:sp>
      <p:pic>
        <p:nvPicPr>
          <p:cNvPr id="6" name="Image 1" descr="preencoded.png"/>
          <p:cNvPicPr>
            <a:picLocks noChangeAspect="1"/>
          </p:cNvPicPr>
          <p:nvPr/>
        </p:nvPicPr>
        <p:blipFill>
          <a:blip r:embed="rId4"/>
          <a:stretch>
            <a:fillRect/>
          </a:stretch>
        </p:blipFill>
        <p:spPr>
          <a:xfrm>
            <a:off x="472321" y="3418046"/>
            <a:ext cx="3374231" cy="2085380"/>
          </a:xfrm>
          <a:prstGeom prst="rect">
            <a:avLst/>
          </a:prstGeom>
        </p:spPr>
      </p:pic>
      <p:sp>
        <p:nvSpPr>
          <p:cNvPr id="7" name="Text 3"/>
          <p:cNvSpPr/>
          <p:nvPr/>
        </p:nvSpPr>
        <p:spPr>
          <a:xfrm>
            <a:off x="4015264" y="3418046"/>
            <a:ext cx="1687116" cy="210860"/>
          </a:xfrm>
          <a:prstGeom prst="rect">
            <a:avLst/>
          </a:prstGeom>
          <a:noFill/>
          <a:ln/>
        </p:spPr>
        <p:txBody>
          <a:bodyPr wrap="none" lIns="0" tIns="0" rIns="0" bIns="0" rtlCol="0" anchor="t"/>
          <a:lstStyle/>
          <a:p>
            <a:pPr marL="0" indent="0" algn="l">
              <a:lnSpc>
                <a:spcPts val="1650"/>
              </a:lnSpc>
              <a:buNone/>
            </a:pPr>
            <a:r>
              <a:rPr lang="en-US" sz="1300" b="1" dirty="0">
                <a:solidFill>
                  <a:srgbClr val="C2C4B5"/>
                </a:solidFill>
                <a:latin typeface="Outfit Bold" pitchFamily="34" charset="0"/>
                <a:ea typeface="Outfit Bold" pitchFamily="34" charset="-122"/>
                <a:cs typeface="Outfit Bold" pitchFamily="34" charset="-120"/>
              </a:rPr>
              <a:t>Test Environment</a:t>
            </a:r>
            <a:endParaRPr lang="en-US" sz="1300" dirty="0"/>
          </a:p>
        </p:txBody>
      </p:sp>
      <p:sp>
        <p:nvSpPr>
          <p:cNvPr id="8" name="Text 4"/>
          <p:cNvSpPr/>
          <p:nvPr/>
        </p:nvSpPr>
        <p:spPr>
          <a:xfrm>
            <a:off x="4015264" y="3709868"/>
            <a:ext cx="10142815" cy="431959"/>
          </a:xfrm>
          <a:prstGeom prst="rect">
            <a:avLst/>
          </a:prstGeom>
          <a:noFill/>
          <a:ln/>
        </p:spPr>
        <p:txBody>
          <a:bodyPr wrap="square" lIns="0" tIns="0" rIns="0" bIns="0" rtlCol="0" anchor="t"/>
          <a:lstStyle/>
          <a:p>
            <a:pPr marL="0" indent="0" algn="l">
              <a:lnSpc>
                <a:spcPts val="1700"/>
              </a:lnSpc>
              <a:buNone/>
            </a:pPr>
            <a:r>
              <a:rPr lang="en-US" sz="1050" dirty="0">
                <a:solidFill>
                  <a:srgbClr val="C2C4B5"/>
                </a:solidFill>
                <a:latin typeface="Bitter" pitchFamily="34" charset="0"/>
                <a:ea typeface="Bitter" pitchFamily="34" charset="-122"/>
                <a:cs typeface="Bitter" pitchFamily="34" charset="-120"/>
              </a:rPr>
              <a:t>A cluttered static environment with various obstacles creates a challenging navigation scenario. The maze-like setup tests the robot's ability to find efficient paths while avoiding collisions and maintaining smooth motion profiles.</a:t>
            </a:r>
            <a:endParaRPr lang="en-US" sz="1050" dirty="0"/>
          </a:p>
        </p:txBody>
      </p:sp>
      <p:pic>
        <p:nvPicPr>
          <p:cNvPr id="9" name="Image 2" descr="preencoded.png"/>
          <p:cNvPicPr>
            <a:picLocks noChangeAspect="1"/>
          </p:cNvPicPr>
          <p:nvPr/>
        </p:nvPicPr>
        <p:blipFill>
          <a:blip r:embed="rId5"/>
          <a:stretch>
            <a:fillRect/>
          </a:stretch>
        </p:blipFill>
        <p:spPr>
          <a:xfrm>
            <a:off x="472321" y="5773341"/>
            <a:ext cx="3374231" cy="2085380"/>
          </a:xfrm>
          <a:prstGeom prst="rect">
            <a:avLst/>
          </a:prstGeom>
        </p:spPr>
      </p:pic>
      <p:sp>
        <p:nvSpPr>
          <p:cNvPr id="10" name="Text 5"/>
          <p:cNvSpPr/>
          <p:nvPr/>
        </p:nvSpPr>
        <p:spPr>
          <a:xfrm>
            <a:off x="4015264" y="5773341"/>
            <a:ext cx="1687116" cy="210860"/>
          </a:xfrm>
          <a:prstGeom prst="rect">
            <a:avLst/>
          </a:prstGeom>
          <a:noFill/>
          <a:ln/>
        </p:spPr>
        <p:txBody>
          <a:bodyPr wrap="none" lIns="0" tIns="0" rIns="0" bIns="0" rtlCol="0" anchor="t"/>
          <a:lstStyle/>
          <a:p>
            <a:pPr marL="0" indent="0" algn="l">
              <a:lnSpc>
                <a:spcPts val="1650"/>
              </a:lnSpc>
              <a:buNone/>
            </a:pPr>
            <a:r>
              <a:rPr lang="en-US" sz="1300" b="1" dirty="0">
                <a:solidFill>
                  <a:srgbClr val="C2C4B5"/>
                </a:solidFill>
                <a:latin typeface="Outfit Bold" pitchFamily="34" charset="0"/>
                <a:ea typeface="Outfit Bold" pitchFamily="34" charset="-122"/>
                <a:cs typeface="Outfit Bold" pitchFamily="34" charset="-120"/>
              </a:rPr>
              <a:t>Simulation Tools</a:t>
            </a:r>
            <a:endParaRPr lang="en-US" sz="1300" dirty="0"/>
          </a:p>
        </p:txBody>
      </p:sp>
      <p:sp>
        <p:nvSpPr>
          <p:cNvPr id="11" name="Text 6"/>
          <p:cNvSpPr/>
          <p:nvPr/>
        </p:nvSpPr>
        <p:spPr>
          <a:xfrm>
            <a:off x="4015264" y="6065163"/>
            <a:ext cx="10142815" cy="431959"/>
          </a:xfrm>
          <a:prstGeom prst="rect">
            <a:avLst/>
          </a:prstGeom>
          <a:noFill/>
          <a:ln/>
        </p:spPr>
        <p:txBody>
          <a:bodyPr wrap="square" lIns="0" tIns="0" rIns="0" bIns="0" rtlCol="0" anchor="t"/>
          <a:lstStyle/>
          <a:p>
            <a:pPr marL="0" indent="0" algn="l">
              <a:lnSpc>
                <a:spcPts val="1700"/>
              </a:lnSpc>
              <a:buNone/>
            </a:pPr>
            <a:r>
              <a:rPr lang="en-US" sz="1050" dirty="0">
                <a:solidFill>
                  <a:srgbClr val="C2C4B5"/>
                </a:solidFill>
                <a:latin typeface="Bitter" pitchFamily="34" charset="0"/>
                <a:ea typeface="Bitter" pitchFamily="34" charset="-122"/>
                <a:cs typeface="Bitter" pitchFamily="34" charset="-120"/>
              </a:rPr>
              <a:t>The simulation framework provides visualization of robot states, planned paths, and control signals. This allows for comprehensive analysis of the navigation system's performance across different scenarios and configurations.</a:t>
            </a:r>
            <a:endParaRPr lang="en-US" sz="1050" dirty="0"/>
          </a:p>
        </p:txBody>
      </p:sp>
      <p:pic>
        <p:nvPicPr>
          <p:cNvPr id="12" name="Picture 11">
            <a:extLst>
              <a:ext uri="{FF2B5EF4-FFF2-40B4-BE49-F238E27FC236}">
                <a16:creationId xmlns:a16="http://schemas.microsoft.com/office/drawing/2014/main" id="{0A01B595-9915-AEFD-2E58-081DB2D4ABD7}"/>
              </a:ext>
            </a:extLst>
          </p:cNvPr>
          <p:cNvPicPr>
            <a:picLocks noChangeAspect="1"/>
          </p:cNvPicPr>
          <p:nvPr/>
        </p:nvPicPr>
        <p:blipFill>
          <a:blip r:embed="rId6"/>
          <a:stretch>
            <a:fillRect/>
          </a:stretch>
        </p:blipFill>
        <p:spPr>
          <a:xfrm>
            <a:off x="12386786" y="7741444"/>
            <a:ext cx="2219635" cy="40963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92098" y="465177"/>
            <a:ext cx="4229576" cy="528638"/>
          </a:xfrm>
          <a:prstGeom prst="rect">
            <a:avLst/>
          </a:prstGeom>
          <a:noFill/>
          <a:ln/>
        </p:spPr>
        <p:txBody>
          <a:bodyPr wrap="none" lIns="0" tIns="0" rIns="0" bIns="0" rtlCol="0" anchor="t"/>
          <a:lstStyle/>
          <a:p>
            <a:pPr marL="0" indent="0" algn="l">
              <a:lnSpc>
                <a:spcPts val="4150"/>
              </a:lnSpc>
              <a:buNone/>
            </a:pPr>
            <a:r>
              <a:rPr lang="en-US" sz="3300" b="1" dirty="0">
                <a:solidFill>
                  <a:srgbClr val="E1E5CD"/>
                </a:solidFill>
                <a:latin typeface="Outfit Bold" pitchFamily="34" charset="0"/>
                <a:ea typeface="Outfit Bold" pitchFamily="34" charset="-122"/>
                <a:cs typeface="Outfit Bold" pitchFamily="34" charset="-120"/>
              </a:rPr>
              <a:t>Results and Analysis</a:t>
            </a:r>
            <a:endParaRPr lang="en-US" sz="3300" dirty="0"/>
          </a:p>
        </p:txBody>
      </p:sp>
      <p:pic>
        <p:nvPicPr>
          <p:cNvPr id="3" name="Image 0" descr="preencoded.png"/>
          <p:cNvPicPr>
            <a:picLocks noChangeAspect="1"/>
          </p:cNvPicPr>
          <p:nvPr/>
        </p:nvPicPr>
        <p:blipFill>
          <a:blip r:embed="rId3"/>
          <a:stretch>
            <a:fillRect/>
          </a:stretch>
        </p:blipFill>
        <p:spPr>
          <a:xfrm>
            <a:off x="2800350" y="1442918"/>
            <a:ext cx="4447223" cy="2537698"/>
          </a:xfrm>
          <a:prstGeom prst="rect">
            <a:avLst/>
          </a:prstGeom>
        </p:spPr>
      </p:pic>
      <p:pic>
        <p:nvPicPr>
          <p:cNvPr id="4" name="Image 1" descr="preencoded.png"/>
          <p:cNvPicPr>
            <a:picLocks noChangeAspect="1"/>
          </p:cNvPicPr>
          <p:nvPr/>
        </p:nvPicPr>
        <p:blipFill>
          <a:blip r:embed="rId4"/>
          <a:stretch>
            <a:fillRect/>
          </a:stretch>
        </p:blipFill>
        <p:spPr>
          <a:xfrm>
            <a:off x="7382828" y="1442918"/>
            <a:ext cx="4447223" cy="2537698"/>
          </a:xfrm>
          <a:prstGeom prst="rect">
            <a:avLst/>
          </a:prstGeom>
        </p:spPr>
      </p:pic>
      <p:pic>
        <p:nvPicPr>
          <p:cNvPr id="5" name="Image 2" descr="preencoded.png"/>
          <p:cNvPicPr>
            <a:picLocks noChangeAspect="1"/>
          </p:cNvPicPr>
          <p:nvPr/>
        </p:nvPicPr>
        <p:blipFill>
          <a:blip r:embed="rId5"/>
          <a:stretch>
            <a:fillRect/>
          </a:stretch>
        </p:blipFill>
        <p:spPr>
          <a:xfrm>
            <a:off x="4729877" y="4115872"/>
            <a:ext cx="5170527" cy="2537698"/>
          </a:xfrm>
          <a:prstGeom prst="rect">
            <a:avLst/>
          </a:prstGeom>
        </p:spPr>
      </p:pic>
      <p:sp>
        <p:nvSpPr>
          <p:cNvPr id="6" name="Text 1"/>
          <p:cNvSpPr/>
          <p:nvPr/>
        </p:nvSpPr>
        <p:spPr>
          <a:xfrm>
            <a:off x="592098" y="6954679"/>
            <a:ext cx="13446204" cy="811887"/>
          </a:xfrm>
          <a:prstGeom prst="rect">
            <a:avLst/>
          </a:prstGeom>
          <a:noFill/>
          <a:ln/>
        </p:spPr>
        <p:txBody>
          <a:bodyPr wrap="square" lIns="0" tIns="0" rIns="0" bIns="0" rtlCol="0" anchor="t"/>
          <a:lstStyle/>
          <a:p>
            <a:pPr marL="0" indent="0" algn="l">
              <a:lnSpc>
                <a:spcPts val="2100"/>
              </a:lnSpc>
              <a:buNone/>
            </a:pPr>
            <a:r>
              <a:rPr lang="en-US" sz="1300" dirty="0">
                <a:solidFill>
                  <a:srgbClr val="C2C4B5"/>
                </a:solidFill>
                <a:latin typeface="Bitter" pitchFamily="34" charset="0"/>
                <a:ea typeface="Bitter" pitchFamily="34" charset="-122"/>
                <a:cs typeface="Bitter" pitchFamily="34" charset="-120"/>
              </a:rPr>
              <a:t>Our results demonstrate successful navigation from start to goal with smooth, collision-free paths. The velocity profiles show stable linear velocity (0-0.6 m/s) and appropriate angular velocity adjustments (±1 rad/s) for obstacle maneuvers. Comparing algorithms, MPC consistently produces smoother trajectories and control signals than the more reactive DWA, particularly when guided by a global path.</a:t>
            </a:r>
            <a:endParaRPr lang="en-US" sz="1300" dirty="0"/>
          </a:p>
        </p:txBody>
      </p:sp>
      <p:pic>
        <p:nvPicPr>
          <p:cNvPr id="7" name="Picture 6">
            <a:extLst>
              <a:ext uri="{FF2B5EF4-FFF2-40B4-BE49-F238E27FC236}">
                <a16:creationId xmlns:a16="http://schemas.microsoft.com/office/drawing/2014/main" id="{5BA20579-B4CA-C4E3-6D79-36A83C1C2AD2}"/>
              </a:ext>
            </a:extLst>
          </p:cNvPr>
          <p:cNvPicPr>
            <a:picLocks noChangeAspect="1"/>
          </p:cNvPicPr>
          <p:nvPr/>
        </p:nvPicPr>
        <p:blipFill>
          <a:blip r:embed="rId6"/>
          <a:stretch>
            <a:fillRect/>
          </a:stretch>
        </p:blipFill>
        <p:spPr>
          <a:xfrm>
            <a:off x="12386786" y="7741444"/>
            <a:ext cx="2219635" cy="40963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161</TotalTime>
  <Words>872</Words>
  <Application>Microsoft Office PowerPoint</Application>
  <PresentationFormat>Custom</PresentationFormat>
  <Paragraphs>87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Outfit Bold</vt:lpstr>
      <vt:lpstr>Bitter</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Али Аян</cp:lastModifiedBy>
  <cp:revision>5</cp:revision>
  <dcterms:created xsi:type="dcterms:W3CDTF">2025-06-10T13:16:24Z</dcterms:created>
  <dcterms:modified xsi:type="dcterms:W3CDTF">2025-06-18T21:23:55Z</dcterms:modified>
</cp:coreProperties>
</file>