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A869A-3AF0-4224-BA88-4822B133802B}" v="209" dt="2024-04-17T08:09:41.192"/>
    <p1510:client id="{A1C1B44C-1F20-43C9-B486-F393A577AF17}" v="83" dt="2024-04-17T15:44:31.550"/>
    <p1510:client id="{D8B61882-13C8-4367-90F6-5F43328F0F35}" v="20" dt="2024-04-17T17:18:30.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03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526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161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7720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83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3559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98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4078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3004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8472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4/17/2024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0998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4/17/2024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43473769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5988"/>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38807" y="1037799"/>
            <a:ext cx="7714388" cy="3260635"/>
          </a:xfrm>
        </p:spPr>
        <p:txBody>
          <a:bodyPr>
            <a:normAutofit/>
          </a:bodyPr>
          <a:lstStyle/>
          <a:p>
            <a:pPr algn="ctr"/>
            <a:r>
              <a:rPr lang="en-US" sz="4000" dirty="0"/>
              <a:t>SHARE-A-BITE</a:t>
            </a:r>
          </a:p>
        </p:txBody>
      </p:sp>
      <p:sp>
        <p:nvSpPr>
          <p:cNvPr id="3" name="Subtitle 2"/>
          <p:cNvSpPr>
            <a:spLocks noGrp="1"/>
          </p:cNvSpPr>
          <p:nvPr>
            <p:ph type="subTitle" idx="1"/>
          </p:nvPr>
        </p:nvSpPr>
        <p:spPr>
          <a:xfrm>
            <a:off x="2238807" y="4886934"/>
            <a:ext cx="7714388" cy="1085849"/>
          </a:xfrm>
        </p:spPr>
        <p:txBody>
          <a:bodyPr vert="horz" lIns="91440" tIns="45720" rIns="91440" bIns="45720" rtlCol="0" anchor="t">
            <a:normAutofit/>
          </a:bodyPr>
          <a:lstStyle/>
          <a:p>
            <a:pPr algn="ctr"/>
            <a:r>
              <a:rPr lang="en-US" sz="2000" b="1" cap="all" dirty="0">
                <a:ea typeface="+mn-lt"/>
                <a:cs typeface="+mn-lt"/>
              </a:rPr>
              <a:t>FOOD SCARCITY REDUCTION APP</a:t>
            </a:r>
            <a:endParaRPr lang="en-US" sz="2000">
              <a:ea typeface="+mn-lt"/>
              <a:cs typeface="+mn-lt"/>
            </a:endParaRPr>
          </a:p>
          <a:p>
            <a:pPr algn="ctr"/>
            <a:endParaRPr lang="en-US" dirty="0"/>
          </a:p>
        </p:txBody>
      </p:sp>
      <p:cxnSp>
        <p:nvCxnSpPr>
          <p:cNvPr id="12" name="Straight Connector 11">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4595321"/>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201F275-066F-4E1D-FDF6-B28B1455DB3D}"/>
              </a:ext>
            </a:extLst>
          </p:cNvPr>
          <p:cNvSpPr txBox="1"/>
          <p:nvPr/>
        </p:nvSpPr>
        <p:spPr>
          <a:xfrm>
            <a:off x="9491702" y="6287074"/>
            <a:ext cx="24810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DIVINE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D2B7-B2AD-0C3C-9770-F9B555031265}"/>
              </a:ext>
            </a:extLst>
          </p:cNvPr>
          <p:cNvSpPr>
            <a:spLocks noGrp="1"/>
          </p:cNvSpPr>
          <p:nvPr>
            <p:ph type="title"/>
          </p:nvPr>
        </p:nvSpPr>
        <p:spPr/>
        <p:txBody>
          <a:bodyPr/>
          <a:lstStyle/>
          <a:p>
            <a:r>
              <a:rPr lang="en-US" dirty="0"/>
              <a:t>FOOD SCARCITY REDUCTION APP</a:t>
            </a:r>
          </a:p>
        </p:txBody>
      </p:sp>
      <p:sp>
        <p:nvSpPr>
          <p:cNvPr id="3" name="Content Placeholder 2">
            <a:extLst>
              <a:ext uri="{FF2B5EF4-FFF2-40B4-BE49-F238E27FC236}">
                <a16:creationId xmlns:a16="http://schemas.microsoft.com/office/drawing/2014/main" id="{41A03F38-E8E8-EC58-E481-EA90F24677B7}"/>
              </a:ext>
            </a:extLst>
          </p:cNvPr>
          <p:cNvSpPr>
            <a:spLocks noGrp="1"/>
          </p:cNvSpPr>
          <p:nvPr>
            <p:ph idx="1"/>
          </p:nvPr>
        </p:nvSpPr>
        <p:spPr/>
        <p:txBody>
          <a:bodyPr vert="horz" lIns="91440" tIns="45720" rIns="91440" bIns="45720" rtlCol="0" anchor="t">
            <a:normAutofit/>
          </a:bodyPr>
          <a:lstStyle/>
          <a:p>
            <a:r>
              <a:rPr lang="en-US" sz="2400" b="1" dirty="0">
                <a:solidFill>
                  <a:schemeClr val="bg1">
                    <a:lumMod val="50000"/>
                  </a:schemeClr>
                </a:solidFill>
                <a:ea typeface="+mn-lt"/>
                <a:cs typeface="+mn-lt"/>
              </a:rPr>
              <a:t>A mobile application that connects farmers with excess produce to consumers facing food scarcity.</a:t>
            </a:r>
          </a:p>
          <a:p>
            <a:r>
              <a:rPr lang="en-US" sz="2400" dirty="0">
                <a:solidFill>
                  <a:schemeClr val="bg1">
                    <a:lumMod val="50000"/>
                  </a:schemeClr>
                </a:solidFill>
                <a:latin typeface="Arial"/>
                <a:ea typeface="+mn-lt"/>
                <a:cs typeface="Arial"/>
              </a:rPr>
              <a:t>A charity donation app is a mobile application that allows users to make donations to charitable organizations and causes directly from their smartphones. </a:t>
            </a:r>
            <a:endParaRPr lang="en-US" sz="2400">
              <a:solidFill>
                <a:schemeClr val="bg1">
                  <a:lumMod val="50000"/>
                </a:schemeClr>
              </a:solidFill>
              <a:latin typeface="Arial"/>
              <a:ea typeface="+mn-lt"/>
              <a:cs typeface="Arial"/>
            </a:endParaRPr>
          </a:p>
          <a:p>
            <a:endParaRPr lang="en-US" sz="2400" b="1" dirty="0">
              <a:solidFill>
                <a:schemeClr val="bg1">
                  <a:lumMod val="50000"/>
                </a:schemeClr>
              </a:solidFill>
              <a:ea typeface="+mn-lt"/>
              <a:cs typeface="+mn-lt"/>
            </a:endParaRPr>
          </a:p>
        </p:txBody>
      </p:sp>
      <p:sp>
        <p:nvSpPr>
          <p:cNvPr id="10" name="TextBox 9">
            <a:extLst>
              <a:ext uri="{FF2B5EF4-FFF2-40B4-BE49-F238E27FC236}">
                <a16:creationId xmlns:a16="http://schemas.microsoft.com/office/drawing/2014/main" id="{32F3ED89-3BC3-6B2F-D970-6D1059A1A3DC}"/>
              </a:ext>
            </a:extLst>
          </p:cNvPr>
          <p:cNvSpPr txBox="1"/>
          <p:nvPr/>
        </p:nvSpPr>
        <p:spPr>
          <a:xfrm>
            <a:off x="9855289" y="6272129"/>
            <a:ext cx="2106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ea typeface="+mn-lt"/>
                <a:cs typeface="+mn-lt"/>
              </a:rPr>
              <a:t>DIVINE</a:t>
            </a:r>
          </a:p>
          <a:p>
            <a:pPr algn="l"/>
            <a:endParaRPr lang="en-US" dirty="0"/>
          </a:p>
        </p:txBody>
      </p:sp>
    </p:spTree>
    <p:extLst>
      <p:ext uri="{BB962C8B-B14F-4D97-AF65-F5344CB8AC3E}">
        <p14:creationId xmlns:p14="http://schemas.microsoft.com/office/powerpoint/2010/main" val="181893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9CFB-B7D6-3D28-CA0D-E01358E525F2}"/>
              </a:ext>
            </a:extLst>
          </p:cNvPr>
          <p:cNvSpPr>
            <a:spLocks noGrp="1"/>
          </p:cNvSpPr>
          <p:nvPr>
            <p:ph type="title"/>
          </p:nvPr>
        </p:nvSpPr>
        <p:spPr>
          <a:xfrm>
            <a:off x="952500" y="-135391"/>
            <a:ext cx="10287000" cy="1147762"/>
          </a:xfrm>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DE48574F-6443-EFFC-1417-515AF8F99DBC}"/>
              </a:ext>
            </a:extLst>
          </p:cNvPr>
          <p:cNvSpPr>
            <a:spLocks noGrp="1"/>
          </p:cNvSpPr>
          <p:nvPr>
            <p:ph idx="1"/>
          </p:nvPr>
        </p:nvSpPr>
        <p:spPr/>
        <p:txBody>
          <a:bodyPr vert="horz" lIns="91440" tIns="45720" rIns="91440" bIns="45720" rtlCol="0" anchor="t">
            <a:normAutofit/>
          </a:bodyPr>
          <a:lstStyle/>
          <a:p>
            <a:r>
              <a:rPr lang="en-US" sz="2400" dirty="0">
                <a:solidFill>
                  <a:schemeClr val="bg1">
                    <a:lumMod val="50000"/>
                  </a:schemeClr>
                </a:solidFill>
                <a:latin typeface="Arial"/>
                <a:cs typeface="Arial"/>
              </a:rPr>
              <a:t>The app matches supply with demand, facilitating the redistribution of surplus food and reducing food waste. This technology empowers communities to address hunger by efficiently allocating resources and ensuring that nutritious food reaches those in need.</a:t>
            </a:r>
          </a:p>
          <a:p>
            <a:r>
              <a:rPr lang="en-US" sz="2400" b="1" dirty="0">
                <a:solidFill>
                  <a:schemeClr val="bg1">
                    <a:lumMod val="50000"/>
                  </a:schemeClr>
                </a:solidFill>
                <a:ea typeface="+mn-lt"/>
                <a:cs typeface="+mn-lt"/>
              </a:rPr>
              <a:t>These apps leverage the power of technology and online platforms to streamline the donation process, making it quick, secure, and accessible to a wide audience</a:t>
            </a:r>
            <a:endParaRPr lang="en-US" sz="2400" b="1">
              <a:solidFill>
                <a:schemeClr val="bg1">
                  <a:lumMod val="50000"/>
                </a:schemeClr>
              </a:solidFill>
              <a:latin typeface="Arial"/>
              <a:cs typeface="Arial"/>
            </a:endParaRPr>
          </a:p>
          <a:p>
            <a:endParaRPr lang="en-US" b="1" dirty="0"/>
          </a:p>
        </p:txBody>
      </p:sp>
      <p:sp>
        <p:nvSpPr>
          <p:cNvPr id="5" name="TextBox 4">
            <a:extLst>
              <a:ext uri="{FF2B5EF4-FFF2-40B4-BE49-F238E27FC236}">
                <a16:creationId xmlns:a16="http://schemas.microsoft.com/office/drawing/2014/main" id="{2FDC5E92-E1A3-5693-A4AB-9A2BB99800E0}"/>
              </a:ext>
            </a:extLst>
          </p:cNvPr>
          <p:cNvSpPr txBox="1"/>
          <p:nvPr/>
        </p:nvSpPr>
        <p:spPr>
          <a:xfrm>
            <a:off x="9491702" y="6287074"/>
            <a:ext cx="24810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DIVINE</a:t>
            </a:r>
          </a:p>
        </p:txBody>
      </p:sp>
      <p:sp>
        <p:nvSpPr>
          <p:cNvPr id="7" name="Title 1">
            <a:extLst>
              <a:ext uri="{FF2B5EF4-FFF2-40B4-BE49-F238E27FC236}">
                <a16:creationId xmlns:a16="http://schemas.microsoft.com/office/drawing/2014/main" id="{4CC7625F-91AF-4603-FA71-FDFF726FE045}"/>
              </a:ext>
            </a:extLst>
          </p:cNvPr>
          <p:cNvSpPr txBox="1">
            <a:spLocks/>
          </p:cNvSpPr>
          <p:nvPr/>
        </p:nvSpPr>
        <p:spPr>
          <a:xfrm>
            <a:off x="1104900" y="909638"/>
            <a:ext cx="10287000" cy="1147762"/>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r>
              <a:rPr lang="en-US" dirty="0"/>
              <a:t>FOOD SCARCITY REDUCTION APP</a:t>
            </a:r>
          </a:p>
          <a:p>
            <a:r>
              <a:rPr lang="en-US" sz="1800" dirty="0"/>
              <a:t>Abstract</a:t>
            </a:r>
          </a:p>
        </p:txBody>
      </p:sp>
    </p:spTree>
    <p:extLst>
      <p:ext uri="{BB962C8B-B14F-4D97-AF65-F5344CB8AC3E}">
        <p14:creationId xmlns:p14="http://schemas.microsoft.com/office/powerpoint/2010/main" val="225828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6E50-FEE7-59F7-1C52-151CA0A150BF}"/>
              </a:ext>
            </a:extLst>
          </p:cNvPr>
          <p:cNvSpPr>
            <a:spLocks noGrp="1"/>
          </p:cNvSpPr>
          <p:nvPr>
            <p:ph type="title"/>
          </p:nvPr>
        </p:nvSpPr>
        <p:spPr>
          <a:xfrm>
            <a:off x="850142" y="370551"/>
            <a:ext cx="10287000" cy="1147762"/>
          </a:xfrm>
        </p:spPr>
        <p:txBody>
          <a:bodyPr/>
          <a:lstStyle/>
          <a:p>
            <a:r>
              <a:rPr lang="en-US" dirty="0"/>
              <a:t>FEATURES</a:t>
            </a:r>
          </a:p>
        </p:txBody>
      </p:sp>
      <p:sp>
        <p:nvSpPr>
          <p:cNvPr id="3" name="Content Placeholder 2">
            <a:extLst>
              <a:ext uri="{FF2B5EF4-FFF2-40B4-BE49-F238E27FC236}">
                <a16:creationId xmlns:a16="http://schemas.microsoft.com/office/drawing/2014/main" id="{F5B2030A-1C92-3660-3FF0-4BC065DFBF2F}"/>
              </a:ext>
            </a:extLst>
          </p:cNvPr>
          <p:cNvSpPr>
            <a:spLocks noGrp="1"/>
          </p:cNvSpPr>
          <p:nvPr>
            <p:ph idx="1"/>
          </p:nvPr>
        </p:nvSpPr>
        <p:spPr>
          <a:xfrm>
            <a:off x="850142" y="1512625"/>
            <a:ext cx="10082284" cy="4016069"/>
          </a:xfrm>
        </p:spPr>
        <p:txBody>
          <a:bodyPr vert="horz" lIns="91440" tIns="45720" rIns="91440" bIns="45720" rtlCol="0" anchor="t">
            <a:noAutofit/>
          </a:bodyPr>
          <a:lstStyle/>
          <a:p>
            <a:r>
              <a:rPr lang="en-US" sz="1400" b="1" dirty="0">
                <a:solidFill>
                  <a:schemeClr val="bg1">
                    <a:lumMod val="50000"/>
                  </a:schemeClr>
                </a:solidFill>
                <a:ea typeface="+mn-lt"/>
                <a:cs typeface="+mn-lt"/>
              </a:rPr>
              <a:t>Food Donation Platform: Allow users to donate surplus food items directly to food banks or shelters.</a:t>
            </a:r>
            <a:endParaRPr lang="en-US" sz="1400" b="1">
              <a:solidFill>
                <a:schemeClr val="bg1">
                  <a:lumMod val="50000"/>
                </a:schemeClr>
              </a:solidFill>
            </a:endParaRPr>
          </a:p>
          <a:p>
            <a:r>
              <a:rPr lang="en-US" sz="1400" b="1" dirty="0">
                <a:solidFill>
                  <a:schemeClr val="bg1">
                    <a:lumMod val="50000"/>
                  </a:schemeClr>
                </a:solidFill>
                <a:ea typeface="+mn-lt"/>
                <a:cs typeface="+mn-lt"/>
              </a:rPr>
              <a:t>Pick-Up Scheduling: Enable users to schedule pick-ups for food donations, ensuring convenience and efficiency.</a:t>
            </a:r>
            <a:endParaRPr lang="en-US" sz="1400" b="1">
              <a:solidFill>
                <a:schemeClr val="bg1">
                  <a:lumMod val="50000"/>
                </a:schemeClr>
              </a:solidFill>
            </a:endParaRPr>
          </a:p>
          <a:p>
            <a:r>
              <a:rPr lang="en-US" sz="1400" b="1" dirty="0">
                <a:solidFill>
                  <a:schemeClr val="bg1">
                    <a:lumMod val="50000"/>
                  </a:schemeClr>
                </a:solidFill>
                <a:ea typeface="+mn-lt"/>
                <a:cs typeface="+mn-lt"/>
              </a:rPr>
              <a:t>Geolocation: Provide a map-based interface to locate nearby food banks, shelters, or community centers in need of donations.</a:t>
            </a:r>
            <a:endParaRPr lang="en-US" sz="1400" b="1">
              <a:solidFill>
                <a:schemeClr val="bg1">
                  <a:lumMod val="50000"/>
                </a:schemeClr>
              </a:solidFill>
            </a:endParaRPr>
          </a:p>
          <a:p>
            <a:r>
              <a:rPr lang="en-US" sz="1400" b="1" dirty="0">
                <a:solidFill>
                  <a:schemeClr val="bg1">
                    <a:lumMod val="50000"/>
                  </a:schemeClr>
                </a:solidFill>
                <a:ea typeface="+mn-lt"/>
                <a:cs typeface="+mn-lt"/>
              </a:rPr>
              <a:t>Food Tracking: Allow users to track the journey of their food donations, from pick-up to delivery.</a:t>
            </a:r>
            <a:endParaRPr lang="en-US" sz="1400" b="1">
              <a:solidFill>
                <a:schemeClr val="bg1">
                  <a:lumMod val="50000"/>
                </a:schemeClr>
              </a:solidFill>
            </a:endParaRPr>
          </a:p>
          <a:p>
            <a:r>
              <a:rPr lang="en-US" sz="1400" b="1" dirty="0">
                <a:solidFill>
                  <a:schemeClr val="bg1">
                    <a:lumMod val="50000"/>
                  </a:schemeClr>
                </a:solidFill>
                <a:ea typeface="+mn-lt"/>
                <a:cs typeface="+mn-lt"/>
              </a:rPr>
              <a:t>Food Safety Guidelines: Offer guidance on safe handling and packaging of food donations to maintain quality and safety standards.</a:t>
            </a:r>
            <a:endParaRPr lang="en-US" sz="1400" b="1">
              <a:solidFill>
                <a:schemeClr val="bg1">
                  <a:lumMod val="50000"/>
                </a:schemeClr>
              </a:solidFill>
            </a:endParaRPr>
          </a:p>
          <a:p>
            <a:r>
              <a:rPr lang="en-US" sz="1400" b="1" dirty="0">
                <a:solidFill>
                  <a:schemeClr val="bg1">
                    <a:lumMod val="50000"/>
                  </a:schemeClr>
                </a:solidFill>
                <a:ea typeface="+mn-lt"/>
                <a:cs typeface="+mn-lt"/>
              </a:rPr>
              <a:t>Monetary Donations: Integrate a secure payment system for monetary donations, allowing users to support organizations financially.</a:t>
            </a:r>
            <a:endParaRPr lang="en-US" sz="1400" b="1">
              <a:solidFill>
                <a:schemeClr val="bg1">
                  <a:lumMod val="50000"/>
                </a:schemeClr>
              </a:solidFill>
            </a:endParaRPr>
          </a:p>
          <a:p>
            <a:r>
              <a:rPr lang="en-US" sz="1400" b="1" dirty="0">
                <a:solidFill>
                  <a:schemeClr val="bg1">
                    <a:lumMod val="50000"/>
                  </a:schemeClr>
                </a:solidFill>
                <a:ea typeface="+mn-lt"/>
                <a:cs typeface="+mn-lt"/>
              </a:rPr>
              <a:t>Campaigns and Causes: Highlight specific campaigns or causes related to food insecurity, encouraging targeted donations.</a:t>
            </a:r>
            <a:endParaRPr lang="en-US" sz="1400" b="1">
              <a:solidFill>
                <a:schemeClr val="bg1">
                  <a:lumMod val="50000"/>
                </a:schemeClr>
              </a:solidFill>
            </a:endParaRPr>
          </a:p>
          <a:p>
            <a:r>
              <a:rPr lang="en-US" sz="1400" b="1" dirty="0">
                <a:solidFill>
                  <a:schemeClr val="bg1">
                    <a:lumMod val="50000"/>
                  </a:schemeClr>
                </a:solidFill>
                <a:ea typeface="+mn-lt"/>
                <a:cs typeface="+mn-lt"/>
              </a:rPr>
              <a:t>Impact Reports: Provide transparent reports on how donated funds and food items are utilized by recipient organizations.</a:t>
            </a:r>
            <a:endParaRPr lang="en-US" sz="1400" b="1">
              <a:solidFill>
                <a:schemeClr val="bg1">
                  <a:lumMod val="50000"/>
                </a:schemeClr>
              </a:solidFill>
            </a:endParaRPr>
          </a:p>
          <a:p>
            <a:r>
              <a:rPr lang="en-US" sz="1400" b="1" dirty="0">
                <a:solidFill>
                  <a:schemeClr val="bg1">
                    <a:lumMod val="50000"/>
                  </a:schemeClr>
                </a:solidFill>
                <a:ea typeface="+mn-lt"/>
                <a:cs typeface="+mn-lt"/>
              </a:rPr>
              <a:t>Volunteer Opportunities: Offer information on volunteering opportunities at food banks or shelters for users interested in more hands-on involvement.</a:t>
            </a:r>
            <a:endParaRPr lang="en-US" sz="1400" b="1">
              <a:solidFill>
                <a:schemeClr val="bg1">
                  <a:lumMod val="50000"/>
                </a:schemeClr>
              </a:solidFill>
            </a:endParaRPr>
          </a:p>
          <a:p>
            <a:r>
              <a:rPr lang="en-US" sz="1400" b="1" dirty="0">
                <a:solidFill>
                  <a:schemeClr val="bg1">
                    <a:lumMod val="50000"/>
                  </a:schemeClr>
                </a:solidFill>
                <a:ea typeface="+mn-lt"/>
                <a:cs typeface="+mn-lt"/>
              </a:rPr>
              <a:t>Community Engagement: Facilitate community engagement through forums or social media integration, encouraging users to share experiences and spread awareness about food insecurity issues.</a:t>
            </a:r>
            <a:endParaRPr lang="en-US" sz="1400" b="1">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222502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9C3-836C-7160-3029-947F73E013E6}"/>
              </a:ext>
            </a:extLst>
          </p:cNvPr>
          <p:cNvSpPr>
            <a:spLocks noGrp="1"/>
          </p:cNvSpPr>
          <p:nvPr>
            <p:ph type="title"/>
          </p:nvPr>
        </p:nvSpPr>
        <p:spPr>
          <a:xfrm>
            <a:off x="952500" y="1138238"/>
            <a:ext cx="10287000" cy="1147762"/>
          </a:xfrm>
        </p:spPr>
        <p:txBody>
          <a:bodyPr vert="horz" lIns="91440" tIns="45720" rIns="91440" bIns="45720" rtlCol="0" anchor="t">
            <a:normAutofit/>
          </a:bodyPr>
          <a:lstStyle/>
          <a:p>
            <a:r>
              <a:rPr lang="en-US" dirty="0">
                <a:ea typeface="+mj-lt"/>
                <a:cs typeface="+mj-lt"/>
              </a:rPr>
              <a:t>SHARE-A-BITE</a:t>
            </a:r>
            <a:endParaRPr lang="en-US" b="0" dirty="0">
              <a:ea typeface="+mj-lt"/>
              <a:cs typeface="+mj-lt"/>
            </a:endParaRPr>
          </a:p>
          <a:p>
            <a:endParaRPr lang="en-US" dirty="0"/>
          </a:p>
        </p:txBody>
      </p:sp>
      <p:sp>
        <p:nvSpPr>
          <p:cNvPr id="3" name="Content Placeholder 2">
            <a:extLst>
              <a:ext uri="{FF2B5EF4-FFF2-40B4-BE49-F238E27FC236}">
                <a16:creationId xmlns:a16="http://schemas.microsoft.com/office/drawing/2014/main" id="{0F2893B7-95DC-C196-7111-C91FEDC3290B}"/>
              </a:ext>
            </a:extLst>
          </p:cNvPr>
          <p:cNvSpPr>
            <a:spLocks noGrp="1"/>
          </p:cNvSpPr>
          <p:nvPr>
            <p:ph idx="1"/>
          </p:nvPr>
        </p:nvSpPr>
        <p:spPr/>
        <p:txBody>
          <a:bodyPr vert="horz" lIns="91440" tIns="45720" rIns="91440" bIns="45720" rtlCol="0" anchor="t">
            <a:normAutofit/>
          </a:bodyPr>
          <a:lstStyle/>
          <a:p>
            <a:r>
              <a:rPr lang="en-US" sz="2400" b="1" dirty="0">
                <a:solidFill>
                  <a:schemeClr val="bg1">
                    <a:lumMod val="50000"/>
                  </a:schemeClr>
                </a:solidFill>
                <a:ea typeface="+mn-lt"/>
                <a:cs typeface="+mn-lt"/>
              </a:rPr>
              <a:t>The app can raise awareness about food waste, promote sustainable practices, and empower communities to come together to fight hunger.</a:t>
            </a:r>
          </a:p>
          <a:p>
            <a:r>
              <a:rPr lang="en-US" sz="2400" b="1" dirty="0">
                <a:solidFill>
                  <a:schemeClr val="bg1">
                    <a:lumMod val="50000"/>
                  </a:schemeClr>
                </a:solidFill>
                <a:ea typeface="+mn-lt"/>
                <a:cs typeface="+mn-lt"/>
              </a:rPr>
              <a:t>With features like real-time notifications and user-friendly interfaces, the app can make it easy for people to make a positive impact and contribute to reducing food scarcity.</a:t>
            </a:r>
            <a:endParaRPr lang="en-US" sz="2400" b="1">
              <a:solidFill>
                <a:schemeClr val="bg1">
                  <a:lumMod val="50000"/>
                </a:schemeClr>
              </a:solidFill>
            </a:endParaRPr>
          </a:p>
        </p:txBody>
      </p:sp>
      <p:sp>
        <p:nvSpPr>
          <p:cNvPr id="5" name="TextBox 4">
            <a:extLst>
              <a:ext uri="{FF2B5EF4-FFF2-40B4-BE49-F238E27FC236}">
                <a16:creationId xmlns:a16="http://schemas.microsoft.com/office/drawing/2014/main" id="{E9FF4CD5-02F8-8A24-C082-9803FE672ED0}"/>
              </a:ext>
            </a:extLst>
          </p:cNvPr>
          <p:cNvSpPr txBox="1"/>
          <p:nvPr/>
        </p:nvSpPr>
        <p:spPr>
          <a:xfrm>
            <a:off x="9491702" y="6287074"/>
            <a:ext cx="24810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DIVINE</a:t>
            </a:r>
          </a:p>
        </p:txBody>
      </p:sp>
    </p:spTree>
    <p:extLst>
      <p:ext uri="{BB962C8B-B14F-4D97-AF65-F5344CB8AC3E}">
        <p14:creationId xmlns:p14="http://schemas.microsoft.com/office/powerpoint/2010/main" val="167333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DD4A-E896-4B43-D9D0-2EA771CD1A3B}"/>
              </a:ext>
            </a:extLst>
          </p:cNvPr>
          <p:cNvSpPr>
            <a:spLocks noGrp="1"/>
          </p:cNvSpPr>
          <p:nvPr>
            <p:ph type="title"/>
          </p:nvPr>
        </p:nvSpPr>
        <p:spPr>
          <a:xfrm>
            <a:off x="4433455" y="2934855"/>
            <a:ext cx="3319319" cy="990600"/>
          </a:xfrm>
        </p:spPr>
        <p:txBody>
          <a:bodyPr>
            <a:normAutofit/>
          </a:bodyPr>
          <a:lstStyle/>
          <a:p>
            <a:pPr algn="ctr"/>
            <a:r>
              <a:rPr lang="en-US" sz="4000" dirty="0"/>
              <a:t>THANK YOU</a:t>
            </a:r>
          </a:p>
        </p:txBody>
      </p:sp>
      <p:sp>
        <p:nvSpPr>
          <p:cNvPr id="4" name="TextBox 3">
            <a:extLst>
              <a:ext uri="{FF2B5EF4-FFF2-40B4-BE49-F238E27FC236}">
                <a16:creationId xmlns:a16="http://schemas.microsoft.com/office/drawing/2014/main" id="{589DA9A2-D845-4E30-5169-00929DE78760}"/>
              </a:ext>
            </a:extLst>
          </p:cNvPr>
          <p:cNvSpPr txBox="1"/>
          <p:nvPr/>
        </p:nvSpPr>
        <p:spPr>
          <a:xfrm>
            <a:off x="9746672" y="5878946"/>
            <a:ext cx="21197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50000"/>
                  </a:schemeClr>
                </a:solidFill>
              </a:rPr>
              <a:t>Team</a:t>
            </a:r>
          </a:p>
          <a:p>
            <a:pPr algn="ctr"/>
            <a:r>
              <a:rPr lang="en-US" dirty="0">
                <a:solidFill>
                  <a:schemeClr val="bg1">
                    <a:lumMod val="50000"/>
                  </a:schemeClr>
                </a:solidFill>
              </a:rPr>
              <a:t>DIVINE</a:t>
            </a:r>
          </a:p>
        </p:txBody>
      </p:sp>
    </p:spTree>
    <p:extLst>
      <p:ext uri="{BB962C8B-B14F-4D97-AF65-F5344CB8AC3E}">
        <p14:creationId xmlns:p14="http://schemas.microsoft.com/office/powerpoint/2010/main" val="3415570971"/>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AfterglowVTI</vt:lpstr>
      <vt:lpstr>SHARE-A-BITE</vt:lpstr>
      <vt:lpstr>FOOD SCARCITY REDUCTION APP</vt:lpstr>
      <vt:lpstr>..</vt:lpstr>
      <vt:lpstr>FEATURES</vt:lpstr>
      <vt:lpstr>SHARE-A-BITE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176</cp:revision>
  <dcterms:created xsi:type="dcterms:W3CDTF">2024-04-17T07:24:48Z</dcterms:created>
  <dcterms:modified xsi:type="dcterms:W3CDTF">2024-04-17T17:20:09Z</dcterms:modified>
</cp:coreProperties>
</file>