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6F2B-FE1C-4FD6-B22F-138BF8A7A647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B88D-BCF9-429A-B2C4-652DAAB84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CB88D-BCF9-429A-B2C4-652DAAB846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73CD66B-A9F3-40A7-A92D-1C18A306EE12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D92CF07-0F9D-4CE0-B9B9-6CCDEB9D3E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242973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DispatcherServlet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分发器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Controller</a:t>
            </a:r>
            <a:r>
              <a:rPr lang="en-US" altLang="zh-CN" dirty="0"/>
              <a:t>: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Handler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HandlerMapping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处理器的关系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HandlerExecutionChain</a:t>
            </a:r>
            <a:r>
              <a:rPr lang="en-US" altLang="zh-CN" dirty="0" smtClean="0"/>
              <a:t>:</a:t>
            </a:r>
            <a:r>
              <a:rPr lang="zh-CN" altLang="en-US" dirty="0" smtClean="0"/>
              <a:t>处理链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HandlerAdapter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处理器构造参数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ViewResolver</a:t>
            </a:r>
            <a:r>
              <a:rPr lang="en-US" altLang="zh-CN" dirty="0" smtClean="0"/>
              <a:t>:</a:t>
            </a:r>
            <a:r>
              <a:rPr lang="zh-CN" altLang="en-US" dirty="0" smtClean="0"/>
              <a:t>视图解析器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98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映射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绑定的占位符 </a:t>
            </a:r>
            <a:r>
              <a:rPr lang="en-US" altLang="zh-CN" dirty="0" smtClean="0">
                <a:solidFill>
                  <a:srgbClr val="FF0000"/>
                </a:solidFill>
              </a:rPr>
              <a:t>Spring3.0</a:t>
            </a:r>
            <a:r>
              <a:rPr lang="zh-CN" altLang="en-US" dirty="0" smtClean="0">
                <a:solidFill>
                  <a:srgbClr val="FF0000"/>
                </a:solidFill>
              </a:rPr>
              <a:t>新增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206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 smtClean="0">
                <a:solidFill>
                  <a:srgbClr val="FF0000"/>
                </a:solidFill>
              </a:rPr>
              <a:t>PathVariable</a:t>
            </a:r>
            <a:r>
              <a:rPr lang="zh-CN" altLang="en-US" dirty="0" smtClean="0"/>
              <a:t>可以将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中占位符参数绑定到控制器的处理方法的参数中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2060"/>
                </a:solidFill>
              </a:rPr>
              <a:t>语法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 err="1" smtClean="0">
                <a:solidFill>
                  <a:srgbClr val="FF0000"/>
                </a:solidFill>
              </a:rPr>
              <a:t>RequestMapping</a:t>
            </a:r>
            <a:r>
              <a:rPr lang="en-US" altLang="zh-CN" dirty="0" smtClean="0">
                <a:solidFill>
                  <a:srgbClr val="FF0000"/>
                </a:solidFill>
              </a:rPr>
              <a:t>(“/test/{id}/{name}”)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08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在方法入参处使用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 smtClean="0">
                <a:solidFill>
                  <a:srgbClr val="FF0000"/>
                </a:solidFill>
              </a:rPr>
              <a:t>RequestParam</a:t>
            </a:r>
            <a:r>
              <a:rPr lang="zh-CN" altLang="en-US" dirty="0" smtClean="0">
                <a:solidFill>
                  <a:srgbClr val="FF0000"/>
                </a:solidFill>
              </a:rPr>
              <a:t>可以把请求参数传递给请求方法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Value </a:t>
            </a:r>
            <a:r>
              <a:rPr lang="zh-CN" altLang="en-US" dirty="0" smtClean="0">
                <a:solidFill>
                  <a:srgbClr val="FF0000"/>
                </a:solidFill>
              </a:rPr>
              <a:t>参数名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Required:</a:t>
            </a:r>
            <a:r>
              <a:rPr lang="zh-CN" altLang="en-US" dirty="0" smtClean="0">
                <a:solidFill>
                  <a:srgbClr val="FF0000"/>
                </a:solidFill>
              </a:rPr>
              <a:t>是否必须传递。默认为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</a:rPr>
              <a:t>（必须）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zh-CN" altLang="en-US" dirty="0" smtClean="0"/>
              <a:t>绑定参数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90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CookieValue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可让处理方法入参绑定某个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CookieValue</a:t>
            </a:r>
            <a:r>
              <a:rPr lang="en-US" altLang="zh-CN" dirty="0">
                <a:solidFill>
                  <a:srgbClr val="FF0000"/>
                </a:solidFill>
              </a:rPr>
              <a:t>(value="JSESSIONID")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CookieValue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6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MVC </a:t>
            </a:r>
            <a:r>
              <a:rPr lang="zh-CN" altLang="en-US" dirty="0" smtClean="0"/>
              <a:t>会按请求参数名和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属性名进行自动匹配，自动为该对象填充属性值。支持级联属性，如：</a:t>
            </a:r>
            <a:r>
              <a:rPr lang="en-US" altLang="zh-CN" dirty="0" err="1" smtClean="0"/>
              <a:t>dept.deptId,dept.address.tel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对象绑定请求参数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00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938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可接受的</a:t>
            </a:r>
            <a:r>
              <a:rPr lang="en-US" altLang="zh-CN" dirty="0" smtClean="0"/>
              <a:t>Servlet API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HttpServletRequest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HttpServletResponse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HttpSession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java.security.Principal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Locale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InputStream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OutPutStream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Reader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 API 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04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93893"/>
          </a:xfrm>
        </p:spPr>
        <p:txBody>
          <a:bodyPr/>
          <a:lstStyle/>
          <a:p>
            <a:r>
              <a:rPr lang="zh-CN" altLang="en-US" dirty="0" smtClean="0"/>
              <a:t>控制器的处理方法的返回值如果为</a:t>
            </a:r>
            <a:r>
              <a:rPr lang="en-US" altLang="zh-CN" dirty="0" err="1" smtClean="0"/>
              <a:t>ModelAndView</a:t>
            </a:r>
            <a:r>
              <a:rPr lang="zh-CN" altLang="en-US" dirty="0" smtClean="0"/>
              <a:t>，则其既包含视图信息（页面），也包含模型数据信息</a:t>
            </a:r>
            <a:endParaRPr lang="en-US" altLang="zh-CN" dirty="0" smtClean="0"/>
          </a:p>
          <a:p>
            <a:r>
              <a:rPr lang="zh-CN" altLang="en-US" dirty="0" smtClean="0"/>
              <a:t>添加模型数据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addObject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attributeName,Object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attrubuteValue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addAllObject</a:t>
            </a:r>
            <a:r>
              <a:rPr lang="en-US" altLang="zh-CN" dirty="0" smtClean="0"/>
              <a:t>(Map&lt;String,?&gt; </a:t>
            </a:r>
            <a:r>
              <a:rPr lang="en-US" altLang="zh-CN" dirty="0" err="1" smtClean="0"/>
              <a:t>modelMap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设置视图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setView</a:t>
            </a:r>
            <a:r>
              <a:rPr lang="en-US" altLang="zh-CN" dirty="0" smtClean="0"/>
              <a:t>(View view)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setViewName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viewName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1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在调用方法前会创建一个</a:t>
            </a:r>
            <a:r>
              <a:rPr lang="zh-CN" altLang="en-US" dirty="0" smtClean="0">
                <a:solidFill>
                  <a:srgbClr val="FF0000"/>
                </a:solidFill>
              </a:rPr>
              <a:t>隐含的模型对象</a:t>
            </a:r>
            <a:r>
              <a:rPr lang="zh-CN" altLang="en-US" dirty="0" smtClean="0"/>
              <a:t>作为模型数据的储存容器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如果方法的入参为</a:t>
            </a:r>
            <a:r>
              <a:rPr lang="en-US" altLang="zh-CN" dirty="0" smtClean="0">
                <a:solidFill>
                  <a:srgbClr val="FF0000"/>
                </a:solidFill>
              </a:rPr>
              <a:t>Map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Model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SpringmMvc</a:t>
            </a:r>
            <a:r>
              <a:rPr lang="zh-CN" altLang="en-US" dirty="0" smtClean="0"/>
              <a:t>会将隐含模型的引用传递给这些入参。在方法体内，开发者可以通过这个入参对象访问到模型中的所有数据，也可以向模型中添加新的属性数据。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85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将模型中的属性放入</a:t>
            </a:r>
            <a:r>
              <a:rPr lang="en-US" altLang="zh-CN" dirty="0" err="1" smtClean="0"/>
              <a:t>HttpSession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除了可以通过制定</a:t>
            </a:r>
            <a:r>
              <a:rPr lang="zh-CN" altLang="en-US" dirty="0" smtClean="0">
                <a:solidFill>
                  <a:srgbClr val="FF0000"/>
                </a:solidFill>
              </a:rPr>
              <a:t>属性名，</a:t>
            </a:r>
            <a:r>
              <a:rPr lang="zh-CN" altLang="en-US" dirty="0" smtClean="0">
                <a:solidFill>
                  <a:srgbClr val="002060"/>
                </a:solidFill>
              </a:rPr>
              <a:t>将对应的属性放到</a:t>
            </a:r>
            <a:r>
              <a:rPr lang="en-US" altLang="zh-CN" dirty="0" smtClean="0">
                <a:solidFill>
                  <a:srgbClr val="002060"/>
                </a:solidFill>
              </a:rPr>
              <a:t>Session</a:t>
            </a:r>
            <a:r>
              <a:rPr lang="zh-CN" altLang="en-US" dirty="0" smtClean="0">
                <a:solidFill>
                  <a:srgbClr val="002060"/>
                </a:solidFill>
              </a:rPr>
              <a:t>中，还可以通过</a:t>
            </a:r>
            <a:r>
              <a:rPr lang="zh-CN" altLang="en-US" dirty="0" smtClean="0">
                <a:solidFill>
                  <a:srgbClr val="FF0000"/>
                </a:solidFill>
              </a:rPr>
              <a:t>对象类型</a:t>
            </a:r>
            <a:r>
              <a:rPr lang="zh-CN" altLang="en-US" dirty="0" smtClean="0">
                <a:solidFill>
                  <a:srgbClr val="002060"/>
                </a:solidFill>
              </a:rPr>
              <a:t>指定哪些属性放到</a:t>
            </a:r>
            <a:r>
              <a:rPr lang="en-US" altLang="zh-CN" dirty="0" smtClean="0">
                <a:solidFill>
                  <a:srgbClr val="002060"/>
                </a:solidFill>
              </a:rPr>
              <a:t>Session</a:t>
            </a:r>
            <a:r>
              <a:rPr lang="zh-CN" altLang="en-US" dirty="0" smtClean="0">
                <a:solidFill>
                  <a:srgbClr val="002060"/>
                </a:solidFill>
              </a:rPr>
              <a:t>中。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SessionAattributes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09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它是一种针对</a:t>
            </a:r>
            <a:r>
              <a:rPr lang="zh-CN" altLang="en-US" dirty="0">
                <a:hlinkClick r:id="rId2"/>
              </a:rPr>
              <a:t>网络应用</a:t>
            </a:r>
            <a:r>
              <a:rPr lang="zh-CN" altLang="en-US" dirty="0"/>
              <a:t>的设计和开发方式，可以降低开发的复杂性，提高系统的可</a:t>
            </a:r>
            <a:r>
              <a:rPr lang="zh-CN" altLang="en-US" dirty="0" smtClean="0"/>
              <a:t>伸缩性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协议里面，四个表示操作方式的动词 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POST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PUT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分别对应四种操作：</a:t>
            </a:r>
            <a:r>
              <a:rPr lang="zh-CN" altLang="en-US" dirty="0" smtClean="0">
                <a:solidFill>
                  <a:srgbClr val="FF0000"/>
                </a:solidFill>
              </a:rPr>
              <a:t>获取资源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新建资源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更新资源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删除资源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5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065901"/>
          </a:xfrm>
        </p:spPr>
        <p:txBody>
          <a:bodyPr/>
          <a:lstStyle/>
          <a:p>
            <a:r>
              <a:rPr lang="zh-CN" altLang="en-US" dirty="0" smtClean="0"/>
              <a:t>我们正常的方式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getOrder?id</a:t>
            </a:r>
            <a:r>
              <a:rPr lang="en-US" altLang="zh-CN" dirty="0" smtClean="0"/>
              <a:t>=1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的订单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deleteOrder?id</a:t>
            </a:r>
            <a:r>
              <a:rPr lang="en-US" altLang="zh-CN" dirty="0" smtClean="0"/>
              <a:t>=1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的订单</a:t>
            </a:r>
            <a:endParaRPr lang="en-US" altLang="zh-CN" dirty="0" smtClean="0"/>
          </a:p>
          <a:p>
            <a:pPr lvl="1"/>
            <a:r>
              <a:rPr lang="zh-CN" altLang="en-US" dirty="0"/>
              <a:t>等等</a:t>
            </a:r>
            <a:endParaRPr lang="en-US" altLang="zh-CN" dirty="0" smtClean="0"/>
          </a:p>
          <a:p>
            <a:r>
              <a:rPr lang="en-US" altLang="zh-CN" dirty="0" smtClean="0"/>
              <a:t>REST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/order/1  HTTP GET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的订单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/order/1  HTTP DELETE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的订单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/order/1  HTTP PUT 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的订单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/order  HTTP POST </a:t>
            </a:r>
            <a:r>
              <a:rPr lang="zh-CN" altLang="en-US" dirty="0" smtClean="0"/>
              <a:t>新增订单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0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Web MVC</a:t>
            </a:r>
            <a:r>
              <a:rPr lang="zh-CN" altLang="en-US" dirty="0"/>
              <a:t>是一种基于</a:t>
            </a:r>
            <a:r>
              <a:rPr lang="en-US" altLang="zh-CN" dirty="0"/>
              <a:t>Java</a:t>
            </a:r>
            <a:r>
              <a:rPr lang="zh-CN" altLang="en-US" dirty="0" smtClean="0"/>
              <a:t>的，实现</a:t>
            </a:r>
            <a:r>
              <a:rPr lang="zh-CN" altLang="en-US" dirty="0"/>
              <a:t>了</a:t>
            </a:r>
            <a:r>
              <a:rPr lang="en-US" altLang="zh-CN" dirty="0"/>
              <a:t>Web MVC</a:t>
            </a:r>
            <a:r>
              <a:rPr lang="zh-CN" altLang="en-US" dirty="0"/>
              <a:t>设计模式的请求驱动类型的轻量级</a:t>
            </a:r>
            <a:r>
              <a:rPr lang="en-US" altLang="zh-CN" dirty="0"/>
              <a:t>Web</a:t>
            </a:r>
            <a:r>
              <a:rPr lang="zh-CN" altLang="en-US" dirty="0"/>
              <a:t>框架，即使用了</a:t>
            </a:r>
            <a:r>
              <a:rPr lang="en-US" altLang="zh-CN" dirty="0"/>
              <a:t>MVC</a:t>
            </a:r>
            <a:r>
              <a:rPr lang="zh-CN" altLang="en-US" dirty="0"/>
              <a:t>架构模式的思想，将</a:t>
            </a:r>
            <a:r>
              <a:rPr lang="en-US" altLang="zh-CN" dirty="0"/>
              <a:t>web</a:t>
            </a:r>
            <a:r>
              <a:rPr lang="zh-CN" altLang="en-US" dirty="0"/>
              <a:t>层进行职责解耦，基于请求驱动指的就是使用请求</a:t>
            </a:r>
            <a:r>
              <a:rPr lang="en-US" altLang="zh-CN" dirty="0"/>
              <a:t>-</a:t>
            </a:r>
            <a:r>
              <a:rPr lang="zh-CN" altLang="en-US" dirty="0"/>
              <a:t>响应模型，框架的目的就是帮助我们简化开发，</a:t>
            </a:r>
            <a:r>
              <a:rPr lang="en-US" altLang="zh-CN" dirty="0"/>
              <a:t>Spring Web MVC</a:t>
            </a:r>
            <a:r>
              <a:rPr lang="zh-CN" altLang="en-US" dirty="0"/>
              <a:t>也是要简化我们日常</a:t>
            </a:r>
            <a:r>
              <a:rPr lang="en-US" altLang="zh-CN" dirty="0"/>
              <a:t>Web</a:t>
            </a:r>
            <a:r>
              <a:rPr lang="zh-CN" altLang="en-US" dirty="0"/>
              <a:t>开发的。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22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HiddenHttpMethodFilter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浏览器的</a:t>
            </a:r>
            <a:r>
              <a:rPr lang="en-US" altLang="zh-CN" dirty="0" smtClean="0"/>
              <a:t>FORM</a:t>
            </a:r>
            <a:r>
              <a:rPr lang="zh-CN" altLang="en-US" dirty="0"/>
              <a:t>表</a:t>
            </a:r>
            <a:r>
              <a:rPr lang="zh-CN" altLang="en-US" dirty="0" smtClean="0"/>
              <a:t>单只支持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请求不支持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PUT</a:t>
            </a:r>
          </a:p>
          <a:p>
            <a:r>
              <a:rPr lang="en-US" altLang="zh-CN" dirty="0" smtClean="0"/>
              <a:t>Spring 3.0 </a:t>
            </a:r>
            <a:r>
              <a:rPr lang="zh-CN" altLang="en-US" dirty="0" smtClean="0"/>
              <a:t>添加了一个过滤器，可以将这些请求转换为标准的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方法，使其支持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PUT ,DELETE.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HiddenHttpMethodFilter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常用视图解析器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InternalResourceViewResolver</a:t>
            </a:r>
            <a:endParaRPr lang="en-US" altLang="zh-CN" i="1" dirty="0" smtClean="0"/>
          </a:p>
          <a:p>
            <a:pPr lvl="1"/>
            <a:r>
              <a:rPr lang="en-US" altLang="zh-CN" i="1" dirty="0" err="1">
                <a:solidFill>
                  <a:srgbClr val="FF0000"/>
                </a:solidFill>
              </a:rPr>
              <a:t>BeanNameViewResolver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43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在控制器的处理方法返回值 加前缀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forward</a:t>
            </a:r>
            <a:r>
              <a:rPr lang="zh-CN" altLang="en-US" dirty="0" smtClean="0">
                <a:solidFill>
                  <a:srgbClr val="FF0000"/>
                </a:solidFill>
              </a:rPr>
              <a:t>：路径     </a:t>
            </a:r>
            <a:r>
              <a:rPr lang="zh-CN" altLang="en-US" dirty="0" smtClean="0"/>
              <a:t>转发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redirect:    </a:t>
            </a:r>
            <a:r>
              <a:rPr lang="zh-CN" altLang="en-US" dirty="0" smtClean="0">
                <a:solidFill>
                  <a:srgbClr val="FF0000"/>
                </a:solidFill>
              </a:rPr>
              <a:t>路径   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转发和重定向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5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默认情况下，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Accept-Language</a:t>
            </a:r>
            <a:r>
              <a:rPr lang="zh-CN" altLang="en-US" dirty="0" smtClean="0"/>
              <a:t>参数判断客户端的本地化类型</a:t>
            </a:r>
            <a:endParaRPr lang="en-US" altLang="zh-CN" dirty="0" smtClean="0"/>
          </a:p>
          <a:p>
            <a:r>
              <a:rPr lang="zh-CN" altLang="en-US" dirty="0" smtClean="0"/>
              <a:t>当接受请求时，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会在上下文中查找一个</a:t>
            </a:r>
            <a:r>
              <a:rPr lang="zh-CN" altLang="en-US" dirty="0" smtClean="0">
                <a:solidFill>
                  <a:srgbClr val="FF0000"/>
                </a:solidFill>
              </a:rPr>
              <a:t>本地化解析器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LocalResolver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找到后使用它获取请求所对应的本地化信息。</a:t>
            </a:r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还允许装配一个</a:t>
            </a:r>
            <a:r>
              <a:rPr lang="zh-CN" altLang="en-US" dirty="0" smtClean="0">
                <a:solidFill>
                  <a:srgbClr val="FF0000"/>
                </a:solidFill>
              </a:rPr>
              <a:t>动态更改本地化类型的拦截器。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2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1885"/>
          </a:xfrm>
        </p:spPr>
        <p:txBody>
          <a:bodyPr/>
          <a:lstStyle/>
          <a:p>
            <a:r>
              <a:rPr lang="en-US" altLang="zh-CN" dirty="0" err="1" smtClean="0"/>
              <a:t>AcceptHeaderLocaleResolver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请求头的参数确定本地化类型，如果没有显式定义本地化解析器，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默认使用该解析器。</a:t>
            </a:r>
            <a:endParaRPr lang="en-US" altLang="zh-CN" dirty="0" smtClean="0"/>
          </a:p>
          <a:p>
            <a:r>
              <a:rPr lang="en-US" altLang="zh-CN" dirty="0" err="1" smtClean="0"/>
              <a:t>CookieLocaleResolver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根据指定的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值确定本地化类型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SessionLocaleResolver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中特定的属性确定本地化类型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LocaleChangeInterceptor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从请求参数中获取本次请求对应的本地化类型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本地化解析器和本地化拦截器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3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关于国际化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在页面上能够根据浏览器语言设置的情况对文本，如标签名字进行本地化处理。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中获取国际化资源文件</a:t>
            </a:r>
            <a:r>
              <a:rPr lang="en-US" altLang="zh-CN" dirty="0" smtClean="0"/>
              <a:t>Locale </a:t>
            </a:r>
            <a:r>
              <a:rPr lang="zh-CN" altLang="en-US" dirty="0" smtClean="0"/>
              <a:t>对应消息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可以通过超链接切换</a:t>
            </a:r>
            <a:r>
              <a:rPr lang="en-US" altLang="zh-CN" dirty="0" smtClean="0"/>
              <a:t>Local </a:t>
            </a:r>
            <a:r>
              <a:rPr lang="zh-CN" altLang="en-US" dirty="0" smtClean="0"/>
              <a:t>而不在依赖于浏览器的语言设置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国际化资源配置 </a:t>
            </a:r>
            <a:r>
              <a:rPr lang="en-US" altLang="zh-CN" dirty="0" err="1"/>
              <a:t>ResourceBundleMessageSource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52336"/>
              </p:ext>
            </p:extLst>
          </p:nvPr>
        </p:nvGraphicFramePr>
        <p:xfrm>
          <a:off x="250825" y="2674938"/>
          <a:ext cx="8642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621"/>
                <a:gridCol w="1234621"/>
                <a:gridCol w="1234621"/>
                <a:gridCol w="1234621"/>
                <a:gridCol w="1234621"/>
                <a:gridCol w="1234621"/>
                <a:gridCol w="123462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155" y="3003322"/>
            <a:ext cx="22322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name=locale</a:t>
            </a:r>
            <a:r>
              <a:rPr lang="zh-CN" altLang="en-US" dirty="0" smtClean="0"/>
              <a:t>的请求参数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01403" y="3326487"/>
            <a:ext cx="1078509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9042" y="3003321"/>
            <a:ext cx="23410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将参数解析为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80107" y="3326486"/>
            <a:ext cx="696149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8801" y="2864822"/>
            <a:ext cx="19116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LocaleResolver</a:t>
            </a:r>
            <a:r>
              <a:rPr lang="zh-CN" altLang="en-US" dirty="0"/>
              <a:t>对象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536" y="3784056"/>
            <a:ext cx="31023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LocaleChangeInterceptor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865066" y="3784056"/>
            <a:ext cx="0" cy="86498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8181" y="4721506"/>
            <a:ext cx="22922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对象设置为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1"/>
          </p:cNvCxnSpPr>
          <p:nvPr/>
        </p:nvCxnSpPr>
        <p:spPr>
          <a:xfrm flipH="1" flipV="1">
            <a:off x="5533818" y="5044671"/>
            <a:ext cx="994363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77634" y="4721506"/>
            <a:ext cx="1656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9802"/>
              </p:ext>
            </p:extLst>
          </p:nvPr>
        </p:nvGraphicFramePr>
        <p:xfrm>
          <a:off x="3120571" y="4509120"/>
          <a:ext cx="5834743" cy="1180480"/>
        </p:xfrm>
        <a:graphic>
          <a:graphicData uri="http://schemas.openxmlformats.org/drawingml/2006/table">
            <a:tbl>
              <a:tblPr/>
              <a:tblGrid>
                <a:gridCol w="5834743"/>
              </a:tblGrid>
              <a:tr h="11804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80107" y="5801433"/>
            <a:ext cx="27894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SessionLocaleResolver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72000" y="5367837"/>
            <a:ext cx="0" cy="61826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3887" y="5986099"/>
            <a:ext cx="21234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使用该</a:t>
            </a:r>
            <a:r>
              <a:rPr lang="en-US" altLang="zh-CN" dirty="0" smtClean="0"/>
              <a:t>Locale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9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7" grpId="0" animBg="1"/>
      <p:bldP spid="20" grpId="0" animBg="1"/>
      <p:bldP spid="23" grpId="0" animBg="1"/>
      <p:bldP spid="27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为文件上传提供了直接的支持，这种支持是通过</a:t>
            </a:r>
            <a:r>
              <a:rPr lang="en-US" altLang="zh-CN" dirty="0" err="1" smtClean="0">
                <a:solidFill>
                  <a:srgbClr val="FF0000"/>
                </a:solidFill>
              </a:rPr>
              <a:t>MultipartResolver</a:t>
            </a:r>
            <a:r>
              <a:rPr lang="zh-CN" altLang="en-US" dirty="0" smtClean="0"/>
              <a:t>实现的。</a:t>
            </a:r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上下文中默认没有装配</a:t>
            </a:r>
            <a:r>
              <a:rPr lang="en-US" altLang="zh-CN" dirty="0" err="1" smtClean="0">
                <a:solidFill>
                  <a:srgbClr val="FF0000"/>
                </a:solidFill>
              </a:rPr>
              <a:t>MultipartResolver</a:t>
            </a:r>
            <a:r>
              <a:rPr lang="zh-CN" altLang="en-US" dirty="0" smtClean="0">
                <a:solidFill>
                  <a:srgbClr val="002060"/>
                </a:solidFill>
              </a:rPr>
              <a:t>，如果需要使用文件上传，需先进行配置</a:t>
            </a:r>
            <a:r>
              <a:rPr lang="en-US" altLang="zh-CN" dirty="0" err="1">
                <a:solidFill>
                  <a:srgbClr val="FF0000"/>
                </a:solidFill>
              </a:rPr>
              <a:t>MultipartResolver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文件上传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defaultEncoding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必须和用户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pageEncdoing</a:t>
            </a:r>
            <a:r>
              <a:rPr lang="zh-CN" altLang="en-US" dirty="0" smtClean="0"/>
              <a:t>属性一致，以便能正确解析表单的内容。</a:t>
            </a:r>
            <a:endParaRPr lang="en-US" altLang="zh-CN" dirty="0" smtClean="0"/>
          </a:p>
          <a:p>
            <a:r>
              <a:rPr lang="zh-CN" altLang="en-US" dirty="0" smtClean="0"/>
              <a:t>为了让</a:t>
            </a:r>
            <a:r>
              <a:rPr lang="en-US" altLang="zh-CN" dirty="0" err="1" smtClean="0">
                <a:solidFill>
                  <a:srgbClr val="002060"/>
                </a:solidFill>
              </a:rPr>
              <a:t>MultipartResolver</a:t>
            </a:r>
            <a:r>
              <a:rPr lang="zh-CN" altLang="en-US" dirty="0" smtClean="0">
                <a:solidFill>
                  <a:srgbClr val="002060"/>
                </a:solidFill>
              </a:rPr>
              <a:t>正常工作，需先导入</a:t>
            </a:r>
            <a:r>
              <a:rPr lang="en-US" altLang="zh-CN" dirty="0" smtClean="0">
                <a:solidFill>
                  <a:srgbClr val="002060"/>
                </a:solidFill>
              </a:rPr>
              <a:t>JAR</a:t>
            </a:r>
            <a:r>
              <a:rPr lang="zh-CN" altLang="en-US" dirty="0" smtClean="0">
                <a:solidFill>
                  <a:srgbClr val="002060"/>
                </a:solidFill>
              </a:rPr>
              <a:t>包，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commons-</a:t>
            </a:r>
            <a:r>
              <a:rPr lang="en-US" altLang="zh-CN" dirty="0" err="1" smtClean="0">
                <a:solidFill>
                  <a:srgbClr val="002060"/>
                </a:solidFill>
              </a:rPr>
              <a:t>fileupload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与 </a:t>
            </a:r>
            <a:r>
              <a:rPr lang="en-US" altLang="zh-CN" dirty="0" smtClean="0">
                <a:solidFill>
                  <a:srgbClr val="002060"/>
                </a:solidFill>
              </a:rPr>
              <a:t>commons-</a:t>
            </a:r>
            <a:r>
              <a:rPr lang="en-US" altLang="zh-CN" dirty="0" err="1" smtClean="0">
                <a:solidFill>
                  <a:srgbClr val="002060"/>
                </a:solidFill>
              </a:rPr>
              <a:t>io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>
                <a:solidFill>
                  <a:schemeClr val="bg1"/>
                </a:solidFill>
              </a:rPr>
              <a:t>MultipartResolver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9" y="2675466"/>
            <a:ext cx="8568951" cy="3993893"/>
          </a:xfrm>
        </p:spPr>
        <p:txBody>
          <a:bodyPr/>
          <a:lstStyle/>
          <a:p>
            <a:r>
              <a:rPr lang="zh-CN" altLang="en-US" dirty="0" smtClean="0"/>
              <a:t>自定义的拦截器必须实现</a:t>
            </a:r>
            <a:r>
              <a:rPr lang="en-US" altLang="zh-CN" dirty="0" err="1" smtClean="0">
                <a:solidFill>
                  <a:srgbClr val="FF0000"/>
                </a:solidFill>
              </a:rPr>
              <a:t>HandlerInterceptor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preHandle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这个方法在业务处理器处理请求之前被调用，在该方法中对用户请求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进行处理。如果决定该拦截器对请求进行拦截处理后还需要调用其他拦截器，或者是业务处理器去进行处理，则返回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。如果不需要则返回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postHandle</a:t>
            </a:r>
            <a:r>
              <a:rPr lang="en-US" altLang="zh-CN" dirty="0" smtClean="0"/>
              <a:t>():</a:t>
            </a:r>
            <a:r>
              <a:rPr lang="zh-CN" altLang="en-US" dirty="0" smtClean="0"/>
              <a:t>这个方法在业务处理器处理完请求后，但是向客户端返回响应前被调用。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afterCompletion</a:t>
            </a:r>
            <a:r>
              <a:rPr lang="en-US" altLang="zh-CN" dirty="0" smtClean="0"/>
              <a:t>():</a:t>
            </a:r>
            <a:r>
              <a:rPr lang="zh-CN" altLang="en-US" dirty="0" smtClean="0"/>
              <a:t>这个方法在完全处理完请求后被调用</a:t>
            </a:r>
            <a:r>
              <a:rPr lang="en-US" altLang="zh-CN" dirty="0" smtClean="0"/>
              <a:t>(</a:t>
            </a:r>
            <a:r>
              <a:rPr lang="zh-CN" altLang="en-US" smtClean="0"/>
              <a:t>渲染视图之前</a:t>
            </a:r>
            <a:r>
              <a:rPr lang="en-US" altLang="zh-CN" smtClean="0"/>
              <a:t>)</a:t>
            </a:r>
            <a:r>
              <a:rPr lang="zh-CN" altLang="en-US" dirty="0" smtClean="0"/>
              <a:t>，可以在该方法中进行一些资源清理的操作。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拦截器</a:t>
            </a:r>
          </a:p>
        </p:txBody>
      </p:sp>
    </p:spTree>
    <p:extLst>
      <p:ext uri="{BB962C8B-B14F-4D97-AF65-F5344CB8AC3E}">
        <p14:creationId xmlns:p14="http://schemas.microsoft.com/office/powerpoint/2010/main" val="1983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938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√让我们能非常简单的设计出干净的</a:t>
            </a:r>
            <a:r>
              <a:rPr lang="en-US" altLang="zh-CN" dirty="0"/>
              <a:t>Web</a:t>
            </a:r>
            <a:r>
              <a:rPr lang="zh-CN" altLang="en-US" dirty="0"/>
              <a:t>层和薄薄的</a:t>
            </a:r>
            <a:r>
              <a:rPr lang="en-US" altLang="zh-CN" dirty="0"/>
              <a:t>Web</a:t>
            </a:r>
            <a:r>
              <a:rPr lang="zh-CN" altLang="en-US" dirty="0"/>
              <a:t>层；</a:t>
            </a:r>
          </a:p>
          <a:p>
            <a:r>
              <a:rPr lang="zh-CN" altLang="en-US" dirty="0"/>
              <a:t>√进行更简洁的</a:t>
            </a:r>
            <a:r>
              <a:rPr lang="en-US" altLang="zh-CN" dirty="0"/>
              <a:t>Web</a:t>
            </a:r>
            <a:r>
              <a:rPr lang="zh-CN" altLang="en-US" dirty="0"/>
              <a:t>层的开发；</a:t>
            </a:r>
          </a:p>
          <a:p>
            <a:r>
              <a:rPr lang="zh-CN" altLang="en-US" dirty="0"/>
              <a:t>√天生与</a:t>
            </a:r>
            <a:r>
              <a:rPr lang="en-US" altLang="zh-CN" dirty="0"/>
              <a:t>Spring</a:t>
            </a:r>
            <a:r>
              <a:rPr lang="zh-CN" altLang="en-US" dirty="0"/>
              <a:t>框架集成（如</a:t>
            </a:r>
            <a:r>
              <a:rPr lang="en-US" altLang="zh-CN" dirty="0" err="1"/>
              <a:t>IoC</a:t>
            </a:r>
            <a:r>
              <a:rPr lang="zh-CN" altLang="en-US" dirty="0"/>
              <a:t>容器、</a:t>
            </a:r>
            <a:r>
              <a:rPr lang="en-US" altLang="zh-CN" dirty="0"/>
              <a:t>AOP</a:t>
            </a:r>
            <a:r>
              <a:rPr lang="zh-CN" altLang="en-US" dirty="0"/>
              <a:t>等）；</a:t>
            </a:r>
          </a:p>
          <a:p>
            <a:r>
              <a:rPr lang="zh-CN" altLang="en-US" dirty="0"/>
              <a:t>√提供强大的约定大于配置的契约式编程支持；</a:t>
            </a:r>
          </a:p>
          <a:p>
            <a:r>
              <a:rPr lang="zh-CN" altLang="en-US" dirty="0"/>
              <a:t>√能简单的进行</a:t>
            </a:r>
            <a:r>
              <a:rPr lang="en-US" altLang="zh-CN" dirty="0"/>
              <a:t>Web</a:t>
            </a:r>
            <a:r>
              <a:rPr lang="zh-CN" altLang="en-US" dirty="0"/>
              <a:t>层的单元测试；</a:t>
            </a:r>
          </a:p>
          <a:p>
            <a:r>
              <a:rPr lang="zh-CN" altLang="en-US" dirty="0"/>
              <a:t>√支持灵活的</a:t>
            </a:r>
            <a:r>
              <a:rPr lang="en-US" altLang="zh-CN" dirty="0"/>
              <a:t>URL</a:t>
            </a:r>
            <a:r>
              <a:rPr lang="zh-CN" altLang="en-US" dirty="0"/>
              <a:t>到页面控制器的映射；</a:t>
            </a:r>
          </a:p>
          <a:p>
            <a:r>
              <a:rPr lang="zh-CN" altLang="en-US" dirty="0"/>
              <a:t>√非常容易与其他视图技术集成，如</a:t>
            </a:r>
            <a:r>
              <a:rPr lang="en-US" altLang="zh-CN" dirty="0"/>
              <a:t>Velocity</a:t>
            </a:r>
            <a:r>
              <a:rPr lang="zh-CN" altLang="en-US" dirty="0"/>
              <a:t>、</a:t>
            </a:r>
            <a:r>
              <a:rPr lang="en-US" altLang="zh-CN" dirty="0" err="1"/>
              <a:t>FreeMarker</a:t>
            </a:r>
            <a:r>
              <a:rPr lang="zh-CN" altLang="en-US" dirty="0"/>
              <a:t>等等，因为模型数据不放在特定的</a:t>
            </a:r>
            <a:r>
              <a:rPr lang="en-US" altLang="zh-CN" dirty="0"/>
              <a:t>API</a:t>
            </a:r>
            <a:r>
              <a:rPr lang="zh-CN" altLang="en-US" dirty="0"/>
              <a:t>里，而是放在一个</a:t>
            </a:r>
            <a:r>
              <a:rPr lang="en-US" altLang="zh-CN" dirty="0"/>
              <a:t>Model</a:t>
            </a:r>
            <a:r>
              <a:rPr lang="zh-CN" altLang="en-US" dirty="0"/>
              <a:t>里（</a:t>
            </a:r>
            <a:r>
              <a:rPr lang="en-US" altLang="zh-CN" dirty="0"/>
              <a:t>Map</a:t>
            </a:r>
            <a:r>
              <a:rPr lang="zh-CN" altLang="en-US" dirty="0"/>
              <a:t>数据结构实现，因此很容易被其他框架使用）；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320615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8712967" cy="432048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运行流程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07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9877"/>
          </a:xfrm>
        </p:spPr>
        <p:txBody>
          <a:bodyPr/>
          <a:lstStyle/>
          <a:p>
            <a:r>
              <a:rPr lang="zh-CN" altLang="en-US" dirty="0"/>
              <a:t>√非常灵活的数据验证、格式化和数据绑定机制，能使用任何对象进行数据绑定，不必实现特定框架的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√提供一套强大的</a:t>
            </a:r>
            <a:r>
              <a:rPr lang="en-US" altLang="zh-CN" dirty="0"/>
              <a:t>JSP</a:t>
            </a:r>
            <a:r>
              <a:rPr lang="zh-CN" altLang="en-US" dirty="0"/>
              <a:t>标签库，简化</a:t>
            </a:r>
            <a:r>
              <a:rPr lang="en-US" altLang="zh-CN" dirty="0"/>
              <a:t>JSP</a:t>
            </a:r>
            <a:r>
              <a:rPr lang="zh-CN" altLang="en-US" dirty="0"/>
              <a:t>开发；</a:t>
            </a:r>
          </a:p>
          <a:p>
            <a:r>
              <a:rPr lang="zh-CN" altLang="en-US" dirty="0"/>
              <a:t>√支持灵活的本地化、主题等解析；</a:t>
            </a:r>
          </a:p>
          <a:p>
            <a:r>
              <a:rPr lang="zh-CN" altLang="en-US" dirty="0"/>
              <a:t>√更加简单的异常处理；</a:t>
            </a:r>
          </a:p>
          <a:p>
            <a:r>
              <a:rPr lang="zh-CN" altLang="en-US" dirty="0"/>
              <a:t>√对静态资源的支持；</a:t>
            </a:r>
          </a:p>
          <a:p>
            <a:r>
              <a:rPr lang="zh-CN" altLang="en-US" dirty="0"/>
              <a:t>√支持</a:t>
            </a:r>
            <a:r>
              <a:rPr lang="en-US" altLang="zh-CN" dirty="0"/>
              <a:t>Restful</a:t>
            </a:r>
            <a:r>
              <a:rPr lang="zh-CN" altLang="en-US" dirty="0"/>
              <a:t>风格。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65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web.xml 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DispatcherServlet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SrpingMvc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zh-CN" altLang="en-US" dirty="0" smtClean="0"/>
              <a:t>编写处理请求的处理器</a:t>
            </a:r>
            <a:endParaRPr lang="en-US" altLang="zh-CN" dirty="0" smtClean="0"/>
          </a:p>
          <a:p>
            <a:r>
              <a:rPr lang="zh-CN" altLang="en-US" dirty="0" smtClean="0"/>
              <a:t>编写视图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 Hello World!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19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1885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注解为控制器指定可以处理哪些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在控制器的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/>
              <a:t>处都可标注</a:t>
            </a:r>
            <a:endParaRPr lang="en-US" altLang="zh-CN" dirty="0" smtClean="0"/>
          </a:p>
          <a:p>
            <a:r>
              <a:rPr lang="zh-CN" altLang="en-US" dirty="0" smtClean="0"/>
              <a:t>类：提供初步的请求映射信息。相对于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应用的根目录</a:t>
            </a:r>
            <a:endParaRPr lang="en-US" altLang="zh-CN" dirty="0" smtClean="0"/>
          </a:p>
          <a:p>
            <a:r>
              <a:rPr lang="zh-CN" altLang="en-US" dirty="0" smtClean="0"/>
              <a:t>方法：提供进一步细分映射信息。若类处未标注，则方法处标记的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则是相对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应用的根目录</a:t>
            </a:r>
            <a:endParaRPr lang="en-US" altLang="zh-CN" dirty="0" smtClean="0"/>
          </a:p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截获请求后，通过</a:t>
            </a:r>
            <a:r>
              <a:rPr lang="en-US" altLang="zh-CN" dirty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确定请求所对应的处理方法。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RequestMapping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40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可以映射</a:t>
            </a:r>
            <a:r>
              <a:rPr lang="zh-CN" altLang="en-US" dirty="0" smtClean="0">
                <a:solidFill>
                  <a:srgbClr val="FF0000"/>
                </a:solidFill>
              </a:rPr>
              <a:t>请求方式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请求参数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value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method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params</a:t>
            </a:r>
            <a:r>
              <a:rPr lang="zh-CN" altLang="en-US" dirty="0" smtClean="0"/>
              <a:t>分别表示，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r>
              <a:rPr lang="en-US" altLang="zh-CN" dirty="0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请求方式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请求参数</a:t>
            </a:r>
            <a:r>
              <a:rPr lang="zh-CN" altLang="en-US" dirty="0" smtClean="0"/>
              <a:t>请求方式设置：</a:t>
            </a:r>
            <a:r>
              <a:rPr lang="en-US" altLang="zh-CN" dirty="0" smtClean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testMethod</a:t>
            </a:r>
            <a:r>
              <a:rPr lang="en-US" altLang="zh-CN" dirty="0"/>
              <a:t>",method=</a:t>
            </a:r>
            <a:r>
              <a:rPr lang="en-US" altLang="zh-CN" dirty="0" err="1"/>
              <a:t>RequestMethod.</a:t>
            </a:r>
            <a:r>
              <a:rPr lang="en-US" altLang="zh-CN" b="1" i="1" dirty="0" err="1"/>
              <a:t>POST</a:t>
            </a:r>
            <a:r>
              <a:rPr lang="en-US" altLang="zh-CN" b="1" i="1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RequestMapping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15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param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表示请求必须包含名为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！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：表示请求不能包含名为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pPr lvl="1"/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 !=  value </a:t>
            </a:r>
            <a:r>
              <a:rPr lang="zh-CN" altLang="en-US" dirty="0" smtClean="0"/>
              <a:t>：表示请求必须包含名为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的参数但是值不能为</a:t>
            </a:r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err="1" smtClean="0"/>
              <a:t>Param</a:t>
            </a:r>
            <a:r>
              <a:rPr lang="zh-CN" altLang="en-US" dirty="0" smtClean="0"/>
              <a:t>属性可以为一个数组，传递多个参数，用法同上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RequestMapping</a:t>
            </a:r>
            <a:r>
              <a:rPr lang="en-US" altLang="zh-CN" dirty="0"/>
              <a:t>-</a:t>
            </a:r>
            <a:r>
              <a:rPr lang="zh-CN" altLang="en-US" dirty="0" smtClean="0"/>
              <a:t>请求</a:t>
            </a:r>
            <a:r>
              <a:rPr lang="zh-CN" altLang="en-US" dirty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94333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9" y="2675466"/>
            <a:ext cx="8568952" cy="4065901"/>
          </a:xfrm>
        </p:spPr>
        <p:txBody>
          <a:bodyPr/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风格支持的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种通配符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?</a:t>
            </a:r>
            <a:r>
              <a:rPr lang="zh-CN" altLang="en-US" dirty="0" smtClean="0"/>
              <a:t>：匹配文件名中的一个字符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*：匹配文件名中的所有字符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**：匹配多层路径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en-US" altLang="zh-CN" dirty="0" smtClean="0"/>
              <a:t>  Ant</a:t>
            </a:r>
            <a:r>
              <a:rPr lang="zh-CN" altLang="en-US" dirty="0" smtClean="0"/>
              <a:t>风格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/*/</a:t>
            </a:r>
            <a:r>
              <a:rPr lang="en-US" altLang="zh-CN" dirty="0" err="1" smtClean="0"/>
              <a:t>createUser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可匹配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aaa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bbb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/**/</a:t>
            </a:r>
            <a:r>
              <a:rPr lang="en-US" altLang="zh-CN" dirty="0" err="1" smtClean="0"/>
              <a:t>createUser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可匹配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aa</a:t>
            </a:r>
            <a:r>
              <a:rPr lang="en-US" altLang="zh-CN" dirty="0" smtClean="0">
                <a:solidFill>
                  <a:srgbClr val="FF0000"/>
                </a:solidFill>
              </a:rPr>
              <a:t>/bb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createUser</a:t>
            </a:r>
            <a:r>
              <a:rPr lang="en-US" altLang="zh-CN" dirty="0" smtClean="0"/>
              <a:t>?? </a:t>
            </a:r>
            <a:r>
              <a:rPr lang="zh-CN" altLang="en-US" dirty="0" smtClean="0"/>
              <a:t>可匹配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createUser</a:t>
            </a:r>
            <a:r>
              <a:rPr lang="en-US" altLang="zh-CN" dirty="0" err="1" smtClean="0">
                <a:solidFill>
                  <a:srgbClr val="FF0000"/>
                </a:solidFill>
              </a:rPr>
              <a:t>aa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createUser</a:t>
            </a:r>
            <a:r>
              <a:rPr lang="en-US" altLang="zh-CN" dirty="0" err="1" smtClean="0">
                <a:solidFill>
                  <a:srgbClr val="FF0000"/>
                </a:solidFill>
              </a:rPr>
              <a:t>bb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RequestMapping</a:t>
            </a:r>
            <a:r>
              <a:rPr lang="en-US" altLang="zh-CN" dirty="0" smtClean="0"/>
              <a:t>-Ant</a:t>
            </a:r>
            <a:r>
              <a:rPr lang="zh-CN" altLang="en-US" dirty="0" smtClean="0"/>
              <a:t>风格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341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2727</TotalTime>
  <Words>1513</Words>
  <Application>Microsoft Office PowerPoint</Application>
  <PresentationFormat>全屏显示(4:3)</PresentationFormat>
  <Paragraphs>154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波形</vt:lpstr>
      <vt:lpstr>SpringMvc概述</vt:lpstr>
      <vt:lpstr>SpringMvc概述</vt:lpstr>
      <vt:lpstr>SpringMvc概述</vt:lpstr>
      <vt:lpstr>SpringMvc概述</vt:lpstr>
      <vt:lpstr>SpringMvc  Hello World!</vt:lpstr>
      <vt:lpstr>RequestMapping</vt:lpstr>
      <vt:lpstr>RequestMapping-请求方式</vt:lpstr>
      <vt:lpstr>RequestMapping-请求参数</vt:lpstr>
      <vt:lpstr>RequestMapping-Ant风格</vt:lpstr>
      <vt:lpstr>@PathVariable</vt:lpstr>
      <vt:lpstr>@RequestParam绑定参数</vt:lpstr>
      <vt:lpstr>@CookieValue</vt:lpstr>
      <vt:lpstr>使用POJO对象绑定请求参数</vt:lpstr>
      <vt:lpstr>Servlet API 参数</vt:lpstr>
      <vt:lpstr>ModelAndView</vt:lpstr>
      <vt:lpstr>ModelAndView</vt:lpstr>
      <vt:lpstr>@SessionAattributes</vt:lpstr>
      <vt:lpstr>REST</vt:lpstr>
      <vt:lpstr>REST</vt:lpstr>
      <vt:lpstr>HiddenHttpMethodFilter</vt:lpstr>
      <vt:lpstr>自定义视图</vt:lpstr>
      <vt:lpstr>转发和重定向</vt:lpstr>
      <vt:lpstr>国际化</vt:lpstr>
      <vt:lpstr>本地化解析器和本地化拦截器</vt:lpstr>
      <vt:lpstr>国际化</vt:lpstr>
      <vt:lpstr>工作原理</vt:lpstr>
      <vt:lpstr>SpringMvc文件上传</vt:lpstr>
      <vt:lpstr>配置MultipartResolver</vt:lpstr>
      <vt:lpstr>拦截器</vt:lpstr>
      <vt:lpstr>SpringMvc运行流程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Lx</cp:lastModifiedBy>
  <cp:revision>82</cp:revision>
  <dcterms:created xsi:type="dcterms:W3CDTF">2017-01-03T02:30:31Z</dcterms:created>
  <dcterms:modified xsi:type="dcterms:W3CDTF">2017-02-28T12:29:00Z</dcterms:modified>
</cp:coreProperties>
</file>