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58" r:id="rId7"/>
    <p:sldId id="264" r:id="rId8"/>
    <p:sldId id="265" r:id="rId9"/>
    <p:sldId id="266" r:id="rId10"/>
    <p:sldId id="268" r:id="rId11"/>
    <p:sldId id="269" r:id="rId12"/>
    <p:sldId id="279" r:id="rId13"/>
    <p:sldId id="281" r:id="rId14"/>
    <p:sldId id="282" r:id="rId15"/>
    <p:sldId id="283" r:id="rId16"/>
    <p:sldId id="284" r:id="rId17"/>
    <p:sldId id="285" r:id="rId18"/>
    <p:sldId id="273" r:id="rId19"/>
    <p:sldId id="270" r:id="rId20"/>
    <p:sldId id="271" r:id="rId21"/>
    <p:sldId id="272" r:id="rId22"/>
    <p:sldId id="277" r:id="rId23"/>
    <p:sldId id="278"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64" d="100"/>
          <a:sy n="64" d="100"/>
        </p:scale>
        <p:origin x="4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8C4F-AA99-4B42-937A-9607CCFB8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C0572C-DFB5-425F-84BD-0728977E9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25069-AFE4-4DE1-BBE8-0B37841B35A3}"/>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71E8240E-CCB9-42DB-924A-0AB19E25C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C422F-BC54-4BAE-AF6B-35FFDE66456A}"/>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272579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72FC-6F29-49E9-A64B-60A0A85A7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8FAE7C-F911-4806-8C5F-B90F9F804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1BE92-CC78-4C3F-987E-FC8D80CF915E}"/>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3072F531-1317-4215-A239-0202DE77E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F7EFF-49F1-4147-AD49-EE2C5EA94768}"/>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153603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BF601-779C-4DAD-B177-18A8F3F4B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9729F-249B-4496-8895-A28E9C471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D28A6-3E37-435F-A3D4-0CADE2F75726}"/>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281804C4-9EDA-49E9-B329-FA359E8EC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AE8AD-C75A-4255-BF03-81979B868E9B}"/>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268408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4958-C45F-42BC-9980-42727F149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6AA9E-A8D0-40A5-844A-170C7101A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7DF31-6786-4FD7-BD8E-2FF9A8BDF06D}"/>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35FFDA2C-E71A-46A8-BAD5-9DBD3A9FF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4C409-BAC3-4111-8F44-515EB944EA89}"/>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322097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7117-BFE0-4198-88AB-13FEEB9CD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980681-4E4D-4A83-B228-F8B2A6B34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491B3-3A5D-4A69-BF12-ECEBD57E1C05}"/>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164DFCFD-BEF7-4C48-B385-A9715AE7C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71103-9D06-4A8A-8C82-7A8197E3E6BC}"/>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164510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9B64-C464-4D45-909F-A7B0257B88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70051-F30A-42A6-BBD4-5FDA0A22E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908200-AC0D-4F9A-85B2-643F1B944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246032-D198-4BE0-8824-E4D2C56E6B67}"/>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6" name="Footer Placeholder 5">
            <a:extLst>
              <a:ext uri="{FF2B5EF4-FFF2-40B4-BE49-F238E27FC236}">
                <a16:creationId xmlns:a16="http://schemas.microsoft.com/office/drawing/2014/main" id="{BF4577F4-5A7B-494F-90FE-606BBD3E62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9F463-C994-4C65-A4DB-D3AD7651374D}"/>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278223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72BE-EEDE-41A0-A37D-864D2BB901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6A36-2859-4745-A574-539C8E909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ABDC4-A1B1-484A-8213-BBF15F87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02EF88-6B93-45BF-BCD4-4B350FD36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E68837-B91B-40D7-AC4D-477928A864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0F6858-74B5-4AC8-84B2-CC8E802DB813}"/>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8" name="Footer Placeholder 7">
            <a:extLst>
              <a:ext uri="{FF2B5EF4-FFF2-40B4-BE49-F238E27FC236}">
                <a16:creationId xmlns:a16="http://schemas.microsoft.com/office/drawing/2014/main" id="{29E12878-CFFC-487A-AF66-1F0111910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45DA1D-B18C-48FC-A858-342D309E4B08}"/>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45224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84C1-C091-400E-961A-B9B605592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26CFAB-A18B-4102-BA4A-EC61EB205055}"/>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4" name="Footer Placeholder 3">
            <a:extLst>
              <a:ext uri="{FF2B5EF4-FFF2-40B4-BE49-F238E27FC236}">
                <a16:creationId xmlns:a16="http://schemas.microsoft.com/office/drawing/2014/main" id="{AD9DE8FC-A148-4DE1-99EF-9BEEB0259D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F7588A-C787-40DF-B344-0CEA7079E6BB}"/>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420496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D242C-8255-4867-BD5A-8CC787E31644}"/>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3" name="Footer Placeholder 2">
            <a:extLst>
              <a:ext uri="{FF2B5EF4-FFF2-40B4-BE49-F238E27FC236}">
                <a16:creationId xmlns:a16="http://schemas.microsoft.com/office/drawing/2014/main" id="{038EA292-E9F9-417D-99D4-D3D5A4BB44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3AA1B-B15C-4E86-A915-FBAC66E27C96}"/>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413221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4B35-48F1-438B-BD0F-9DD85CEC4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FF47C3-88F7-4AE6-94E2-287DDB201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E6B7DF-B87B-4496-9F6F-936F9E220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C9599-0304-4AE7-8EBE-69335A190DC3}"/>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6" name="Footer Placeholder 5">
            <a:extLst>
              <a:ext uri="{FF2B5EF4-FFF2-40B4-BE49-F238E27FC236}">
                <a16:creationId xmlns:a16="http://schemas.microsoft.com/office/drawing/2014/main" id="{0F75FF06-0C33-45A2-8F29-0C3B6E742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EF8976-5817-4415-882E-F3C0615296D5}"/>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244425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E09B-BE44-4E59-9A14-508F7DF49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22FAB2-7530-413D-8956-EC1EC0E29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564C22-4BBD-4CD5-8DAE-542A60B1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70383-BE7C-4D4B-BA4A-13702F7782FD}"/>
              </a:ext>
            </a:extLst>
          </p:cNvPr>
          <p:cNvSpPr>
            <a:spLocks noGrp="1"/>
          </p:cNvSpPr>
          <p:nvPr>
            <p:ph type="dt" sz="half" idx="10"/>
          </p:nvPr>
        </p:nvSpPr>
        <p:spPr/>
        <p:txBody>
          <a:bodyPr/>
          <a:lstStyle/>
          <a:p>
            <a:fld id="{07255196-DD2F-4159-A930-2446BF23140C}" type="datetimeFigureOut">
              <a:rPr lang="en-IN" smtClean="0"/>
              <a:t>18-01-2022</a:t>
            </a:fld>
            <a:endParaRPr lang="en-IN"/>
          </a:p>
        </p:txBody>
      </p:sp>
      <p:sp>
        <p:nvSpPr>
          <p:cNvPr id="6" name="Footer Placeholder 5">
            <a:extLst>
              <a:ext uri="{FF2B5EF4-FFF2-40B4-BE49-F238E27FC236}">
                <a16:creationId xmlns:a16="http://schemas.microsoft.com/office/drawing/2014/main" id="{EE3D496D-A6BB-41C6-9A2D-647F5C2F7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E85B8-8EB8-4477-97D7-D2657C123AA3}"/>
              </a:ext>
            </a:extLst>
          </p:cNvPr>
          <p:cNvSpPr>
            <a:spLocks noGrp="1"/>
          </p:cNvSpPr>
          <p:nvPr>
            <p:ph type="sldNum" sz="quarter" idx="12"/>
          </p:nvPr>
        </p:nvSpPr>
        <p:spPr/>
        <p:txBody>
          <a:bodyPr/>
          <a:lstStyle/>
          <a:p>
            <a:fld id="{A0FE7D71-054B-4573-B256-244E0F2777A8}" type="slidenum">
              <a:rPr lang="en-IN" smtClean="0"/>
              <a:t>‹#›</a:t>
            </a:fld>
            <a:endParaRPr lang="en-IN"/>
          </a:p>
        </p:txBody>
      </p:sp>
    </p:spTree>
    <p:extLst>
      <p:ext uri="{BB962C8B-B14F-4D97-AF65-F5344CB8AC3E}">
        <p14:creationId xmlns:p14="http://schemas.microsoft.com/office/powerpoint/2010/main" val="92733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084B6-077A-426A-836E-6F588CBCA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E51B62-34C9-4A67-8FC5-0C5DA9958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64BD6-0B1E-4E9D-9CA7-6A6894C7B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55196-DD2F-4159-A930-2446BF23140C}" type="datetimeFigureOut">
              <a:rPr lang="en-IN" smtClean="0"/>
              <a:t>18-01-2022</a:t>
            </a:fld>
            <a:endParaRPr lang="en-IN"/>
          </a:p>
        </p:txBody>
      </p:sp>
      <p:sp>
        <p:nvSpPr>
          <p:cNvPr id="5" name="Footer Placeholder 4">
            <a:extLst>
              <a:ext uri="{FF2B5EF4-FFF2-40B4-BE49-F238E27FC236}">
                <a16:creationId xmlns:a16="http://schemas.microsoft.com/office/drawing/2014/main" id="{3D0EBBF2-E2FF-455D-8CC5-915D8ECB7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8D4AFD-F0DA-438A-8C33-FCF6EE08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E7D71-054B-4573-B256-244E0F2777A8}" type="slidenum">
              <a:rPr lang="en-IN" smtClean="0"/>
              <a:t>‹#›</a:t>
            </a:fld>
            <a:endParaRPr lang="en-IN"/>
          </a:p>
        </p:txBody>
      </p:sp>
    </p:spTree>
    <p:extLst>
      <p:ext uri="{BB962C8B-B14F-4D97-AF65-F5344CB8AC3E}">
        <p14:creationId xmlns:p14="http://schemas.microsoft.com/office/powerpoint/2010/main" val="231059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typing on a keyboard&#10;&#10;Description automatically generated with low confidence">
            <a:extLst>
              <a:ext uri="{FF2B5EF4-FFF2-40B4-BE49-F238E27FC236}">
                <a16:creationId xmlns:a16="http://schemas.microsoft.com/office/drawing/2014/main" id="{C4CD4227-EADD-446C-AC3D-912773816B0C}"/>
              </a:ext>
            </a:extLst>
          </p:cNvPr>
          <p:cNvPicPr>
            <a:picLocks noChangeAspect="1"/>
          </p:cNvPicPr>
          <p:nvPr/>
        </p:nvPicPr>
        <p:blipFill rotWithShape="1">
          <a:blip r:embed="rId2">
            <a:extLst>
              <a:ext uri="{28A0092B-C50C-407E-A947-70E740481C1C}">
                <a14:useLocalDpi xmlns:a14="http://schemas.microsoft.com/office/drawing/2010/main" val="0"/>
              </a:ext>
            </a:extLst>
          </a:blip>
          <a:srcRect t="876" b="10191"/>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D3285-132A-4E92-8D9C-E5CE18B36FBD}"/>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Machine Learning</a:t>
            </a:r>
          </a:p>
        </p:txBody>
      </p:sp>
      <p:sp>
        <p:nvSpPr>
          <p:cNvPr id="3" name="Subtitle 2">
            <a:extLst>
              <a:ext uri="{FF2B5EF4-FFF2-40B4-BE49-F238E27FC236}">
                <a16:creationId xmlns:a16="http://schemas.microsoft.com/office/drawing/2014/main" id="{E8F45859-12FD-442F-A201-8A60C8C95C09}"/>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IN" dirty="0">
                <a:solidFill>
                  <a:srgbClr val="FFFFFF"/>
                </a:solidFill>
              </a:rPr>
              <a:t>SUPPORT VECTOR MACHINE</a:t>
            </a:r>
          </a:p>
        </p:txBody>
      </p:sp>
    </p:spTree>
    <p:extLst>
      <p:ext uri="{BB962C8B-B14F-4D97-AF65-F5344CB8AC3E}">
        <p14:creationId xmlns:p14="http://schemas.microsoft.com/office/powerpoint/2010/main" val="379437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57EEF6B-76FF-41F0-9412-0C49E6F97A8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A9F0CB3-0FEF-40E9-BAC5-DBF5B2DD11C4}"/>
              </a:ext>
            </a:extLst>
          </p:cNvPr>
          <p:cNvSpPr>
            <a:spLocks noGrp="1"/>
          </p:cNvSpPr>
          <p:nvPr>
            <p:ph type="title"/>
          </p:nvPr>
        </p:nvSpPr>
        <p:spPr>
          <a:xfrm>
            <a:off x="709448" y="1913950"/>
            <a:ext cx="4204137" cy="1342754"/>
          </a:xfrm>
        </p:spPr>
        <p:txBody>
          <a:bodyPr>
            <a:normAutofit/>
          </a:bodyPr>
          <a:lstStyle/>
          <a:p>
            <a:pPr algn="ctr"/>
            <a:r>
              <a:rPr lang="en-IN" sz="3600" dirty="0"/>
              <a:t>SVM</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C6BD02-0236-4665-B131-4A570CB8AAF0}"/>
              </a:ext>
            </a:extLst>
          </p:cNvPr>
          <p:cNvSpPr>
            <a:spLocks noGrp="1"/>
          </p:cNvSpPr>
          <p:nvPr>
            <p:ph idx="1"/>
          </p:nvPr>
        </p:nvSpPr>
        <p:spPr>
          <a:xfrm>
            <a:off x="525516" y="3417573"/>
            <a:ext cx="4593021" cy="2619839"/>
          </a:xfrm>
        </p:spPr>
        <p:txBody>
          <a:bodyPr anchor="ctr">
            <a:normAutofit/>
          </a:bodyPr>
          <a:lstStyle/>
          <a:p>
            <a:r>
              <a:rPr lang="en-IN" sz="1800" dirty="0"/>
              <a:t>SVM is a supervised learning method that looks at data and sorts it into one of the two categories.</a:t>
            </a:r>
          </a:p>
        </p:txBody>
      </p:sp>
    </p:spTree>
    <p:extLst>
      <p:ext uri="{BB962C8B-B14F-4D97-AF65-F5344CB8AC3E}">
        <p14:creationId xmlns:p14="http://schemas.microsoft.com/office/powerpoint/2010/main" val="18530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7BCDDF03-F940-4DD6-9528-9A6A4DE88E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19383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FEC78-3F68-46A7-9488-8FBA9054F04E}"/>
              </a:ext>
            </a:extLst>
          </p:cNvPr>
          <p:cNvSpPr>
            <a:spLocks noGrp="1"/>
          </p:cNvSpPr>
          <p:nvPr>
            <p:ph type="title"/>
          </p:nvPr>
        </p:nvSpPr>
        <p:spPr>
          <a:xfrm>
            <a:off x="594360" y="640263"/>
            <a:ext cx="5239512" cy="1344975"/>
          </a:xfrm>
        </p:spPr>
        <p:txBody>
          <a:bodyPr>
            <a:normAutofit/>
          </a:bodyPr>
          <a:lstStyle/>
          <a:p>
            <a:pPr algn="ctr"/>
            <a:r>
              <a:rPr lang="en-IN" sz="4000"/>
              <a:t>UNDERSTANDING SVM ?</a:t>
            </a:r>
          </a:p>
        </p:txBody>
      </p:sp>
      <p:sp>
        <p:nvSpPr>
          <p:cNvPr id="3" name="Content Placeholder 2">
            <a:extLst>
              <a:ext uri="{FF2B5EF4-FFF2-40B4-BE49-F238E27FC236}">
                <a16:creationId xmlns:a16="http://schemas.microsoft.com/office/drawing/2014/main" id="{F60F7032-B3CC-45B8-B5D0-B3713AD8893A}"/>
              </a:ext>
            </a:extLst>
          </p:cNvPr>
          <p:cNvSpPr>
            <a:spLocks noGrp="1"/>
          </p:cNvSpPr>
          <p:nvPr>
            <p:ph idx="1"/>
          </p:nvPr>
        </p:nvSpPr>
        <p:spPr>
          <a:xfrm>
            <a:off x="593610" y="2121763"/>
            <a:ext cx="5235490" cy="3773010"/>
          </a:xfrm>
        </p:spPr>
        <p:txBody>
          <a:bodyPr>
            <a:normAutofit/>
          </a:bodyPr>
          <a:lstStyle/>
          <a:p>
            <a:r>
              <a:rPr lang="en-IN" sz="1400" b="0" i="0" dirty="0">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r>
              <a:rPr lang="en-IN" sz="1400" b="0" i="0" dirty="0">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IN" sz="1400" b="0" i="0" dirty="0">
                <a:effectLst/>
                <a:latin typeface="inter-regular"/>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endParaRPr lang="en-IN" sz="1400" dirty="0"/>
          </a:p>
        </p:txBody>
      </p:sp>
      <p:pic>
        <p:nvPicPr>
          <p:cNvPr id="5" name="Picture 4" descr="Diagram, schematic&#10;&#10;Description automatically generated">
            <a:extLst>
              <a:ext uri="{FF2B5EF4-FFF2-40B4-BE49-F238E27FC236}">
                <a16:creationId xmlns:a16="http://schemas.microsoft.com/office/drawing/2014/main" id="{4BBF13F8-9D94-4DF9-B6F5-D367B67B3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632" y="1642363"/>
            <a:ext cx="5126736" cy="3417824"/>
          </a:xfrm>
          <a:prstGeom prst="rect">
            <a:avLst/>
          </a:prstGeom>
        </p:spPr>
      </p:pic>
    </p:spTree>
    <p:extLst>
      <p:ext uri="{BB962C8B-B14F-4D97-AF65-F5344CB8AC3E}">
        <p14:creationId xmlns:p14="http://schemas.microsoft.com/office/powerpoint/2010/main" val="19834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4">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A20D4-18D2-4818-9F44-BB1A85025A8E}"/>
              </a:ext>
            </a:extLst>
          </p:cNvPr>
          <p:cNvSpPr>
            <a:spLocks noGrp="1"/>
          </p:cNvSpPr>
          <p:nvPr>
            <p:ph type="title"/>
          </p:nvPr>
        </p:nvSpPr>
        <p:spPr>
          <a:xfrm>
            <a:off x="589560" y="856180"/>
            <a:ext cx="5279408" cy="1128068"/>
          </a:xfrm>
        </p:spPr>
        <p:txBody>
          <a:bodyPr anchor="ctr">
            <a:normAutofit/>
          </a:bodyPr>
          <a:lstStyle/>
          <a:p>
            <a:r>
              <a:rPr lang="en-IN" sz="4000" dirty="0"/>
              <a:t>GOAL &amp; it’s Keywords</a:t>
            </a:r>
          </a:p>
        </p:txBody>
      </p:sp>
      <p:grpSp>
        <p:nvGrpSpPr>
          <p:cNvPr id="53"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ntent Placeholder 2">
            <a:extLst>
              <a:ext uri="{FF2B5EF4-FFF2-40B4-BE49-F238E27FC236}">
                <a16:creationId xmlns:a16="http://schemas.microsoft.com/office/drawing/2014/main" id="{259C8CC4-DCAE-4E40-B186-4F27BE0A5B10}"/>
              </a:ext>
            </a:extLst>
          </p:cNvPr>
          <p:cNvSpPr>
            <a:spLocks noGrp="1"/>
          </p:cNvSpPr>
          <p:nvPr>
            <p:ph idx="1"/>
          </p:nvPr>
        </p:nvSpPr>
        <p:spPr>
          <a:xfrm>
            <a:off x="590719" y="2330505"/>
            <a:ext cx="5278066" cy="3979585"/>
          </a:xfrm>
        </p:spPr>
        <p:txBody>
          <a:bodyPr anchor="ctr">
            <a:normAutofit/>
          </a:bodyPr>
          <a:lstStyle/>
          <a:p>
            <a:r>
              <a:rPr lang="en-IN" sz="1700" b="0" i="0" dirty="0">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IN" sz="1700" b="0" i="0" dirty="0">
                <a:solidFill>
                  <a:srgbClr val="FF0000"/>
                </a:solidFill>
                <a:effectLst/>
                <a:latin typeface="inter-regular"/>
              </a:rPr>
              <a:t>hyperplane</a:t>
            </a:r>
            <a:r>
              <a:rPr lang="en-IN" sz="1700" b="0" i="0" dirty="0">
                <a:effectLst/>
                <a:latin typeface="inter-regular"/>
              </a:rPr>
              <a:t>.</a:t>
            </a:r>
          </a:p>
          <a:p>
            <a:pPr marL="0" indent="0">
              <a:buNone/>
            </a:pPr>
            <a:endParaRPr lang="en-IN" sz="1700" dirty="0">
              <a:latin typeface="inter-regular"/>
            </a:endParaRPr>
          </a:p>
          <a:p>
            <a:r>
              <a:rPr lang="en-IN" sz="1700" b="0" i="0" dirty="0">
                <a:solidFill>
                  <a:srgbClr val="FF0000"/>
                </a:solidFill>
                <a:effectLst/>
                <a:latin typeface="charter"/>
              </a:rPr>
              <a:t>Support vectors </a:t>
            </a:r>
            <a:r>
              <a:rPr lang="en-IN" sz="1700" b="0" i="0" dirty="0">
                <a:effectLst/>
                <a:latin typeface="charter"/>
              </a:rPr>
              <a:t>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p>
          <a:p>
            <a:pPr marL="0" indent="0">
              <a:buNone/>
            </a:pPr>
            <a:br>
              <a:rPr lang="en-IN" sz="1700" dirty="0">
                <a:effectLst/>
              </a:rPr>
            </a:br>
            <a:endParaRPr lang="en-IN" sz="1700" b="0" i="0" dirty="0">
              <a:effectLst/>
              <a:latin typeface="inter-regular"/>
            </a:endParaRPr>
          </a:p>
          <a:p>
            <a:endParaRPr lang="en-IN" sz="1700" dirty="0"/>
          </a:p>
        </p:txBody>
      </p:sp>
      <p:sp>
        <p:nvSpPr>
          <p:cNvPr id="58"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diagram&#10;&#10;Description automatically generated">
            <a:extLst>
              <a:ext uri="{FF2B5EF4-FFF2-40B4-BE49-F238E27FC236}">
                <a16:creationId xmlns:a16="http://schemas.microsoft.com/office/drawing/2014/main" id="{946A63C1-12C0-4F95-BD5B-00F466BE89E7}"/>
              </a:ext>
            </a:extLst>
          </p:cNvPr>
          <p:cNvPicPr>
            <a:picLocks noChangeAspect="1"/>
          </p:cNvPicPr>
          <p:nvPr/>
        </p:nvPicPr>
        <p:blipFill rotWithShape="1">
          <a:blip r:embed="rId2">
            <a:extLst>
              <a:ext uri="{28A0092B-C50C-407E-A947-70E740481C1C}">
                <a14:useLocalDpi xmlns:a14="http://schemas.microsoft.com/office/drawing/2010/main" val="0"/>
              </a:ext>
            </a:extLst>
          </a:blip>
          <a:srcRect l="6159" r="-1" b="-1"/>
          <a:stretch/>
        </p:blipFill>
        <p:spPr>
          <a:xfrm>
            <a:off x="7083423" y="581892"/>
            <a:ext cx="4397433" cy="2518756"/>
          </a:xfrm>
          <a:prstGeom prst="rect">
            <a:avLst/>
          </a:prstGeom>
        </p:spPr>
      </p:pic>
      <p:sp>
        <p:nvSpPr>
          <p:cNvPr id="37" name="Rectangle 3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793A3DDA-FD92-4486-BEF0-04C77E08E932}"/>
              </a:ext>
            </a:extLst>
          </p:cNvPr>
          <p:cNvPicPr>
            <a:picLocks noChangeAspect="1"/>
          </p:cNvPicPr>
          <p:nvPr/>
        </p:nvPicPr>
        <p:blipFill rotWithShape="1">
          <a:blip r:embed="rId3">
            <a:extLst>
              <a:ext uri="{28A0092B-C50C-407E-A947-70E740481C1C}">
                <a14:useLocalDpi xmlns:a14="http://schemas.microsoft.com/office/drawing/2010/main" val="0"/>
              </a:ext>
            </a:extLst>
          </a:blip>
          <a:srcRect l="6584" r="3106" b="1"/>
          <a:stretch/>
        </p:blipFill>
        <p:spPr>
          <a:xfrm>
            <a:off x="7083423" y="3707894"/>
            <a:ext cx="4395569" cy="2518756"/>
          </a:xfrm>
          <a:prstGeom prst="rect">
            <a:avLst/>
          </a:prstGeom>
        </p:spPr>
      </p:pic>
    </p:spTree>
    <p:extLst>
      <p:ext uri="{BB962C8B-B14F-4D97-AF65-F5344CB8AC3E}">
        <p14:creationId xmlns:p14="http://schemas.microsoft.com/office/powerpoint/2010/main" val="93158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B1A2-5269-490A-ABE0-D8771CA932D9}"/>
              </a:ext>
            </a:extLst>
          </p:cNvPr>
          <p:cNvSpPr>
            <a:spLocks noGrp="1"/>
          </p:cNvSpPr>
          <p:nvPr>
            <p:ph type="title"/>
          </p:nvPr>
        </p:nvSpPr>
        <p:spPr>
          <a:xfrm>
            <a:off x="649224" y="629266"/>
            <a:ext cx="5102351" cy="1676603"/>
          </a:xfrm>
        </p:spPr>
        <p:txBody>
          <a:bodyPr>
            <a:normAutofit/>
          </a:bodyPr>
          <a:lstStyle/>
          <a:p>
            <a:endParaRPr lang="en-IN"/>
          </a:p>
        </p:txBody>
      </p:sp>
      <p:sp>
        <p:nvSpPr>
          <p:cNvPr id="3" name="Content Placeholder 2">
            <a:extLst>
              <a:ext uri="{FF2B5EF4-FFF2-40B4-BE49-F238E27FC236}">
                <a16:creationId xmlns:a16="http://schemas.microsoft.com/office/drawing/2014/main" id="{FA5EC96A-FD3D-462C-9E42-899D6FE9EDD0}"/>
              </a:ext>
            </a:extLst>
          </p:cNvPr>
          <p:cNvSpPr>
            <a:spLocks noGrp="1"/>
          </p:cNvSpPr>
          <p:nvPr>
            <p:ph idx="1"/>
          </p:nvPr>
        </p:nvSpPr>
        <p:spPr>
          <a:xfrm>
            <a:off x="649224" y="2438400"/>
            <a:ext cx="5102351" cy="3785419"/>
          </a:xfrm>
        </p:spPr>
        <p:txBody>
          <a:bodyPr>
            <a:normAutofit/>
          </a:bodyPr>
          <a:lstStyle/>
          <a:p>
            <a:r>
              <a:rPr lang="en-IN" sz="2000" b="1" i="0" dirty="0">
                <a:effectLst/>
                <a:latin typeface="arial" panose="020B0604020202020204" pitchFamily="34" charset="0"/>
              </a:rPr>
              <a:t>Margin is distance from the decision surface to the closest data point </a:t>
            </a:r>
          </a:p>
          <a:p>
            <a:endParaRPr lang="en-IN" sz="2000" b="1" dirty="0">
              <a:latin typeface="arial" panose="020B0604020202020204" pitchFamily="34" charset="0"/>
            </a:endParaRPr>
          </a:p>
          <a:p>
            <a:pPr marL="0" indent="0">
              <a:buNone/>
            </a:pPr>
            <a:r>
              <a:rPr lang="en-IN" sz="2000" dirty="0"/>
              <a:t>             Positive Hyperplane + Negative Hyperplane =Margin</a:t>
            </a:r>
          </a:p>
          <a:p>
            <a:pPr marL="0" indent="0">
              <a:buNone/>
            </a:pPr>
            <a:r>
              <a:rPr lang="en-IN" sz="2000" dirty="0"/>
              <a:t>                                    Suppose, </a:t>
            </a:r>
            <a:r>
              <a:rPr lang="en-IN" sz="2000" dirty="0">
                <a:highlight>
                  <a:srgbClr val="C0C0C0"/>
                </a:highlight>
              </a:rPr>
              <a:t>D1+D2=M</a:t>
            </a:r>
          </a:p>
          <a:p>
            <a:pPr marL="0" indent="0">
              <a:buNone/>
            </a:pPr>
            <a:endParaRPr lang="en-IN" sz="2000" b="1" dirty="0">
              <a:highlight>
                <a:srgbClr val="C0C0C0"/>
              </a:highlight>
              <a:latin typeface="arial" panose="020B0604020202020204" pitchFamily="34" charset="0"/>
            </a:endParaRPr>
          </a:p>
          <a:p>
            <a:r>
              <a:rPr lang="en-IN" sz="2000" b="1" dirty="0">
                <a:highlight>
                  <a:srgbClr val="C0C0C0"/>
                </a:highlight>
                <a:latin typeface="arial" panose="020B0604020202020204" pitchFamily="34" charset="0"/>
              </a:rPr>
              <a:t>Linearly Separable </a:t>
            </a:r>
          </a:p>
          <a:p>
            <a:pPr marL="0" indent="0">
              <a:buNone/>
            </a:pPr>
            <a:endParaRPr lang="en-IN" sz="2000" b="1" i="0" dirty="0">
              <a:effectLst/>
              <a:latin typeface="arial" panose="020B0604020202020204" pitchFamily="34" charset="0"/>
            </a:endParaRPr>
          </a:p>
          <a:p>
            <a:endParaRPr lang="en-IN" sz="2000" b="1" dirty="0">
              <a:latin typeface="arial" panose="020B0604020202020204" pitchFamily="34" charset="0"/>
            </a:endParaRPr>
          </a:p>
          <a:p>
            <a:endParaRPr lang="en-IN" sz="2000" b="1" i="0" dirty="0">
              <a:effectLst/>
              <a:latin typeface="arial" panose="020B0604020202020204" pitchFamily="34" charset="0"/>
            </a:endParaRPr>
          </a:p>
          <a:p>
            <a:endParaRPr lang="en-IN" sz="2000" b="1" i="0" dirty="0">
              <a:effectLst/>
              <a:latin typeface="arial" panose="020B0604020202020204" pitchFamily="34" charset="0"/>
            </a:endParaRPr>
          </a:p>
          <a:p>
            <a:pPr marL="0" indent="0">
              <a:buNone/>
            </a:pPr>
            <a:endParaRPr lang="en-IN" sz="2000" dirty="0"/>
          </a:p>
        </p:txBody>
      </p:sp>
      <p:sp>
        <p:nvSpPr>
          <p:cNvPr id="47" name="Rectangle 2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74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DC49A96-DB12-417B-ABA5-F1733DD2C5FC}"/>
              </a:ext>
            </a:extLst>
          </p:cNvPr>
          <p:cNvPicPr>
            <a:picLocks noChangeAspect="1"/>
          </p:cNvPicPr>
          <p:nvPr/>
        </p:nvPicPr>
        <p:blipFill rotWithShape="1">
          <a:blip r:embed="rId2">
            <a:extLst>
              <a:ext uri="{28A0092B-C50C-407E-A947-70E740481C1C}">
                <a14:useLocalDpi xmlns:a14="http://schemas.microsoft.com/office/drawing/2010/main" val="0"/>
              </a:ext>
            </a:extLst>
          </a:blip>
          <a:srcRect l="16673" r="7826" b="-3"/>
          <a:stretch/>
        </p:blipFill>
        <p:spPr>
          <a:xfrm>
            <a:off x="8214442" y="694945"/>
            <a:ext cx="1895692" cy="2322576"/>
          </a:xfrm>
          <a:prstGeom prst="rect">
            <a:avLst/>
          </a:prstGeom>
        </p:spPr>
      </p:pic>
      <p:sp>
        <p:nvSpPr>
          <p:cNvPr id="31"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D4274DA9-A29A-4DD6-A294-D7B234C21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68" y="3789273"/>
            <a:ext cx="4206240" cy="2187245"/>
          </a:xfrm>
          <a:prstGeom prst="rect">
            <a:avLst/>
          </a:prstGeom>
          <a:effectLst/>
        </p:spPr>
      </p:pic>
    </p:spTree>
    <p:extLst>
      <p:ext uri="{BB962C8B-B14F-4D97-AF65-F5344CB8AC3E}">
        <p14:creationId xmlns:p14="http://schemas.microsoft.com/office/powerpoint/2010/main" val="19349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56FB-E58B-451B-8ECB-AE8811F7C3EA}"/>
              </a:ext>
            </a:extLst>
          </p:cNvPr>
          <p:cNvSpPr>
            <a:spLocks noGrp="1"/>
          </p:cNvSpPr>
          <p:nvPr>
            <p:ph type="title"/>
          </p:nvPr>
        </p:nvSpPr>
        <p:spPr>
          <a:xfrm>
            <a:off x="648928" y="338328"/>
            <a:ext cx="3685032" cy="1608328"/>
          </a:xfrm>
        </p:spPr>
        <p:txBody>
          <a:bodyPr>
            <a:normAutofit/>
          </a:bodyPr>
          <a:lstStyle/>
          <a:p>
            <a:r>
              <a:rPr lang="en-IN" sz="3600"/>
              <a:t>KERNAL</a:t>
            </a:r>
          </a:p>
        </p:txBody>
      </p:sp>
      <p:sp>
        <p:nvSpPr>
          <p:cNvPr id="15" name="Content Placeholder 14">
            <a:extLst>
              <a:ext uri="{FF2B5EF4-FFF2-40B4-BE49-F238E27FC236}">
                <a16:creationId xmlns:a16="http://schemas.microsoft.com/office/drawing/2014/main" id="{CB7D0346-79C2-480C-8559-9B6480821204}"/>
              </a:ext>
            </a:extLst>
          </p:cNvPr>
          <p:cNvSpPr>
            <a:spLocks noGrp="1"/>
          </p:cNvSpPr>
          <p:nvPr>
            <p:ph idx="1"/>
          </p:nvPr>
        </p:nvSpPr>
        <p:spPr>
          <a:xfrm>
            <a:off x="4864100" y="338328"/>
            <a:ext cx="6675627" cy="1605083"/>
          </a:xfrm>
        </p:spPr>
        <p:txBody>
          <a:bodyPr anchor="ctr">
            <a:normAutofit/>
          </a:bodyPr>
          <a:lstStyle/>
          <a:p>
            <a:endParaRPr lang="en-US" sz="2000"/>
          </a:p>
        </p:txBody>
      </p:sp>
      <p:sp>
        <p:nvSpPr>
          <p:cNvPr id="18" name="Rectangle 17">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scatter chart&#10;&#10;Description automatically generated">
            <a:extLst>
              <a:ext uri="{FF2B5EF4-FFF2-40B4-BE49-F238E27FC236}">
                <a16:creationId xmlns:a16="http://schemas.microsoft.com/office/drawing/2014/main" id="{D0506FA6-C090-4553-AE9E-B17CEB329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80" y="3325053"/>
            <a:ext cx="4974336" cy="2126528"/>
          </a:xfrm>
          <a:prstGeom prst="rect">
            <a:avLst/>
          </a:prstGeom>
        </p:spPr>
      </p:pic>
      <p:sp>
        <p:nvSpPr>
          <p:cNvPr id="2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10;&#10;Description automatically generated">
            <a:extLst>
              <a:ext uri="{FF2B5EF4-FFF2-40B4-BE49-F238E27FC236}">
                <a16:creationId xmlns:a16="http://schemas.microsoft.com/office/drawing/2014/main" id="{3B9C409A-E19A-4598-8DF8-3B40E26DF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484" y="3349924"/>
            <a:ext cx="4974336" cy="2076785"/>
          </a:xfrm>
          <a:prstGeom prst="rect">
            <a:avLst/>
          </a:prstGeom>
        </p:spPr>
      </p:pic>
    </p:spTree>
    <p:extLst>
      <p:ext uri="{BB962C8B-B14F-4D97-AF65-F5344CB8AC3E}">
        <p14:creationId xmlns:p14="http://schemas.microsoft.com/office/powerpoint/2010/main" val="26955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ED367C-3CEB-448C-9C17-8FF0CD327067}"/>
              </a:ext>
            </a:extLst>
          </p:cNvPr>
          <p:cNvSpPr>
            <a:spLocks noGrp="1"/>
          </p:cNvSpPr>
          <p:nvPr>
            <p:ph type="title"/>
          </p:nvPr>
        </p:nvSpPr>
        <p:spPr>
          <a:xfrm>
            <a:off x="649270" y="506727"/>
            <a:ext cx="3885141" cy="1526741"/>
          </a:xfrm>
        </p:spPr>
        <p:txBody>
          <a:bodyPr>
            <a:normAutofit/>
          </a:bodyPr>
          <a:lstStyle/>
          <a:p>
            <a:pPr algn="r"/>
            <a:r>
              <a:rPr lang="en-IN" sz="3000" dirty="0">
                <a:solidFill>
                  <a:schemeClr val="bg1"/>
                </a:solidFill>
              </a:rPr>
              <a:t>NOT LINEARLY SEPARABLE</a:t>
            </a:r>
          </a:p>
        </p:txBody>
      </p:sp>
      <p:cxnSp>
        <p:nvCxnSpPr>
          <p:cNvPr id="16" name="Straight Connector 1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A6CC28E-1640-4170-885A-118692C56C66}"/>
              </a:ext>
            </a:extLst>
          </p:cNvPr>
          <p:cNvSpPr>
            <a:spLocks noGrp="1"/>
          </p:cNvSpPr>
          <p:nvPr>
            <p:ph idx="1"/>
          </p:nvPr>
        </p:nvSpPr>
        <p:spPr>
          <a:xfrm>
            <a:off x="4945336" y="506727"/>
            <a:ext cx="6609921" cy="1526741"/>
          </a:xfrm>
        </p:spPr>
        <p:txBody>
          <a:bodyPr anchor="ctr">
            <a:normAutofit/>
          </a:bodyPr>
          <a:lstStyle/>
          <a:p>
            <a:r>
              <a:rPr lang="en-US" sz="2200" dirty="0">
                <a:solidFill>
                  <a:schemeClr val="bg1"/>
                </a:solidFill>
              </a:rPr>
              <a:t>1-D to 2-D</a:t>
            </a:r>
          </a:p>
        </p:txBody>
      </p:sp>
      <p:pic>
        <p:nvPicPr>
          <p:cNvPr id="5" name="Content Placeholder 4" descr="Diagram&#10;&#10;Description automatically generated">
            <a:extLst>
              <a:ext uri="{FF2B5EF4-FFF2-40B4-BE49-F238E27FC236}">
                <a16:creationId xmlns:a16="http://schemas.microsoft.com/office/drawing/2014/main" id="{35D7C6F7-2695-4404-9C12-038A673BE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3223995"/>
            <a:ext cx="5559480" cy="2348880"/>
          </a:xfrm>
          <a:prstGeom prst="rect">
            <a:avLst/>
          </a:prstGeom>
        </p:spPr>
      </p:pic>
      <p:pic>
        <p:nvPicPr>
          <p:cNvPr id="7" name="Picture 6" descr="Chart&#10;&#10;Description automatically generated">
            <a:extLst>
              <a:ext uri="{FF2B5EF4-FFF2-40B4-BE49-F238E27FC236}">
                <a16:creationId xmlns:a16="http://schemas.microsoft.com/office/drawing/2014/main" id="{A92794D0-C25C-4832-BBA7-AD809141E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736" y="3223789"/>
            <a:ext cx="5546955" cy="2357455"/>
          </a:xfrm>
          <a:prstGeom prst="rect">
            <a:avLst/>
          </a:prstGeom>
        </p:spPr>
      </p:pic>
    </p:spTree>
    <p:extLst>
      <p:ext uri="{BB962C8B-B14F-4D97-AF65-F5344CB8AC3E}">
        <p14:creationId xmlns:p14="http://schemas.microsoft.com/office/powerpoint/2010/main" val="301259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2E078-5C2E-4F9B-A4D0-B8FC71E43183}"/>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dirty="0"/>
              <a:t>2-D to 3-D</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Chart, scatter chart&#10;&#10;Description automatically generated">
            <a:extLst>
              <a:ext uri="{FF2B5EF4-FFF2-40B4-BE49-F238E27FC236}">
                <a16:creationId xmlns:a16="http://schemas.microsoft.com/office/drawing/2014/main" id="{5E079E9E-234B-4B7E-BA1E-BE051187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837" y="478913"/>
            <a:ext cx="5586942" cy="2318580"/>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diagram&#10;&#10;Description automatically generated">
            <a:extLst>
              <a:ext uri="{FF2B5EF4-FFF2-40B4-BE49-F238E27FC236}">
                <a16:creationId xmlns:a16="http://schemas.microsoft.com/office/drawing/2014/main" id="{72813688-A785-4AAA-B6B3-873E6D287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04" y="3849451"/>
            <a:ext cx="5586942" cy="2388417"/>
          </a:xfrm>
          <a:prstGeom prst="rect">
            <a:avLst/>
          </a:prstGeom>
        </p:spPr>
      </p:pic>
      <p:pic>
        <p:nvPicPr>
          <p:cNvPr id="5" name="Content Placeholder 4" descr="Diagram&#10;&#10;Description automatically generated">
            <a:extLst>
              <a:ext uri="{FF2B5EF4-FFF2-40B4-BE49-F238E27FC236}">
                <a16:creationId xmlns:a16="http://schemas.microsoft.com/office/drawing/2014/main" id="{4B8F7848-FC0B-4D6F-BC42-ABBDCB2E6B3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79838" y="3856434"/>
            <a:ext cx="5586942" cy="2374450"/>
          </a:xfrm>
          <a:prstGeom prst="rect">
            <a:avLst/>
          </a:prstGeom>
        </p:spPr>
      </p:pic>
    </p:spTree>
    <p:extLst>
      <p:ext uri="{BB962C8B-B14F-4D97-AF65-F5344CB8AC3E}">
        <p14:creationId xmlns:p14="http://schemas.microsoft.com/office/powerpoint/2010/main" val="2492136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A29D0CE3-B640-42D3-8825-19A96BCC027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5703" b="2675"/>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5A9673EA-6837-4896-93E3-37A6F3243CD1}"/>
              </a:ext>
            </a:extLst>
          </p:cNvPr>
          <p:cNvSpPr>
            <a:spLocks noGrp="1"/>
          </p:cNvSpPr>
          <p:nvPr>
            <p:ph type="title"/>
          </p:nvPr>
        </p:nvSpPr>
        <p:spPr>
          <a:xfrm>
            <a:off x="838200" y="525195"/>
            <a:ext cx="10165218" cy="2806506"/>
          </a:xfrm>
        </p:spPr>
        <p:txBody>
          <a:bodyPr anchor="b">
            <a:normAutofit/>
          </a:bodyPr>
          <a:lstStyle/>
          <a:p>
            <a:r>
              <a:rPr lang="en-IN" sz="4000" dirty="0">
                <a:solidFill>
                  <a:srgbClr val="FFFFFF"/>
                </a:solidFill>
              </a:rPr>
              <a:t>But How does the prediction works ?</a:t>
            </a:r>
          </a:p>
        </p:txBody>
      </p:sp>
      <p:sp>
        <p:nvSpPr>
          <p:cNvPr id="9" name="Content Placeholder 8">
            <a:extLst>
              <a:ext uri="{FF2B5EF4-FFF2-40B4-BE49-F238E27FC236}">
                <a16:creationId xmlns:a16="http://schemas.microsoft.com/office/drawing/2014/main" id="{82ED2A53-5416-4DB1-8815-EBD2B0A033E5}"/>
              </a:ext>
            </a:extLst>
          </p:cNvPr>
          <p:cNvSpPr>
            <a:spLocks noGrp="1"/>
          </p:cNvSpPr>
          <p:nvPr>
            <p:ph idx="1"/>
          </p:nvPr>
        </p:nvSpPr>
        <p:spPr>
          <a:xfrm>
            <a:off x="838200" y="3526300"/>
            <a:ext cx="10165218" cy="2588458"/>
          </a:xfrm>
        </p:spPr>
        <p:txBody>
          <a:bodyPr>
            <a:normAutofit/>
          </a:bodyPr>
          <a:lstStyle/>
          <a:p>
            <a:endParaRPr lang="en-US" sz="2000">
              <a:solidFill>
                <a:srgbClr val="FFFFFF"/>
              </a:solidFill>
            </a:endParaRPr>
          </a:p>
        </p:txBody>
      </p:sp>
    </p:spTree>
    <p:extLst>
      <p:ext uri="{BB962C8B-B14F-4D97-AF65-F5344CB8AC3E}">
        <p14:creationId xmlns:p14="http://schemas.microsoft.com/office/powerpoint/2010/main" val="399658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E2471-B385-4854-B247-8FE098C553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USE CASE – PROBLEM STATEMENT</a:t>
            </a:r>
          </a:p>
        </p:txBody>
      </p:sp>
      <p:pic>
        <p:nvPicPr>
          <p:cNvPr id="5" name="Content Placeholder 4" descr="Diagram&#10;&#10;Description automatically generated with low confidence">
            <a:extLst>
              <a:ext uri="{FF2B5EF4-FFF2-40B4-BE49-F238E27FC236}">
                <a16:creationId xmlns:a16="http://schemas.microsoft.com/office/drawing/2014/main" id="{F2DFAD55-2F8D-43F0-8A6A-B0D831A4A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486" y="1675227"/>
            <a:ext cx="10525027" cy="4394199"/>
          </a:xfrm>
          <a:prstGeom prst="rect">
            <a:avLst/>
          </a:prstGeom>
        </p:spPr>
      </p:pic>
    </p:spTree>
    <p:extLst>
      <p:ext uri="{BB962C8B-B14F-4D97-AF65-F5344CB8AC3E}">
        <p14:creationId xmlns:p14="http://schemas.microsoft.com/office/powerpoint/2010/main" val="250900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F77CF60-7489-4B2C-90EC-441E38826E9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1779" b="1"/>
          <a:stretch/>
        </p:blipFill>
        <p:spPr>
          <a:xfrm>
            <a:off x="20" y="1"/>
            <a:ext cx="12191980" cy="6857999"/>
          </a:xfrm>
          <a:prstGeom prst="rect">
            <a:avLst/>
          </a:prstGeom>
        </p:spPr>
      </p:pic>
      <p:sp>
        <p:nvSpPr>
          <p:cNvPr id="2" name="Title 1">
            <a:extLst>
              <a:ext uri="{FF2B5EF4-FFF2-40B4-BE49-F238E27FC236}">
                <a16:creationId xmlns:a16="http://schemas.microsoft.com/office/drawing/2014/main" id="{D0AFD9EE-DD19-455E-B248-AF304F55D280}"/>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Agenda</a:t>
            </a:r>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01ECC1-1F88-41D3-A2EC-846B372262B3}"/>
              </a:ext>
            </a:extLst>
          </p:cNvPr>
          <p:cNvSpPr>
            <a:spLocks noGrp="1"/>
          </p:cNvSpPr>
          <p:nvPr>
            <p:ph idx="1"/>
          </p:nvPr>
        </p:nvSpPr>
        <p:spPr>
          <a:xfrm>
            <a:off x="5155379" y="1065862"/>
            <a:ext cx="5744685" cy="4726276"/>
          </a:xfrm>
        </p:spPr>
        <p:txBody>
          <a:bodyPr anchor="ctr">
            <a:normAutofit/>
          </a:bodyPr>
          <a:lstStyle/>
          <a:p>
            <a:r>
              <a:rPr lang="en-IN" sz="2000" dirty="0">
                <a:solidFill>
                  <a:srgbClr val="FFFFFF"/>
                </a:solidFill>
              </a:rPr>
              <a:t>What is Machine Learning?</a:t>
            </a:r>
          </a:p>
          <a:p>
            <a:r>
              <a:rPr lang="en-IN" sz="2000" dirty="0">
                <a:solidFill>
                  <a:srgbClr val="FFFFFF"/>
                </a:solidFill>
              </a:rPr>
              <a:t>Why Support Vector Machine?</a:t>
            </a:r>
          </a:p>
          <a:p>
            <a:r>
              <a:rPr lang="en-IN" sz="2000" dirty="0">
                <a:solidFill>
                  <a:srgbClr val="FFFFFF"/>
                </a:solidFill>
              </a:rPr>
              <a:t>What is Support Vector Machine?</a:t>
            </a:r>
          </a:p>
          <a:p>
            <a:r>
              <a:rPr lang="en-IN" sz="2000" dirty="0">
                <a:solidFill>
                  <a:srgbClr val="FFFFFF"/>
                </a:solidFill>
              </a:rPr>
              <a:t>Understanding Support Vector Machine</a:t>
            </a:r>
          </a:p>
          <a:p>
            <a:r>
              <a:rPr lang="en-IN" sz="2000" dirty="0">
                <a:solidFill>
                  <a:srgbClr val="FFFFFF"/>
                </a:solidFill>
              </a:rPr>
              <a:t>Advantages of Support Vector Machine</a:t>
            </a:r>
          </a:p>
          <a:p>
            <a:r>
              <a:rPr lang="en-IN" sz="2000" dirty="0">
                <a:solidFill>
                  <a:srgbClr val="FFFFFF"/>
                </a:solidFill>
              </a:rPr>
              <a:t>Use Case in Python</a:t>
            </a:r>
          </a:p>
          <a:p>
            <a:endParaRPr lang="en-IN" sz="2000" dirty="0">
              <a:solidFill>
                <a:srgbClr val="FFFFFF"/>
              </a:solidFill>
            </a:endParaRPr>
          </a:p>
        </p:txBody>
      </p:sp>
    </p:spTree>
    <p:extLst>
      <p:ext uri="{BB962C8B-B14F-4D97-AF65-F5344CB8AC3E}">
        <p14:creationId xmlns:p14="http://schemas.microsoft.com/office/powerpoint/2010/main" val="31135839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81E645A-5514-4402-9ED9-C42403D0F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38936"/>
            <a:ext cx="10905066" cy="4580127"/>
          </a:xfrm>
          <a:prstGeom prst="rect">
            <a:avLst/>
          </a:prstGeom>
        </p:spPr>
      </p:pic>
    </p:spTree>
    <p:extLst>
      <p:ext uri="{BB962C8B-B14F-4D97-AF65-F5344CB8AC3E}">
        <p14:creationId xmlns:p14="http://schemas.microsoft.com/office/powerpoint/2010/main" val="351292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91068FE0-4F80-44A7-96D6-C91F5DD0B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p:spPr>
      </p:pic>
    </p:spTree>
    <p:extLst>
      <p:ext uri="{BB962C8B-B14F-4D97-AF65-F5344CB8AC3E}">
        <p14:creationId xmlns:p14="http://schemas.microsoft.com/office/powerpoint/2010/main" val="186739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49A53-668B-4E91-91EA-F7BB7064C0D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SVM Use Cases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A7809F2A-945A-49C9-809E-802185616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895783"/>
            <a:ext cx="10905066" cy="3953086"/>
          </a:xfrm>
          <a:prstGeom prst="rect">
            <a:avLst/>
          </a:prstGeom>
        </p:spPr>
      </p:pic>
    </p:spTree>
    <p:extLst>
      <p:ext uri="{BB962C8B-B14F-4D97-AF65-F5344CB8AC3E}">
        <p14:creationId xmlns:p14="http://schemas.microsoft.com/office/powerpoint/2010/main" val="40472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64671BBD-F7EA-42BB-AC1E-998F48861E59}"/>
              </a:ext>
            </a:extLst>
          </p:cNvPr>
          <p:cNvPicPr>
            <a:picLocks noChangeAspect="1"/>
          </p:cNvPicPr>
          <p:nvPr/>
        </p:nvPicPr>
        <p:blipFill rotWithShape="1">
          <a:blip r:embed="rId2">
            <a:extLst>
              <a:ext uri="{28A0092B-C50C-407E-A947-70E740481C1C}">
                <a14:useLocalDpi xmlns:a14="http://schemas.microsoft.com/office/drawing/2010/main" val="0"/>
              </a:ext>
            </a:extLst>
          </a:blip>
          <a:srcRect l="3416" r="-1"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A947F5-8C2A-44C2-8D7B-D2F037B66345}"/>
              </a:ext>
            </a:extLst>
          </p:cNvPr>
          <p:cNvSpPr>
            <a:spLocks noGrp="1"/>
          </p:cNvSpPr>
          <p:nvPr>
            <p:ph type="title"/>
          </p:nvPr>
        </p:nvSpPr>
        <p:spPr>
          <a:xfrm>
            <a:off x="7531610" y="365125"/>
            <a:ext cx="3822189" cy="1899912"/>
          </a:xfrm>
        </p:spPr>
        <p:txBody>
          <a:bodyPr>
            <a:normAutofit/>
          </a:bodyPr>
          <a:lstStyle/>
          <a:p>
            <a:r>
              <a:rPr lang="en-IN" sz="4000"/>
              <a:t>ADVANTAGES</a:t>
            </a:r>
          </a:p>
        </p:txBody>
      </p:sp>
      <p:sp>
        <p:nvSpPr>
          <p:cNvPr id="3" name="Content Placeholder 2">
            <a:extLst>
              <a:ext uri="{FF2B5EF4-FFF2-40B4-BE49-F238E27FC236}">
                <a16:creationId xmlns:a16="http://schemas.microsoft.com/office/drawing/2014/main" id="{8092FAD7-D468-4487-B3FD-94D8AD7F0393}"/>
              </a:ext>
            </a:extLst>
          </p:cNvPr>
          <p:cNvSpPr>
            <a:spLocks noGrp="1"/>
          </p:cNvSpPr>
          <p:nvPr>
            <p:ph idx="1"/>
          </p:nvPr>
        </p:nvSpPr>
        <p:spPr>
          <a:xfrm>
            <a:off x="7531610" y="2434201"/>
            <a:ext cx="3822189" cy="3742762"/>
          </a:xfrm>
        </p:spPr>
        <p:txBody>
          <a:bodyPr>
            <a:normAutofit/>
          </a:bodyPr>
          <a:lstStyle/>
          <a:p>
            <a:r>
              <a:rPr lang="en-IN" sz="2000" b="0" i="0">
                <a:effectLst/>
                <a:latin typeface="arial" panose="020B0604020202020204" pitchFamily="34" charset="0"/>
              </a:rPr>
              <a:t>SVM works relatively well when there is a clear margin of separation between classes.</a:t>
            </a:r>
          </a:p>
          <a:p>
            <a:r>
              <a:rPr lang="en-IN" sz="2000" b="0" i="0">
                <a:effectLst/>
                <a:latin typeface="arial" panose="020B0604020202020204" pitchFamily="34" charset="0"/>
              </a:rPr>
              <a:t> </a:t>
            </a:r>
            <a:r>
              <a:rPr lang="en-IN" sz="2000" b="1" i="0">
                <a:effectLst/>
                <a:latin typeface="arial" panose="020B0604020202020204" pitchFamily="34" charset="0"/>
              </a:rPr>
              <a:t>SVM is more effective in high dimensional spaces</a:t>
            </a:r>
            <a:r>
              <a:rPr lang="en-IN" sz="2000" b="0" i="0">
                <a:effectLst/>
                <a:latin typeface="arial" panose="020B0604020202020204" pitchFamily="34" charset="0"/>
              </a:rPr>
              <a:t>.</a:t>
            </a:r>
            <a:endParaRPr lang="en-IN" sz="2000">
              <a:latin typeface="arial" panose="020B0604020202020204" pitchFamily="34" charset="0"/>
            </a:endParaRPr>
          </a:p>
          <a:p>
            <a:r>
              <a:rPr lang="en-IN" sz="2000" b="0" i="0">
                <a:effectLst/>
                <a:latin typeface="arial" panose="020B0604020202020204" pitchFamily="34" charset="0"/>
              </a:rPr>
              <a:t>SVM is relatively memory efficient.</a:t>
            </a:r>
          </a:p>
        </p:txBody>
      </p:sp>
    </p:spTree>
    <p:extLst>
      <p:ext uri="{BB962C8B-B14F-4D97-AF65-F5344CB8AC3E}">
        <p14:creationId xmlns:p14="http://schemas.microsoft.com/office/powerpoint/2010/main" val="353205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1F7A9-391A-46E6-BCCF-E3B8C34EE39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Use Case in PYTHON ?</a:t>
            </a:r>
          </a:p>
        </p:txBody>
      </p:sp>
      <p:pic>
        <p:nvPicPr>
          <p:cNvPr id="5" name="Content Placeholder 4" descr="Graphical user interface, text, application&#10;&#10;Description automatically generated">
            <a:extLst>
              <a:ext uri="{FF2B5EF4-FFF2-40B4-BE49-F238E27FC236}">
                <a16:creationId xmlns:a16="http://schemas.microsoft.com/office/drawing/2014/main" id="{2BF2680A-45FE-4F72-945D-7D9F4AC2C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515" y="1675227"/>
            <a:ext cx="9500970" cy="4394199"/>
          </a:xfrm>
          <a:prstGeom prst="rect">
            <a:avLst/>
          </a:prstGeom>
        </p:spPr>
      </p:pic>
    </p:spTree>
    <p:extLst>
      <p:ext uri="{BB962C8B-B14F-4D97-AF65-F5344CB8AC3E}">
        <p14:creationId xmlns:p14="http://schemas.microsoft.com/office/powerpoint/2010/main" val="1227847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E5EB7F84-1A64-44A6-B1C2-43C336B4BC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029885"/>
            <a:ext cx="10905066" cy="4798229"/>
          </a:xfrm>
          <a:prstGeom prst="rect">
            <a:avLst/>
          </a:prstGeom>
        </p:spPr>
      </p:pic>
    </p:spTree>
    <p:extLst>
      <p:ext uri="{BB962C8B-B14F-4D97-AF65-F5344CB8AC3E}">
        <p14:creationId xmlns:p14="http://schemas.microsoft.com/office/powerpoint/2010/main" val="37628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logo&#10;&#10;Description automatically generated">
            <a:extLst>
              <a:ext uri="{FF2B5EF4-FFF2-40B4-BE49-F238E27FC236}">
                <a16:creationId xmlns:a16="http://schemas.microsoft.com/office/drawing/2014/main" id="{14F506A0-0859-47C0-BB74-0AF3681A0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804" y="643467"/>
            <a:ext cx="714239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64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application&#10;&#10;Description automatically generated">
            <a:extLst>
              <a:ext uri="{FF2B5EF4-FFF2-40B4-BE49-F238E27FC236}">
                <a16:creationId xmlns:a16="http://schemas.microsoft.com/office/drawing/2014/main" id="{378B9253-4DCB-4E4B-84B6-0A5B11339CFF}"/>
              </a:ext>
            </a:extLst>
          </p:cNvPr>
          <p:cNvPicPr>
            <a:picLocks noChangeAspect="1"/>
          </p:cNvPicPr>
          <p:nvPr/>
        </p:nvPicPr>
        <p:blipFill rotWithShape="1">
          <a:blip r:embed="rId2">
            <a:extLst>
              <a:ext uri="{28A0092B-C50C-407E-A947-70E740481C1C}">
                <a14:useLocalDpi xmlns:a14="http://schemas.microsoft.com/office/drawing/2010/main" val="0"/>
              </a:ext>
            </a:extLst>
          </a:blip>
          <a:srcRect t="5677" b="20553"/>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E9B0D9E-D8D6-40E6-AE5F-D8223F89A685}"/>
              </a:ext>
            </a:extLst>
          </p:cNvPr>
          <p:cNvSpPr>
            <a:spLocks noGrp="1"/>
          </p:cNvSpPr>
          <p:nvPr>
            <p:ph type="title"/>
          </p:nvPr>
        </p:nvSpPr>
        <p:spPr>
          <a:xfrm>
            <a:off x="709448" y="1913950"/>
            <a:ext cx="4204137" cy="1342754"/>
          </a:xfrm>
        </p:spPr>
        <p:txBody>
          <a:bodyPr>
            <a:normAutofit/>
          </a:bodyPr>
          <a:lstStyle/>
          <a:p>
            <a:pPr algn="ctr"/>
            <a:r>
              <a:rPr lang="en-IN" sz="3600"/>
              <a:t>What is Machine Learning ?</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DE60C1-8C54-4767-A08E-303DC45B2ACC}"/>
              </a:ext>
            </a:extLst>
          </p:cNvPr>
          <p:cNvSpPr>
            <a:spLocks noGrp="1"/>
          </p:cNvSpPr>
          <p:nvPr>
            <p:ph idx="1"/>
          </p:nvPr>
        </p:nvSpPr>
        <p:spPr>
          <a:xfrm>
            <a:off x="525516" y="3417573"/>
            <a:ext cx="4593021" cy="2619839"/>
          </a:xfrm>
        </p:spPr>
        <p:txBody>
          <a:bodyPr anchor="ctr">
            <a:normAutofit/>
          </a:bodyPr>
          <a:lstStyle/>
          <a:p>
            <a:r>
              <a:rPr lang="en-IN" sz="1800"/>
              <a:t>Machine Learning is a subset of Artificial Intelligence .It focuses mainly on the designing of systems, thereby allowing them to learn and make predictions based on some experience which is data in case of machines.</a:t>
            </a:r>
          </a:p>
        </p:txBody>
      </p:sp>
    </p:spTree>
    <p:extLst>
      <p:ext uri="{BB962C8B-B14F-4D97-AF65-F5344CB8AC3E}">
        <p14:creationId xmlns:p14="http://schemas.microsoft.com/office/powerpoint/2010/main" val="83780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D7D0-0F5F-4947-BD32-D35F3EF35F86}"/>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2EA98E8F-811C-4D56-8C20-04F008E2A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 y="457200"/>
            <a:ext cx="11734800" cy="5669280"/>
          </a:xfrm>
        </p:spPr>
      </p:pic>
    </p:spTree>
    <p:extLst>
      <p:ext uri="{BB962C8B-B14F-4D97-AF65-F5344CB8AC3E}">
        <p14:creationId xmlns:p14="http://schemas.microsoft.com/office/powerpoint/2010/main" val="293057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935B-9120-43D6-8663-71A7F28EFE3D}"/>
              </a:ext>
            </a:extLst>
          </p:cNvPr>
          <p:cNvSpPr>
            <a:spLocks noGrp="1"/>
          </p:cNvSpPr>
          <p:nvPr>
            <p:ph type="title"/>
          </p:nvPr>
        </p:nvSpPr>
        <p:spPr/>
        <p:txBody>
          <a:bodyPr/>
          <a:lstStyle/>
          <a:p>
            <a:r>
              <a:rPr lang="en-IN" dirty="0"/>
              <a:t>SUPERVISED LEARNING</a:t>
            </a:r>
          </a:p>
        </p:txBody>
      </p:sp>
      <p:sp>
        <p:nvSpPr>
          <p:cNvPr id="3" name="Content Placeholder 2">
            <a:extLst>
              <a:ext uri="{FF2B5EF4-FFF2-40B4-BE49-F238E27FC236}">
                <a16:creationId xmlns:a16="http://schemas.microsoft.com/office/drawing/2014/main" id="{1E59DD7D-A9DC-4BFD-9B01-4BE14F82FACA}"/>
              </a:ext>
            </a:extLst>
          </p:cNvPr>
          <p:cNvSpPr>
            <a:spLocks noGrp="1"/>
          </p:cNvSpPr>
          <p:nvPr>
            <p:ph idx="1"/>
          </p:nvPr>
        </p:nvSpPr>
        <p:spPr/>
        <p:txBody>
          <a:bodyPr/>
          <a:lstStyle/>
          <a:p>
            <a:pPr marL="0" indent="0">
              <a:buNone/>
            </a:pPr>
            <a:r>
              <a:rPr lang="en-IN" dirty="0"/>
              <a:t>Machine Learning model learns from the past input data and makes future prediction as output.</a:t>
            </a:r>
          </a:p>
        </p:txBody>
      </p:sp>
      <p:pic>
        <p:nvPicPr>
          <p:cNvPr id="5" name="Picture 4" descr="Diagram&#10;&#10;Description automatically generated">
            <a:extLst>
              <a:ext uri="{FF2B5EF4-FFF2-40B4-BE49-F238E27FC236}">
                <a16:creationId xmlns:a16="http://schemas.microsoft.com/office/drawing/2014/main" id="{5C2F124F-E032-462F-9094-FE1B2E7F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67000"/>
            <a:ext cx="9652318" cy="4191000"/>
          </a:xfrm>
          <a:prstGeom prst="rect">
            <a:avLst/>
          </a:prstGeom>
        </p:spPr>
      </p:pic>
    </p:spTree>
    <p:extLst>
      <p:ext uri="{BB962C8B-B14F-4D97-AF65-F5344CB8AC3E}">
        <p14:creationId xmlns:p14="http://schemas.microsoft.com/office/powerpoint/2010/main" val="274836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4F1EF-C8D0-4746-B3D1-C69F71895BBB}"/>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11" name="Content Placeholder 10" descr="Diagram&#10;&#10;Description automatically generated">
            <a:extLst>
              <a:ext uri="{FF2B5EF4-FFF2-40B4-BE49-F238E27FC236}">
                <a16:creationId xmlns:a16="http://schemas.microsoft.com/office/drawing/2014/main" id="{53109056-E9AD-44A4-A3B6-2C878A467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280"/>
            <a:ext cx="11744548" cy="6606308"/>
          </a:xfrm>
        </p:spPr>
      </p:pic>
    </p:spTree>
    <p:extLst>
      <p:ext uri="{BB962C8B-B14F-4D97-AF65-F5344CB8AC3E}">
        <p14:creationId xmlns:p14="http://schemas.microsoft.com/office/powerpoint/2010/main" val="271714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70E9-B8C8-4566-97A7-BFA1428F3C3E}"/>
              </a:ext>
            </a:extLst>
          </p:cNvPr>
          <p:cNvSpPr>
            <a:spLocks noGrp="1"/>
          </p:cNvSpPr>
          <p:nvPr>
            <p:ph type="title"/>
          </p:nvPr>
        </p:nvSpPr>
        <p:spPr>
          <a:xfrm>
            <a:off x="838200" y="346075"/>
            <a:ext cx="10515600" cy="1325563"/>
          </a:xfrm>
        </p:spPr>
        <p:txBody>
          <a:bodyPr/>
          <a:lstStyle/>
          <a:p>
            <a:r>
              <a:rPr lang="en-IN" dirty="0"/>
              <a:t>Why SVM  &amp; its Case Study?</a:t>
            </a:r>
          </a:p>
        </p:txBody>
      </p:sp>
      <p:pic>
        <p:nvPicPr>
          <p:cNvPr id="5" name="Content Placeholder 4" descr="Graphical user interface, website&#10;&#10;Description automatically generated">
            <a:extLst>
              <a:ext uri="{FF2B5EF4-FFF2-40B4-BE49-F238E27FC236}">
                <a16:creationId xmlns:a16="http://schemas.microsoft.com/office/drawing/2014/main" id="{ACD062D4-80C1-4244-A862-9187CB1E7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9094"/>
            <a:ext cx="10515600" cy="4002500"/>
          </a:xfrm>
        </p:spPr>
      </p:pic>
    </p:spTree>
    <p:extLst>
      <p:ext uri="{BB962C8B-B14F-4D97-AF65-F5344CB8AC3E}">
        <p14:creationId xmlns:p14="http://schemas.microsoft.com/office/powerpoint/2010/main" val="6131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Timeline&#10;&#10;Description automatically generated">
            <a:extLst>
              <a:ext uri="{FF2B5EF4-FFF2-40B4-BE49-F238E27FC236}">
                <a16:creationId xmlns:a16="http://schemas.microsoft.com/office/drawing/2014/main" id="{F9A3A4CB-32E0-4AB4-BAD7-FE8A8450EE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51118"/>
            <a:ext cx="12191980" cy="6856718"/>
          </a:xfrm>
          <a:prstGeom prst="rect">
            <a:avLst/>
          </a:prstGeom>
        </p:spPr>
      </p:pic>
    </p:spTree>
    <p:extLst>
      <p:ext uri="{BB962C8B-B14F-4D97-AF65-F5344CB8AC3E}">
        <p14:creationId xmlns:p14="http://schemas.microsoft.com/office/powerpoint/2010/main" val="308730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3B1462D6-9001-43C6-BC5A-0E532FAC28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11169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473</Words>
  <Application>Microsoft Office PowerPoint</Application>
  <PresentationFormat>Widescreen</PresentationFormat>
  <Paragraphs>46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vt:lpstr>
      <vt:lpstr>Calibri</vt:lpstr>
      <vt:lpstr>Calibri Light</vt:lpstr>
      <vt:lpstr>charter</vt:lpstr>
      <vt:lpstr>inter-regular</vt:lpstr>
      <vt:lpstr>Office Theme</vt:lpstr>
      <vt:lpstr>Machine Learning</vt:lpstr>
      <vt:lpstr>Agenda</vt:lpstr>
      <vt:lpstr>What is Machine Learning ?</vt:lpstr>
      <vt:lpstr>PowerPoint Presentation</vt:lpstr>
      <vt:lpstr>SUPERVISED LEARNING</vt:lpstr>
      <vt:lpstr>PowerPoint Presentation</vt:lpstr>
      <vt:lpstr>Why SVM  &amp; its Case Study?</vt:lpstr>
      <vt:lpstr>PowerPoint Presentation</vt:lpstr>
      <vt:lpstr>PowerPoint Presentation</vt:lpstr>
      <vt:lpstr>SVM</vt:lpstr>
      <vt:lpstr>PowerPoint Presentation</vt:lpstr>
      <vt:lpstr>UNDERSTANDING SVM ?</vt:lpstr>
      <vt:lpstr>GOAL &amp; it’s Keywords</vt:lpstr>
      <vt:lpstr>PowerPoint Presentation</vt:lpstr>
      <vt:lpstr>KERNAL</vt:lpstr>
      <vt:lpstr>NOT LINEARLY SEPARABLE</vt:lpstr>
      <vt:lpstr>2-D to 3-D</vt:lpstr>
      <vt:lpstr>But How does the prediction works ?</vt:lpstr>
      <vt:lpstr>USE CASE – PROBLEM STATEMENT</vt:lpstr>
      <vt:lpstr>PowerPoint Presentation</vt:lpstr>
      <vt:lpstr>PowerPoint Presentation</vt:lpstr>
      <vt:lpstr>SVM Use Cases</vt:lpstr>
      <vt:lpstr>ADVANTAGES</vt:lpstr>
      <vt:lpstr>Use Case in PYTHON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Rukasar, Ayana</dc:creator>
  <cp:lastModifiedBy>Rukasar, Ayana</cp:lastModifiedBy>
  <cp:revision>19</cp:revision>
  <dcterms:created xsi:type="dcterms:W3CDTF">2022-01-12T14:08:53Z</dcterms:created>
  <dcterms:modified xsi:type="dcterms:W3CDTF">2022-01-18T10:47:58Z</dcterms:modified>
</cp:coreProperties>
</file>