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8" r:id="rId6"/>
    <p:sldId id="259" r:id="rId7"/>
  </p:sldIdLst>
  <p:sldSz cx="12192000" cy="6858000"/>
  <p:notesSz cx="6858000" cy="91440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BC108F-2AB8-48DA-AB49-F9E86BDDFE2F}" v="6" dt="2018-08-08T09:06:44.7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1"/>
    <p:restoredTop sz="94647"/>
  </p:normalViewPr>
  <p:slideViewPr>
    <p:cSldViewPr snapToGrid="0" snapToObjects="1">
      <p:cViewPr varScale="1">
        <p:scale>
          <a:sx n="113" d="100"/>
          <a:sy n="113"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106F-A246-2E48-9544-E8146AB80C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29C53-2CA9-764A-93AB-ECAD546B0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C782C-8745-7347-B6AC-4D8772289B98}"/>
              </a:ext>
            </a:extLst>
          </p:cNvPr>
          <p:cNvSpPr>
            <a:spLocks noGrp="1"/>
          </p:cNvSpPr>
          <p:nvPr>
            <p:ph type="dt" sz="half" idx="10"/>
          </p:nvPr>
        </p:nvSpPr>
        <p:spPr/>
        <p:txBody>
          <a:bodyPr/>
          <a:lstStyle/>
          <a:p>
            <a:fld id="{37A2730A-859E-B540-ADF3-E97069AD1FDB}" type="datetimeFigureOut">
              <a:rPr lang="en-US" smtClean="0"/>
              <a:t>11/7/2023</a:t>
            </a:fld>
            <a:endParaRPr lang="en-US"/>
          </a:p>
        </p:txBody>
      </p:sp>
      <p:sp>
        <p:nvSpPr>
          <p:cNvPr id="5" name="Footer Placeholder 4">
            <a:extLst>
              <a:ext uri="{FF2B5EF4-FFF2-40B4-BE49-F238E27FC236}">
                <a16:creationId xmlns:a16="http://schemas.microsoft.com/office/drawing/2014/main" id="{0A1CFD0D-118D-4441-A91C-1B836A28A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B8388-0632-6942-96AC-2D619404EDC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5174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9CC8-54DA-0A42-9DA3-C9E7FB11FD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1DD596-2259-614F-A986-3F25CF600F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5B1C8-F927-B147-8326-E3862924A8F1}"/>
              </a:ext>
            </a:extLst>
          </p:cNvPr>
          <p:cNvSpPr>
            <a:spLocks noGrp="1"/>
          </p:cNvSpPr>
          <p:nvPr>
            <p:ph type="dt" sz="half" idx="10"/>
          </p:nvPr>
        </p:nvSpPr>
        <p:spPr/>
        <p:txBody>
          <a:bodyPr/>
          <a:lstStyle/>
          <a:p>
            <a:fld id="{37A2730A-859E-B540-ADF3-E97069AD1FDB}" type="datetimeFigureOut">
              <a:rPr lang="en-US" smtClean="0"/>
              <a:t>11/7/2023</a:t>
            </a:fld>
            <a:endParaRPr lang="en-US"/>
          </a:p>
        </p:txBody>
      </p:sp>
      <p:sp>
        <p:nvSpPr>
          <p:cNvPr id="5" name="Footer Placeholder 4">
            <a:extLst>
              <a:ext uri="{FF2B5EF4-FFF2-40B4-BE49-F238E27FC236}">
                <a16:creationId xmlns:a16="http://schemas.microsoft.com/office/drawing/2014/main" id="{EC0B53A9-157A-9941-B952-607DAB5FA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F697C-66DE-734A-9CA9-579BCEA17025}"/>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0138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AABD5-DA08-A547-B641-D0E0889172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B8267B-68DB-BD49-A9B4-434AE7BB23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2D5EC-A445-FF43-82E6-1E7554A5DCB3}"/>
              </a:ext>
            </a:extLst>
          </p:cNvPr>
          <p:cNvSpPr>
            <a:spLocks noGrp="1"/>
          </p:cNvSpPr>
          <p:nvPr>
            <p:ph type="dt" sz="half" idx="10"/>
          </p:nvPr>
        </p:nvSpPr>
        <p:spPr/>
        <p:txBody>
          <a:bodyPr/>
          <a:lstStyle/>
          <a:p>
            <a:fld id="{37A2730A-859E-B540-ADF3-E97069AD1FDB}" type="datetimeFigureOut">
              <a:rPr lang="en-US" smtClean="0"/>
              <a:t>11/7/2023</a:t>
            </a:fld>
            <a:endParaRPr lang="en-US"/>
          </a:p>
        </p:txBody>
      </p:sp>
      <p:sp>
        <p:nvSpPr>
          <p:cNvPr id="5" name="Footer Placeholder 4">
            <a:extLst>
              <a:ext uri="{FF2B5EF4-FFF2-40B4-BE49-F238E27FC236}">
                <a16:creationId xmlns:a16="http://schemas.microsoft.com/office/drawing/2014/main" id="{5A76C67B-5186-6A4F-8CC0-6CBFEB118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F1686-2B7E-F34D-B970-CC7FA2D3BC5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337161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EA2F-4473-0948-AB43-EBE335118A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8B151-747D-604F-903D-9A920F3178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47E0C-8A67-AE45-9E33-B90E65F82661}"/>
              </a:ext>
            </a:extLst>
          </p:cNvPr>
          <p:cNvSpPr>
            <a:spLocks noGrp="1"/>
          </p:cNvSpPr>
          <p:nvPr>
            <p:ph type="dt" sz="half" idx="10"/>
          </p:nvPr>
        </p:nvSpPr>
        <p:spPr/>
        <p:txBody>
          <a:bodyPr/>
          <a:lstStyle/>
          <a:p>
            <a:fld id="{37A2730A-859E-B540-ADF3-E97069AD1FDB}" type="datetimeFigureOut">
              <a:rPr lang="en-US" smtClean="0"/>
              <a:t>11/7/2023</a:t>
            </a:fld>
            <a:endParaRPr lang="en-US"/>
          </a:p>
        </p:txBody>
      </p:sp>
      <p:sp>
        <p:nvSpPr>
          <p:cNvPr id="5" name="Footer Placeholder 4">
            <a:extLst>
              <a:ext uri="{FF2B5EF4-FFF2-40B4-BE49-F238E27FC236}">
                <a16:creationId xmlns:a16="http://schemas.microsoft.com/office/drawing/2014/main" id="{702C27D1-B1FA-884E-BB86-6AA912AD2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0875C-8A74-6B43-8AF6-63659F8EC74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193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3F97-6513-314A-BEB3-8AC3A43CE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AC1008-6364-A640-BA0B-D8775884B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5AB27E-7D19-9148-AFBE-D10DF7C15B9E}"/>
              </a:ext>
            </a:extLst>
          </p:cNvPr>
          <p:cNvSpPr>
            <a:spLocks noGrp="1"/>
          </p:cNvSpPr>
          <p:nvPr>
            <p:ph type="dt" sz="half" idx="10"/>
          </p:nvPr>
        </p:nvSpPr>
        <p:spPr/>
        <p:txBody>
          <a:bodyPr/>
          <a:lstStyle/>
          <a:p>
            <a:fld id="{37A2730A-859E-B540-ADF3-E97069AD1FDB}" type="datetimeFigureOut">
              <a:rPr lang="en-US" smtClean="0"/>
              <a:t>11/7/2023</a:t>
            </a:fld>
            <a:endParaRPr lang="en-US"/>
          </a:p>
        </p:txBody>
      </p:sp>
      <p:sp>
        <p:nvSpPr>
          <p:cNvPr id="5" name="Footer Placeholder 4">
            <a:extLst>
              <a:ext uri="{FF2B5EF4-FFF2-40B4-BE49-F238E27FC236}">
                <a16:creationId xmlns:a16="http://schemas.microsoft.com/office/drawing/2014/main" id="{FF17AB2F-DBDD-3343-AB56-539EF251B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2543B-D933-004D-99FF-224DE8B9700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3299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5657-C487-1D4B-9C65-4DD0F323D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BF2E6E-20E6-9043-A03F-A481416CA8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CB42E3-D2BE-6F4D-92FC-1494FD65C1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5245B-18BD-FF4F-92B6-242006FB81F1}"/>
              </a:ext>
            </a:extLst>
          </p:cNvPr>
          <p:cNvSpPr>
            <a:spLocks noGrp="1"/>
          </p:cNvSpPr>
          <p:nvPr>
            <p:ph type="dt" sz="half" idx="10"/>
          </p:nvPr>
        </p:nvSpPr>
        <p:spPr/>
        <p:txBody>
          <a:bodyPr/>
          <a:lstStyle/>
          <a:p>
            <a:fld id="{37A2730A-859E-B540-ADF3-E97069AD1FDB}" type="datetimeFigureOut">
              <a:rPr lang="en-US" smtClean="0"/>
              <a:t>11/7/2023</a:t>
            </a:fld>
            <a:endParaRPr lang="en-US"/>
          </a:p>
        </p:txBody>
      </p:sp>
      <p:sp>
        <p:nvSpPr>
          <p:cNvPr id="6" name="Footer Placeholder 5">
            <a:extLst>
              <a:ext uri="{FF2B5EF4-FFF2-40B4-BE49-F238E27FC236}">
                <a16:creationId xmlns:a16="http://schemas.microsoft.com/office/drawing/2014/main" id="{BE081255-874F-754B-A47E-861DA0CD1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19D76-7CF9-AC46-8DF1-89FFCD7B2D7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9962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E17C-5F89-8D43-BA72-7627FFCB1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969009-5908-0446-A2D3-27CA7612D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A4F87B-6AD1-4F41-B65A-1712AF5CC5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9BD845-9E91-C744-AC94-1F3B0763A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5476AE-7625-BD41-9CA9-51364370D3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E53358-AC69-5B4B-A141-FBCF7AC85089}"/>
              </a:ext>
            </a:extLst>
          </p:cNvPr>
          <p:cNvSpPr>
            <a:spLocks noGrp="1"/>
          </p:cNvSpPr>
          <p:nvPr>
            <p:ph type="dt" sz="half" idx="10"/>
          </p:nvPr>
        </p:nvSpPr>
        <p:spPr/>
        <p:txBody>
          <a:bodyPr/>
          <a:lstStyle/>
          <a:p>
            <a:fld id="{37A2730A-859E-B540-ADF3-E97069AD1FDB}" type="datetimeFigureOut">
              <a:rPr lang="en-US" smtClean="0"/>
              <a:t>11/7/2023</a:t>
            </a:fld>
            <a:endParaRPr lang="en-US"/>
          </a:p>
        </p:txBody>
      </p:sp>
      <p:sp>
        <p:nvSpPr>
          <p:cNvPr id="8" name="Footer Placeholder 7">
            <a:extLst>
              <a:ext uri="{FF2B5EF4-FFF2-40B4-BE49-F238E27FC236}">
                <a16:creationId xmlns:a16="http://schemas.microsoft.com/office/drawing/2014/main" id="{D9FCEA71-D074-9149-9053-65C6E547F0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C57ED6-3E53-184B-96E1-A81C0B366A20}"/>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3747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7104-1EED-AC46-9BFE-74C4C89738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CA8C08-9E8C-6741-A2F0-5FAB6AE5E4F9}"/>
              </a:ext>
            </a:extLst>
          </p:cNvPr>
          <p:cNvSpPr>
            <a:spLocks noGrp="1"/>
          </p:cNvSpPr>
          <p:nvPr>
            <p:ph type="dt" sz="half" idx="10"/>
          </p:nvPr>
        </p:nvSpPr>
        <p:spPr/>
        <p:txBody>
          <a:bodyPr/>
          <a:lstStyle/>
          <a:p>
            <a:fld id="{37A2730A-859E-B540-ADF3-E97069AD1FDB}" type="datetimeFigureOut">
              <a:rPr lang="en-US" smtClean="0"/>
              <a:t>11/7/2023</a:t>
            </a:fld>
            <a:endParaRPr lang="en-US"/>
          </a:p>
        </p:txBody>
      </p:sp>
      <p:sp>
        <p:nvSpPr>
          <p:cNvPr id="4" name="Footer Placeholder 3">
            <a:extLst>
              <a:ext uri="{FF2B5EF4-FFF2-40B4-BE49-F238E27FC236}">
                <a16:creationId xmlns:a16="http://schemas.microsoft.com/office/drawing/2014/main" id="{2AD7E1B8-2D7B-4548-B1EC-8C766C92D9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E0B748-F1C5-8749-8C42-DAC929DFFC5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075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E7249-F53D-4B4D-A448-22699C3D26CB}"/>
              </a:ext>
            </a:extLst>
          </p:cNvPr>
          <p:cNvSpPr>
            <a:spLocks noGrp="1"/>
          </p:cNvSpPr>
          <p:nvPr>
            <p:ph type="dt" sz="half" idx="10"/>
          </p:nvPr>
        </p:nvSpPr>
        <p:spPr/>
        <p:txBody>
          <a:bodyPr/>
          <a:lstStyle/>
          <a:p>
            <a:fld id="{37A2730A-859E-B540-ADF3-E97069AD1FDB}" type="datetimeFigureOut">
              <a:rPr lang="en-US" smtClean="0"/>
              <a:t>11/7/2023</a:t>
            </a:fld>
            <a:endParaRPr lang="en-US"/>
          </a:p>
        </p:txBody>
      </p:sp>
      <p:sp>
        <p:nvSpPr>
          <p:cNvPr id="3" name="Footer Placeholder 2">
            <a:extLst>
              <a:ext uri="{FF2B5EF4-FFF2-40B4-BE49-F238E27FC236}">
                <a16:creationId xmlns:a16="http://schemas.microsoft.com/office/drawing/2014/main" id="{54682F3B-F381-C642-956B-8B897A4E6B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599A17-3A94-2D4B-863A-D140FD43EA0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9984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8CEF-1C51-8C45-A4DD-823EF2ED1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E374CA-1122-FA4B-B960-C80ADBD8C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A1D2F-31D9-944B-9E05-A6DF632D8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38C1F2-E75A-7847-BE97-4BAFD26A3C17}"/>
              </a:ext>
            </a:extLst>
          </p:cNvPr>
          <p:cNvSpPr>
            <a:spLocks noGrp="1"/>
          </p:cNvSpPr>
          <p:nvPr>
            <p:ph type="dt" sz="half" idx="10"/>
          </p:nvPr>
        </p:nvSpPr>
        <p:spPr/>
        <p:txBody>
          <a:bodyPr/>
          <a:lstStyle/>
          <a:p>
            <a:fld id="{37A2730A-859E-B540-ADF3-E97069AD1FDB}" type="datetimeFigureOut">
              <a:rPr lang="en-US" smtClean="0"/>
              <a:t>11/7/2023</a:t>
            </a:fld>
            <a:endParaRPr lang="en-US"/>
          </a:p>
        </p:txBody>
      </p:sp>
      <p:sp>
        <p:nvSpPr>
          <p:cNvPr id="6" name="Footer Placeholder 5">
            <a:extLst>
              <a:ext uri="{FF2B5EF4-FFF2-40B4-BE49-F238E27FC236}">
                <a16:creationId xmlns:a16="http://schemas.microsoft.com/office/drawing/2014/main" id="{87989FF9-DBBA-CD42-95A8-C1446B010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18F56-7D9A-9D48-8FD1-C96B13CCAF54}"/>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7674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87D9-2240-8D42-BF6D-3237D5EF1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33825A-5AFC-8A42-93C4-F00E40A0F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956E5-5DA8-AB49-9E03-65283DF2A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8163D5-4687-C243-A8A2-0650A7887076}"/>
              </a:ext>
            </a:extLst>
          </p:cNvPr>
          <p:cNvSpPr>
            <a:spLocks noGrp="1"/>
          </p:cNvSpPr>
          <p:nvPr>
            <p:ph type="dt" sz="half" idx="10"/>
          </p:nvPr>
        </p:nvSpPr>
        <p:spPr/>
        <p:txBody>
          <a:bodyPr/>
          <a:lstStyle/>
          <a:p>
            <a:fld id="{37A2730A-859E-B540-ADF3-E97069AD1FDB}" type="datetimeFigureOut">
              <a:rPr lang="en-US" smtClean="0"/>
              <a:t>11/7/2023</a:t>
            </a:fld>
            <a:endParaRPr lang="en-US"/>
          </a:p>
        </p:txBody>
      </p:sp>
      <p:sp>
        <p:nvSpPr>
          <p:cNvPr id="6" name="Footer Placeholder 5">
            <a:extLst>
              <a:ext uri="{FF2B5EF4-FFF2-40B4-BE49-F238E27FC236}">
                <a16:creationId xmlns:a16="http://schemas.microsoft.com/office/drawing/2014/main" id="{38300BF0-29B6-B343-A484-59353A8AC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8E5C9-1065-5147-B725-91FB99153EC6}"/>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11601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B6787-B51F-DB42-9E52-63E10EB865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3B9472-27F5-2144-BCEC-3E0A96761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52788-8A6E-D24F-82D2-F38C9E41A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2730A-859E-B540-ADF3-E97069AD1FDB}" type="datetimeFigureOut">
              <a:rPr lang="en-US" smtClean="0"/>
              <a:t>11/7/2023</a:t>
            </a:fld>
            <a:endParaRPr lang="en-US"/>
          </a:p>
        </p:txBody>
      </p:sp>
      <p:sp>
        <p:nvSpPr>
          <p:cNvPr id="5" name="Footer Placeholder 4">
            <a:extLst>
              <a:ext uri="{FF2B5EF4-FFF2-40B4-BE49-F238E27FC236}">
                <a16:creationId xmlns:a16="http://schemas.microsoft.com/office/drawing/2014/main" id="{A81DDB45-653D-0C49-B78E-967549C7BA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DC715-0B9A-0348-A62C-3F8BCE535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768849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3211859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45267-A9A1-E2B5-FD8F-2DDA98B666C2}"/>
              </a:ext>
            </a:extLst>
          </p:cNvPr>
          <p:cNvSpPr>
            <a:spLocks noGrp="1"/>
          </p:cNvSpPr>
          <p:nvPr>
            <p:ph type="title"/>
          </p:nvPr>
        </p:nvSpPr>
        <p:spPr/>
        <p:txBody>
          <a:bodyPr/>
          <a:lstStyle/>
          <a:p>
            <a:r>
              <a:rPr lang="en-US" dirty="0"/>
              <a:t>Description</a:t>
            </a:r>
            <a:endParaRPr lang="en-IN" dirty="0"/>
          </a:p>
        </p:txBody>
      </p:sp>
      <p:sp>
        <p:nvSpPr>
          <p:cNvPr id="3" name="Content Placeholder 2">
            <a:extLst>
              <a:ext uri="{FF2B5EF4-FFF2-40B4-BE49-F238E27FC236}">
                <a16:creationId xmlns:a16="http://schemas.microsoft.com/office/drawing/2014/main" id="{74FA6097-5464-D143-DA40-C315D6416791}"/>
              </a:ext>
            </a:extLst>
          </p:cNvPr>
          <p:cNvSpPr>
            <a:spLocks noGrp="1"/>
          </p:cNvSpPr>
          <p:nvPr>
            <p:ph idx="1"/>
          </p:nvPr>
        </p:nvSpPr>
        <p:spPr/>
        <p:txBody>
          <a:bodyPr>
            <a:normAutofit lnSpcReduction="10000"/>
          </a:bodyPr>
          <a:lstStyle/>
          <a:p>
            <a:pPr algn="l"/>
            <a:r>
              <a:rPr lang="en-US" b="1" i="1" dirty="0">
                <a:effectLst/>
                <a:latin typeface="Söhne"/>
              </a:rPr>
              <a:t>The Power BI dashboard I've developed is a comprehensive and insightful visualization of the Data Professional Survey dataset. This dashboard provides a powerful tool for gaining a deep understanding of the survey's findings and trends in the field of data professionals.</a:t>
            </a:r>
          </a:p>
          <a:p>
            <a:pPr algn="l"/>
            <a:r>
              <a:rPr lang="en-US" b="1" i="1" dirty="0">
                <a:effectLst/>
                <a:latin typeface="Söhne"/>
              </a:rPr>
              <a:t>At its core, this dashboard offers a user-friendly interface that allows you to interact with the data effortlessly. You can explore various aspects of the survey, such as the demographics of respondents, their roles, industry, and the tools they use. With just a few clicks, you can filter and drill down into the data to uncover valuable insights.</a:t>
            </a:r>
          </a:p>
        </p:txBody>
      </p:sp>
    </p:spTree>
    <p:extLst>
      <p:ext uri="{BB962C8B-B14F-4D97-AF65-F5344CB8AC3E}">
        <p14:creationId xmlns:p14="http://schemas.microsoft.com/office/powerpoint/2010/main" val="3517918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1FDA-7DFA-E29F-EF2B-D1089754884D}"/>
              </a:ext>
            </a:extLst>
          </p:cNvPr>
          <p:cNvSpPr>
            <a:spLocks noGrp="1"/>
          </p:cNvSpPr>
          <p:nvPr>
            <p:ph type="title"/>
          </p:nvPr>
        </p:nvSpPr>
        <p:spPr/>
        <p:txBody>
          <a:bodyPr/>
          <a:lstStyle/>
          <a:p>
            <a:r>
              <a:rPr lang="en-US" b="1" dirty="0"/>
              <a:t>Insights</a:t>
            </a:r>
            <a:endParaRPr lang="en-IN" b="1" dirty="0"/>
          </a:p>
        </p:txBody>
      </p:sp>
      <p:sp>
        <p:nvSpPr>
          <p:cNvPr id="3" name="Content Placeholder 2">
            <a:extLst>
              <a:ext uri="{FF2B5EF4-FFF2-40B4-BE49-F238E27FC236}">
                <a16:creationId xmlns:a16="http://schemas.microsoft.com/office/drawing/2014/main" id="{929F36E4-4EA4-D08A-BDD2-8127783E2779}"/>
              </a:ext>
            </a:extLst>
          </p:cNvPr>
          <p:cNvSpPr>
            <a:spLocks noGrp="1"/>
          </p:cNvSpPr>
          <p:nvPr>
            <p:ph idx="1"/>
          </p:nvPr>
        </p:nvSpPr>
        <p:spPr/>
        <p:txBody>
          <a:bodyPr>
            <a:normAutofit/>
          </a:bodyPr>
          <a:lstStyle/>
          <a:p>
            <a:r>
              <a:rPr lang="en-US" sz="2000" b="1" i="1" dirty="0">
                <a:effectLst/>
                <a:latin typeface="Söhne"/>
              </a:rPr>
              <a:t>Data scientists boast some of the highest average salaries in the data industry.</a:t>
            </a:r>
          </a:p>
          <a:p>
            <a:r>
              <a:rPr lang="en-US" sz="2000" b="1" i="1" dirty="0">
                <a:effectLst/>
                <a:latin typeface="Söhne"/>
              </a:rPr>
              <a:t>Nearly 60% of individuals in the data field successfully transitioned from diverse career backgrounds.</a:t>
            </a:r>
          </a:p>
          <a:p>
            <a:r>
              <a:rPr lang="en-US" sz="2000" b="1" i="1" dirty="0">
                <a:effectLst/>
                <a:latin typeface="Söhne"/>
              </a:rPr>
              <a:t>Both men and women enjoy nearly identical salaries.</a:t>
            </a:r>
          </a:p>
          <a:p>
            <a:r>
              <a:rPr lang="en-US" sz="2000" b="1" i="1" dirty="0">
                <a:effectLst/>
                <a:latin typeface="Söhne"/>
              </a:rPr>
              <a:t>Most data professionals use Python as their primary programming language.</a:t>
            </a:r>
          </a:p>
          <a:p>
            <a:r>
              <a:rPr lang="en-US" sz="2000" b="1" i="1" dirty="0">
                <a:effectLst/>
                <a:latin typeface="Söhne"/>
              </a:rPr>
              <a:t>Python takes the lead as the primary programming language of choice for the majority of data professionals</a:t>
            </a:r>
            <a:r>
              <a:rPr lang="en-US" sz="2000" b="1" i="1" dirty="0">
                <a:latin typeface="Söhne"/>
              </a:rPr>
              <a:t>.</a:t>
            </a:r>
          </a:p>
          <a:p>
            <a:r>
              <a:rPr lang="en-US" sz="2000" b="1" i="1" dirty="0">
                <a:effectLst/>
                <a:latin typeface="Söhne"/>
              </a:rPr>
              <a:t>Nearly 43% of respondents found entering the data field to be a balanced challenge, neither too daunting nor overly straightforward.</a:t>
            </a:r>
          </a:p>
          <a:p>
            <a:r>
              <a:rPr lang="en-US" sz="2000" b="1" i="1" dirty="0">
                <a:effectLst/>
                <a:latin typeface="Söhne"/>
              </a:rPr>
              <a:t>A significant portion of individuals express dissatisfaction with their current salaries.</a:t>
            </a:r>
          </a:p>
          <a:p>
            <a:r>
              <a:rPr lang="en-US" sz="2000" b="1" i="1" dirty="0">
                <a:effectLst/>
                <a:latin typeface="Söhne"/>
              </a:rPr>
              <a:t>The work-life balance happiness score stands at a respectable 5.74 on a scale of 0 to 10, indicating a reasonably positive outlook on this crucial aspect of professional life.</a:t>
            </a:r>
            <a:endParaRPr lang="en-IN" sz="2000" b="1" i="1" dirty="0"/>
          </a:p>
        </p:txBody>
      </p:sp>
    </p:spTree>
    <p:extLst>
      <p:ext uri="{BB962C8B-B14F-4D97-AF65-F5344CB8AC3E}">
        <p14:creationId xmlns:p14="http://schemas.microsoft.com/office/powerpoint/2010/main" val="40412812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png"/></Relationships>
</file>

<file path=ppt/webextensions/webextension1.xml><?xml version="1.0" encoding="utf-8"?>
<we:webextension xmlns:we="http://schemas.microsoft.com/office/webextensions/webextension/2010/11" id="{98fc4655-673a-42e1-91e7-175aabcdda12}">
  <we:reference id="WA200003233" version="2.0.0.3" store="en-US" storeType="OMEX"/>
  <we:alternateReferences/>
  <we:properties>
    <we:property name="Microsoft.Office.CampaignId" value="&quot;none&quot;"/>
    <we:property name="reportUrl" value="&quot;/groups/me/reports/ace1d40b-117e-4748-be0a-e441645d2e2f/ReportSection?bookmarkGuid=70803f39-c371-4ab0-a6aa-f169255a138d&amp;bookmarkUsage=1&amp;ctid=df8679cd-a80e-45d8-99ac-c83ed7ff95a0&amp;fromEntryPoint=export&quot;"/>
    <we:property name="reportState" value="&quot;CONNECTED&quot;"/>
    <we:property name="reportEmbeddedTime" value="&quot;2023-11-06T18:54:13.069Z&quot;"/>
    <we:property name="creatorSessionId" value="&quot;4c69a7e8-81eb-4ba9-a087-4743c4f8744c&quot;"/>
    <we:property name="creatorUserId" value="&quot;100320031016B7F2&quot;"/>
    <we:property name="creatorTenantId" value="&quot;df8679cd-a80e-45d8-99ac-c83ed7ff95a0&quot;"/>
    <we:property name="reportName" value="&quot;data professionals survey&quot;"/>
    <we:property name="isFiltersActionButtonVisible" value="true"/>
    <we:property name="initialStateBookmark" value="&quot;H4sIAAAAAAAAA+1aWVPcRhD+K1N6Sqo2tu6DF2pZIE4ZbA7HfkhRqZampR2j1SijEbB28d/TIy0hYIrFGGpXhZ9Was3R39fHdEv71eKiqUuYv4MZWhvWlpSnM1CnzLFGVrWQvX//dn989Pbvd+P9HRLLWgtZNdbGV0uDKlB/FE0LpVmBhH+djCwoywMozF0OZYMjq0bVyApK8QX7wfRIqxYvRxZe1KVUYJY81qDRLHtGw+me9nZeebQjZFqc4TFmupceYS2VvrofWU1/1al085lZrNtwIisNoqKFjczBNA0D18tTx0WOYQpxZuS5KPViSDrfuagV4SGU89rwMCHtCqlEBqXV6a2waRabTGTZzrqrnRvyY9mqDI8w7x5VWug5rbQNGtiBknk/EEp23KoznFuXRAjJia5u3KHLfmPbgrO5bFlzLnQ2ZRkoJBWZqLRkZqHNbtZUnk8Ukobc2rAvR/8pPeZnUGUkva3xuCgUFnDF0s56wdltq4UBg2/RnZCkEVVRLpzp2sofetC1wMkUlDbOmn4mVzAWpUlScVRb886o20Jd+Yg7ugVzQNxcnlyFBy32+X9xsPDWHuyKdT65NDMhT9B3swAhybgNGKTgrGPQOYTq01QQmA9Cl8i2sNFsV+jG4FRs0iqFlWZHssTNV85gom9MWZWSMjuGEtT8lic5j4iyFNTQomwZByuNpu/2uz6sIuAhugk66KcRT4DbPl8aVuvkmIchAX8jz9kbqOs5owTSJRRR3cR9IBth1GKUaKZMT5HlsizlObnoJvult+ivy916PYPzGTnwfnKw4T8ivRXQFjig3Pa8YWSSjTnC8zixE9uxMx6FEcQ8sV9ervkk1enrPZFTiia6CNrLTjtL6XhZGWgpHT+T0RPGWZ+XIidLcsfNUs/OHOS+7SfLa6AVtBbRghUu8lxkbanZOVCvpAm26giipikltzgdZHv/aHQ/1u1zWbV6aJ3IE5G10oblkRD6tiUBDHMPMXECHyIviJwgHFYp4diE/yqTjSk9/3hLnYHii0cDcuXlRPRZOvWdxA78JAxs9EKHbD+w6vHPSvzTIvtj+xZC96WY+h4CehO7gRthFNhu6iW2H8c2t3EdD+KAPHYXzmhTjWZCoWA2I3OxPaiKFgoc0Iu9B4O595gdDfqV6/Jw6xQfXJXwKNOutCh4mMZ9DZBzl2r2MMHMjUOPJzG6waAOhEPn2nMnsq20mjMuu9qnJPqp7tn8xkB3HBarjb2HQvjOiNMKcQb17Wi70zF/V7Ktn/Xd+sNA9m6JThzHKYaul4SJz6M0iiKz7f1w8UKn8uIm3K439bgXgotekHIXqDu17Xgdj8SEGNqHEl/vktkozw7m/HvyD1sD/Hy81h+27vAsE2hddFwTbM1QFV2xKFvd1JDhAVTY6VX3iwnsxpHDQcWRL66V+d2j00b1pvwIZWus2P31xOo2IeuKtMQlE8wfUqxOrU67fwEo0N9PGyMAAA==&quot;"/>
    <we:property name="bookmark" value="&quot;H4sIAAAAAAAAA+1a31PcNhD+VzR+ameuiX/b4oWBA5rOpB1+pMlDh4e1tfYp6CxXloFrhv+9a/sohTAcITB3HvKET5al/b7d/bRr88URsqkVLP6AOTpbzq7WZ3MwZ8xzJk51eyyMeJ7GqRumcZJGYY6hy2mWrq3UVeNsfXEsmBLtR9m0oLoFafAvBwqOoZ9HCDwXLmCUgeecThxQ6hDKbk4BqsGJU6NpdAVK/oPDEnTLmhavJg5e1kob6DY6sWCx2+ycptNvMtB7E5AdkFt5jieY22H0GGtt7PXvidMMV72ht+91i/UbTnVlQVa0cDfmYZbFkR8UmeejwDiDNO/GC6nsckq22L+sDaEk7Iu6I2tK1pXayByU09ttsGmWm0y1auf91f6t8RPdmhyPsehvVVbaBa20BxbYodHFMBEUO2nNOS6cKyKExomuft6Rz35he1KwhW5ZcyFtPmM5GCQTmaysZt1C2/1TM30xNUgWCmfLvZr8Z/SOOIcqp9G7Fu+UpcESrlna3yw4B221dGD0NbpTGmlkVaplMN14+cMAupY4nYGxXQhnnykUOo/SQ9oINLuL3ql70lzHiD+5A3NE3FydXqcHLfb5f3mwjNYB7JptPr3qnrxXLTYw6TxC9WkmCcwHaRWyXWwsO5C26XAaNm2NwcqyY61w+403muzbIVUlUWYnoMAs7kSS94Qsy8CMLctWcbDWbPrmuBvSKgERo8/RwzBLBAfhhmJlWm1SYB7FBPydvmDvoK4XjASkFxRZ3cZ9qBvZmcVIaGbMzpAVWil9QSG6zX4aPPrz6rDezOR8QQ6CHxxshU+QtxLaEkekbS+bRp3YdEd4kXKXu56biyROIBXcfX1a80mbs7fvZUESTXQRtNctOyvpeF0KtJKOH2L0jHk26FLi5bzw/DwL3NxDEbohX10DraG1SJasCFkUMm+VZRdAvZIl2KYniJqmjMLibJTt/ZPRfV+3L3TV2rF1Is9E1loblidCGNoWDhgXASL3ohCSIEq8KB5XKeG5hP9ayXZInr+/pc7BiOWtEYXyaiIGlc5Cj7tRyOPIxSD2yPcjqx7/rOTfLbLf9u4g9F+Lqx8gYHCxH/kJJpHrZwF3wzR1hYubeBBHFLEHcE6bWuweKA3M5+Qu9h6qsoUSR/Ri79FgHjxmJ6N+5bo63XrDR1clPMm1ay0KHmfxUAMUwqeaPeaY+2kcCJ6iH43qQDjybiJ3qtvKmgUTuq99FNFPdc/2Vw6657BYb+49FsI3Zpw1iHOo72bbvYH5q9Ft/aLv1h8HcghL9NI0zTD2Ax7zUCRZkiTdtg/DxUub6cvbcPveNBBBDD4GUSZ8oO7UddNNPBI5MfQ7KHx7QG4jnR3N+ffsH7ZG+Pl4oz9s3RNZXaL12XFDsDNHU/bFom5tU0OOh1Bhb1c9LCaxn0cBB5VAsbw23d/3dNqYwZUfQbWdF/t/PXH6bfrd/gXYQFgYECMAAA==&quot;"/>
    <we:property name="datasetId" value="&quot;08d536b1-e4c6-40e1-bd90-248abe9efcd7&quot;"/>
    <we:property name="embedUrl" value="&quot;/reportEmbed?reportId=ace1d40b-117e-4748-be0a-e441645d2e2f&amp;config=eyJjbHVzdGVyVXJsIjoiaHR0cHM6Ly9XQUJJLVVBRS1OT1JUSC1BLVBSSU1BUlktcmVkaXJlY3QuYW5hbHlzaXMud2luZG93cy5uZXQiLCJlbWJlZEZlYXR1cmVzIjp7InVzYWdlTWV0cmljc1ZOZXh0Ijp0cnVlfX0%3D&amp;disableSensitivityBanner=true&quot;"/>
    <we:property name="pageName" value="&quot;ReportSection&quot;"/>
    <we:property name="pageDisplayName" value="&quot;Page 1&quot;"/>
    <we:property name="backgroundColor" value="&quot;#3A3A3A&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Props1.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2.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1531</TotalTime>
  <Words>249</Words>
  <Application>Microsoft Office PowerPoint</Application>
  <PresentationFormat>Widescreen</PresentationFormat>
  <Paragraphs>13</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Segoe UI Light</vt:lpstr>
      <vt:lpstr>Söhne</vt:lpstr>
      <vt:lpstr>Office Theme</vt:lpstr>
      <vt:lpstr>Microsoft Power BI</vt:lpstr>
      <vt:lpstr>Description</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Ayanava Debnath</cp:lastModifiedBy>
  <cp:revision>3</cp:revision>
  <dcterms:created xsi:type="dcterms:W3CDTF">2018-06-07T21:39:02Z</dcterms:created>
  <dcterms:modified xsi:type="dcterms:W3CDTF">2023-11-06T19:21:20Z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