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73" r:id="rId11"/>
    <p:sldId id="274" r:id="rId12"/>
    <p:sldId id="269" r:id="rId13"/>
    <p:sldId id="271" r:id="rId14"/>
    <p:sldId id="270" r:id="rId15"/>
    <p:sldId id="263" r:id="rId16"/>
    <p:sldId id="268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5A0C-F2A7-43D0-8B3A-ECCAAA597B0B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0597-E994-4B3D-A510-FEFE753CE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Scatter Plot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Paper by: Sven </a:t>
            </a:r>
            <a:r>
              <a:rPr lang="de-DE" sz="2400" dirty="0"/>
              <a:t>Bachthaler </a:t>
            </a:r>
            <a:r>
              <a:rPr lang="de-DE" sz="2400" dirty="0" smtClean="0"/>
              <a:t>and </a:t>
            </a:r>
            <a:r>
              <a:rPr lang="de-DE" sz="2400" dirty="0"/>
              <a:t>Daniel </a:t>
            </a:r>
            <a:r>
              <a:rPr lang="de-DE" sz="2400" dirty="0" smtClean="0"/>
              <a:t>Weiskopf</a:t>
            </a:r>
          </a:p>
          <a:p>
            <a:endParaRPr lang="de-DE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de-DE" sz="2400" dirty="0" smtClean="0">
                <a:solidFill>
                  <a:schemeClr val="bg2">
                    <a:lumMod val="10000"/>
                  </a:schemeClr>
                </a:solidFill>
              </a:rPr>
              <a:t>Presented by: Ayan Biswas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Collected the input dataset. This data set is 3-D(spatial) X 1-D(scalar).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 Read the input dataset into an array.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Calculate the gradient of the input scalar data and store in the array. Now we have 3-D(spatial) X 2-D(scalar) data set as the input.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The input mesh is broken into cubes.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 Each cube is decomposed into six tetrahedrons. (No cracking problem)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Now each tetrahedron is projected into data space and is further divided into triangles.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Each triangle has 3 points each of which has two scalar values. I calculate the </a:t>
            </a:r>
            <a:r>
              <a:rPr lang="en-US" sz="2400" dirty="0" err="1" smtClean="0"/>
              <a:t>IsoSurfaces</a:t>
            </a:r>
            <a:r>
              <a:rPr lang="en-US" sz="2400" dirty="0" smtClean="0"/>
              <a:t> for the triangle vertices' scalar values. Inside the tetrahedron, the </a:t>
            </a:r>
            <a:r>
              <a:rPr lang="en-US" sz="2400" dirty="0" err="1" smtClean="0"/>
              <a:t>Isosurface</a:t>
            </a:r>
            <a:r>
              <a:rPr lang="en-US" sz="2400" dirty="0" smtClean="0"/>
              <a:t> is a triangle. This </a:t>
            </a:r>
            <a:r>
              <a:rPr lang="en-US" sz="2400" dirty="0" err="1" smtClean="0"/>
              <a:t>Isosurface</a:t>
            </a:r>
            <a:r>
              <a:rPr lang="en-US" sz="2400" dirty="0" smtClean="0"/>
              <a:t> algorithm is written by me.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Steps..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 startAt="8"/>
            </a:pPr>
            <a:r>
              <a:rPr lang="en-US" sz="1700" dirty="0" smtClean="0"/>
              <a:t>For each vertex, we have two triangles for the two scalar values. Now I calculate the intersection of the two triangles. This is a straight line. The length of the line is calculated and stored.</a:t>
            </a:r>
          </a:p>
          <a:p>
            <a:pPr>
              <a:buAutoNum type="arabicPeriod" startAt="8"/>
            </a:pPr>
            <a:endParaRPr lang="en-US" sz="1700" dirty="0" smtClean="0"/>
          </a:p>
          <a:p>
            <a:pPr>
              <a:buAutoNum type="arabicPeriod" startAt="9"/>
            </a:pPr>
            <a:r>
              <a:rPr lang="en-US" sz="1700" dirty="0" smtClean="0"/>
              <a:t>Volume measure is calculated as the cross product of the gradient of the two scalar values.</a:t>
            </a:r>
          </a:p>
          <a:p>
            <a:pPr>
              <a:buAutoNum type="arabicPeriod" startAt="9"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10. Divide the line length by volume measure and use this value to look up from a predefined color map and assign the color to the vertex.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11. Using OpenGL, I repeat these steps for all the triangles and their vertices and draw on screen with additive blending.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Shockwave.raw (64x64x512)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Discrete				Continuous</a:t>
            </a:r>
            <a:endParaRPr lang="en-US" dirty="0"/>
          </a:p>
        </p:txBody>
      </p:sp>
      <p:pic>
        <p:nvPicPr>
          <p:cNvPr id="1026" name="Picture 2" descr="\\nas-dl\home\Windows\biswas\Desktop\788\shockwave_cont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438400"/>
            <a:ext cx="3847259" cy="2906713"/>
          </a:xfrm>
          <a:prstGeom prst="rect">
            <a:avLst/>
          </a:prstGeom>
          <a:noFill/>
        </p:spPr>
      </p:pic>
      <p:pic>
        <p:nvPicPr>
          <p:cNvPr id="1027" name="Picture 3" descr="\\nas-dl\home\Windows\biswas\Desktop\788\shockwav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1"/>
            <a:ext cx="3733800" cy="2912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Silicium.raw (34x34x98)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     Discrete				Continuous</a:t>
            </a:r>
            <a:endParaRPr lang="en-US" dirty="0"/>
          </a:p>
        </p:txBody>
      </p:sp>
      <p:pic>
        <p:nvPicPr>
          <p:cNvPr id="3074" name="Picture 2" descr="\\nas-dl\home\Windows\biswas\Desktop\788\silicium_discre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2057400"/>
            <a:ext cx="4292600" cy="3346325"/>
          </a:xfrm>
          <a:prstGeom prst="rect">
            <a:avLst/>
          </a:prstGeom>
          <a:noFill/>
        </p:spPr>
      </p:pic>
      <p:pic>
        <p:nvPicPr>
          <p:cNvPr id="3075" name="Picture 3" descr="\\nas-dl\home\Windows\biswas\Desktop\788\silicium_co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8825" y="2057400"/>
            <a:ext cx="4346575" cy="33735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Teddybear.raw (62x128x128)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Discrete				Continuous</a:t>
            </a:r>
            <a:endParaRPr lang="en-US" dirty="0"/>
          </a:p>
        </p:txBody>
      </p:sp>
      <p:pic>
        <p:nvPicPr>
          <p:cNvPr id="2050" name="Picture 2" descr="\\nas-dl\home\Windows\biswas\Desktop\788\teddy_co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57400"/>
            <a:ext cx="4070350" cy="3195275"/>
          </a:xfrm>
          <a:prstGeom prst="rect">
            <a:avLst/>
          </a:prstGeom>
          <a:noFill/>
        </p:spPr>
      </p:pic>
      <p:pic>
        <p:nvPicPr>
          <p:cNvPr id="2051" name="Picture 3" descr="\\nas-dl\home\Windows\biswas\Desktop\788\teddy_discre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2057400"/>
            <a:ext cx="4114799" cy="3189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u="sng" dirty="0" smtClean="0"/>
              <a:t>Discrete </a:t>
            </a:r>
            <a:r>
              <a:rPr lang="en-US" b="1" u="sng" dirty="0" err="1" smtClean="0"/>
              <a:t>scatterplot</a:t>
            </a:r>
            <a:r>
              <a:rPr lang="en-US" b="1" u="sng" dirty="0" smtClean="0"/>
              <a:t>	          Continuous </a:t>
            </a:r>
            <a:r>
              <a:rPr lang="en-US" b="1" u="sng" dirty="0" err="1"/>
              <a:t>scatterplot</a:t>
            </a:r>
            <a:endParaRPr lang="en-US" b="1" u="sng" dirty="0"/>
          </a:p>
          <a:p>
            <a:endParaRPr lang="en-US" dirty="0" smtClean="0"/>
          </a:p>
          <a:p>
            <a:r>
              <a:rPr lang="en-US" dirty="0" smtClean="0"/>
              <a:t>parameter dependent	      parameter free</a:t>
            </a:r>
            <a:endParaRPr lang="en-US" dirty="0"/>
          </a:p>
          <a:p>
            <a:r>
              <a:rPr lang="en-US" dirty="0"/>
              <a:t>resolution </a:t>
            </a:r>
            <a:r>
              <a:rPr lang="en-US" dirty="0" smtClean="0"/>
              <a:t>dependent	      resolution </a:t>
            </a:r>
            <a:r>
              <a:rPr lang="en-US" dirty="0"/>
              <a:t>independency</a:t>
            </a:r>
          </a:p>
          <a:p>
            <a:r>
              <a:rPr lang="en-US" dirty="0"/>
              <a:t>arbitrary data types </a:t>
            </a:r>
            <a:r>
              <a:rPr lang="en-US" dirty="0" smtClean="0"/>
              <a:t>	      continuous </a:t>
            </a:r>
            <a:r>
              <a:rPr lang="en-US" dirty="0"/>
              <a:t>data sets only</a:t>
            </a:r>
          </a:p>
          <a:p>
            <a:r>
              <a:rPr lang="en-US" dirty="0"/>
              <a:t>fast and simple </a:t>
            </a:r>
            <a:r>
              <a:rPr lang="en-US" dirty="0" smtClean="0"/>
              <a:t>		      </a:t>
            </a:r>
            <a:r>
              <a:rPr lang="en-US" dirty="0" err="1" smtClean="0"/>
              <a:t>precomputation</a:t>
            </a:r>
            <a:r>
              <a:rPr lang="en-US" dirty="0" smtClean="0"/>
              <a:t> </a:t>
            </a:r>
            <a:r>
              <a:rPr lang="en-US" dirty="0"/>
              <a:t>takes some</a:t>
            </a:r>
          </a:p>
          <a:p>
            <a:pPr>
              <a:buNone/>
            </a:pPr>
            <a:r>
              <a:rPr lang="en-US" dirty="0" smtClean="0"/>
              <a:t>					      time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Thanks..!!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Author’s 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143000"/>
            <a:ext cx="805340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33750"/>
            <a:ext cx="81438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 for data visualization</a:t>
            </a:r>
          </a:p>
          <a:p>
            <a:r>
              <a:rPr lang="en-US" dirty="0" smtClean="0"/>
              <a:t>Notion of continuous scatter plots</a:t>
            </a:r>
          </a:p>
          <a:p>
            <a:r>
              <a:rPr lang="en-US" dirty="0" smtClean="0"/>
              <a:t>General mathematical model</a:t>
            </a:r>
          </a:p>
          <a:p>
            <a:r>
              <a:rPr lang="en-US" dirty="0" smtClean="0"/>
              <a:t>Common case computation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 </a:t>
            </a:r>
            <a:r>
              <a:rPr lang="en-US" sz="2800" dirty="0"/>
              <a:t>Input field on n-dimensional domain (spatial domain)</a:t>
            </a:r>
          </a:p>
          <a:p>
            <a:r>
              <a:rPr lang="en-US" sz="2800" dirty="0" smtClean="0"/>
              <a:t>m-dimensional </a:t>
            </a:r>
            <a:r>
              <a:rPr lang="en-US" sz="2800" dirty="0"/>
              <a:t>domain of the </a:t>
            </a:r>
            <a:r>
              <a:rPr lang="en-US" sz="2800" dirty="0" err="1"/>
              <a:t>scatterplot</a:t>
            </a:r>
            <a:r>
              <a:rPr lang="en-US" sz="2800" dirty="0"/>
              <a:t> (data domain)</a:t>
            </a:r>
          </a:p>
          <a:p>
            <a:r>
              <a:rPr lang="en-US" sz="2800" dirty="0" smtClean="0"/>
              <a:t>Input </a:t>
            </a:r>
            <a:r>
              <a:rPr lang="en-US" sz="2800" dirty="0"/>
              <a:t>field is represented by </a:t>
            </a:r>
            <a:r>
              <a:rPr lang="en-US" sz="2800" dirty="0" smtClean="0"/>
              <a:t>τ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962400"/>
            <a:ext cx="6496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 distribution in Spatial Domain S</a:t>
            </a:r>
          </a:p>
          <a:p>
            <a:r>
              <a:rPr lang="en-US" dirty="0" smtClean="0"/>
              <a:t>Density distribution in Data Domain </a:t>
            </a:r>
            <a:r>
              <a:rPr lang="el-GR" dirty="0" smtClean="0"/>
              <a:t>σ</a:t>
            </a:r>
            <a:endParaRPr lang="en-US" dirty="0" smtClean="0"/>
          </a:p>
          <a:p>
            <a:r>
              <a:rPr lang="en-US" dirty="0" smtClean="0"/>
              <a:t>Mass conservation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52863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m=n</a:t>
            </a:r>
          </a:p>
          <a:p>
            <a:r>
              <a:rPr lang="en-US" dirty="0" smtClean="0"/>
              <a:t>Assuming </a:t>
            </a:r>
            <a:r>
              <a:rPr lang="el-GR" dirty="0" smtClean="0"/>
              <a:t>τ</a:t>
            </a:r>
            <a:r>
              <a:rPr lang="en-US" dirty="0" smtClean="0"/>
              <a:t> is </a:t>
            </a:r>
            <a:r>
              <a:rPr lang="en-US" dirty="0" err="1" smtClean="0"/>
              <a:t>diffeomorphic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62275"/>
            <a:ext cx="6553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876675"/>
            <a:ext cx="2000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971800"/>
            <a:ext cx="67818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3886200"/>
            <a:ext cx="19716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438400" y="3200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9331" y="4953000"/>
            <a:ext cx="375046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det</a:t>
            </a:r>
            <a:r>
              <a:rPr lang="en-US" dirty="0" smtClean="0"/>
              <a:t>(D</a:t>
            </a:r>
            <a:r>
              <a:rPr lang="el-GR" dirty="0" smtClean="0"/>
              <a:t>τ</a:t>
            </a:r>
            <a:r>
              <a:rPr lang="en-US" dirty="0" smtClean="0"/>
              <a:t>)=0</a:t>
            </a:r>
          </a:p>
          <a:p>
            <a:pPr lvl="1"/>
            <a:r>
              <a:rPr lang="en-US" dirty="0" smtClean="0"/>
              <a:t>Piecewise constant</a:t>
            </a:r>
          </a:p>
          <a:p>
            <a:pPr lvl="2"/>
            <a:r>
              <a:rPr lang="el-GR" sz="3200" dirty="0" smtClean="0"/>
              <a:t>τ </a:t>
            </a:r>
            <a:r>
              <a:rPr lang="en-US" sz="3200" dirty="0" smtClean="0"/>
              <a:t>(x)=∑</a:t>
            </a:r>
            <a:r>
              <a:rPr lang="en-US" sz="3200" baseline="-25000" dirty="0" err="1" smtClean="0"/>
              <a:t>i</a:t>
            </a:r>
            <a:r>
              <a:rPr lang="el-GR" sz="3200" dirty="0" smtClean="0"/>
              <a:t>τ</a:t>
            </a:r>
            <a:r>
              <a:rPr lang="en-US" sz="3200" baseline="-25000" dirty="0" err="1" smtClean="0"/>
              <a:t>i</a:t>
            </a:r>
            <a:r>
              <a:rPr lang="el-GR" sz="3200" dirty="0" smtClean="0"/>
              <a:t>χ</a:t>
            </a:r>
            <a:r>
              <a:rPr lang="en-US" sz="3200" baseline="-25000" dirty="0" err="1" smtClean="0"/>
              <a:t>i</a:t>
            </a:r>
            <a:r>
              <a:rPr lang="en-US" sz="3200" baseline="-25000" dirty="0"/>
              <a:t> </a:t>
            </a:r>
            <a:r>
              <a:rPr lang="en-US" sz="3200" dirty="0" smtClean="0"/>
              <a:t>(x)</a:t>
            </a:r>
          </a:p>
          <a:p>
            <a:pPr lvl="2">
              <a:buNone/>
            </a:pPr>
            <a:r>
              <a:rPr lang="en-US" sz="3200" baseline="-25000" dirty="0"/>
              <a:t> </a:t>
            </a:r>
            <a:r>
              <a:rPr lang="en-US" sz="3600" dirty="0" smtClean="0"/>
              <a:t> </a:t>
            </a:r>
            <a:r>
              <a:rPr lang="en-US" sz="3600" baseline="-25000" dirty="0" smtClean="0"/>
              <a:t>where</a:t>
            </a:r>
          </a:p>
          <a:p>
            <a:pPr lvl="2">
              <a:buNone/>
            </a:pPr>
            <a:endParaRPr lang="en-US" sz="3600" baseline="-25000" dirty="0"/>
          </a:p>
          <a:p>
            <a:pPr lvl="2">
              <a:buNone/>
            </a:pPr>
            <a:endParaRPr lang="en-US" sz="3600" baseline="-25000" dirty="0" smtClean="0"/>
          </a:p>
          <a:p>
            <a:pPr lvl="2">
              <a:buNone/>
            </a:pPr>
            <a:r>
              <a:rPr lang="en-US" sz="3600" baseline="-25000" dirty="0" smtClean="0"/>
              <a:t>Then we get</a:t>
            </a:r>
            <a:endParaRPr lang="en-US" sz="3600" baseline="-25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2229" y="3962400"/>
            <a:ext cx="2841171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410200"/>
            <a:ext cx="419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m&lt;n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Dimensionality problem</a:t>
            </a:r>
          </a:p>
          <a:p>
            <a:r>
              <a:rPr lang="en-US" dirty="0" smtClean="0"/>
              <a:t>Divide the volume V into </a:t>
            </a:r>
          </a:p>
          <a:p>
            <a:pPr lvl="1"/>
            <a:r>
              <a:rPr lang="en-US" dirty="0" smtClean="0"/>
              <a:t>Inverse image of </a:t>
            </a:r>
            <a:r>
              <a:rPr lang="el-GR" dirty="0" smtClean="0"/>
              <a:t>ξ</a:t>
            </a:r>
            <a:r>
              <a:rPr lang="en-US" baseline="-25000" dirty="0" smtClean="0"/>
              <a:t>0 </a:t>
            </a:r>
            <a:r>
              <a:rPr lang="en-US" dirty="0" smtClean="0"/>
              <a:t> i.e. </a:t>
            </a:r>
            <a:r>
              <a:rPr lang="en-US" dirty="0" err="1" smtClean="0"/>
              <a:t>isocontour</a:t>
            </a:r>
            <a:endParaRPr lang="en-US" dirty="0" smtClean="0"/>
          </a:p>
          <a:p>
            <a:pPr lvl="1"/>
            <a:r>
              <a:rPr lang="en-US" dirty="0" smtClean="0"/>
              <a:t>Perpendicular space around this </a:t>
            </a:r>
            <a:r>
              <a:rPr lang="en-US" dirty="0" err="1" smtClean="0"/>
              <a:t>isocontour</a:t>
            </a:r>
            <a:endParaRPr lang="en-US" dirty="0" smtClean="0"/>
          </a:p>
          <a:p>
            <a:pPr lvl="1"/>
            <a:endParaRPr lang="en-US" baseline="-25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847" y="4038600"/>
            <a:ext cx="4140953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:m&lt;n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 get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Finally we arrive at 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46129"/>
            <a:ext cx="7543800" cy="134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86200"/>
            <a:ext cx="5867400" cy="121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• </a:t>
            </a:r>
            <a:r>
              <a:rPr lang="en-US" sz="4700" dirty="0"/>
              <a:t>The algorithm step-by-step</a:t>
            </a:r>
            <a:r>
              <a:rPr lang="en-US" sz="4700" dirty="0" smtClean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Classify a tetrahedron based on its silhouette in</a:t>
            </a:r>
          </a:p>
          <a:p>
            <a:pPr>
              <a:buNone/>
            </a:pPr>
            <a:r>
              <a:rPr lang="en-US" dirty="0" smtClean="0"/>
              <a:t>	    the </a:t>
            </a:r>
            <a:r>
              <a:rPr lang="en-US" dirty="0"/>
              <a:t>data domain.</a:t>
            </a:r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Attach data values as 2D </a:t>
            </a:r>
            <a:r>
              <a:rPr lang="en-US" dirty="0" smtClean="0"/>
              <a:t>geometric coordinates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	3</a:t>
            </a:r>
            <a:r>
              <a:rPr lang="en-US" dirty="0"/>
              <a:t>. Determine the volume measure |</a:t>
            </a:r>
            <a:r>
              <a:rPr lang="en-US" dirty="0" err="1"/>
              <a:t>Vol</a:t>
            </a:r>
            <a:r>
              <a:rPr lang="en-US" dirty="0"/>
              <a:t>(</a:t>
            </a:r>
            <a:r>
              <a:rPr lang="en-US" dirty="0" err="1"/>
              <a:t>Dτ</a:t>
            </a:r>
            <a:r>
              <a:rPr lang="en-US" dirty="0"/>
              <a:t>)(x)|.</a:t>
            </a:r>
          </a:p>
          <a:p>
            <a:pPr>
              <a:buNone/>
            </a:pPr>
            <a:r>
              <a:rPr lang="en-US" dirty="0" smtClean="0"/>
              <a:t>	4</a:t>
            </a:r>
            <a:r>
              <a:rPr lang="en-US" dirty="0"/>
              <a:t>. Compute the Euclidean distance between front-face</a:t>
            </a:r>
          </a:p>
          <a:p>
            <a:pPr>
              <a:buNone/>
            </a:pPr>
            <a:r>
              <a:rPr lang="en-US" dirty="0" smtClean="0"/>
              <a:t>	    and </a:t>
            </a:r>
            <a:r>
              <a:rPr lang="en-US" dirty="0"/>
              <a:t>back-face of the tetrahedron at the vertices. Divide</a:t>
            </a:r>
          </a:p>
          <a:p>
            <a:pPr>
              <a:buNone/>
            </a:pPr>
            <a:r>
              <a:rPr lang="en-US" dirty="0" smtClean="0"/>
              <a:t>	    by </a:t>
            </a:r>
            <a:r>
              <a:rPr lang="en-US" dirty="0"/>
              <a:t>the volume measure and attach to the vertices.</a:t>
            </a:r>
          </a:p>
          <a:p>
            <a:pPr>
              <a:buNone/>
            </a:pPr>
            <a:r>
              <a:rPr lang="en-US" dirty="0" smtClean="0"/>
              <a:t>	5</a:t>
            </a:r>
            <a:r>
              <a:rPr lang="en-US" dirty="0"/>
              <a:t>. Render triangles with additive blending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361</Words>
  <Application>Microsoft Office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Continuous Scatter Plot</vt:lpstr>
      <vt:lpstr>Scatter Plots</vt:lpstr>
      <vt:lpstr>Mathematical Model</vt:lpstr>
      <vt:lpstr>Mathematical Model contd.</vt:lpstr>
      <vt:lpstr>Mathematical Model contd.</vt:lpstr>
      <vt:lpstr>Mathematical Model contd.</vt:lpstr>
      <vt:lpstr>When m&lt;n</vt:lpstr>
      <vt:lpstr>Case :m&lt;n contd.</vt:lpstr>
      <vt:lpstr>Algorithm</vt:lpstr>
      <vt:lpstr>My Steps</vt:lpstr>
      <vt:lpstr>My Steps..</vt:lpstr>
      <vt:lpstr>Results</vt:lpstr>
      <vt:lpstr>Results</vt:lpstr>
      <vt:lpstr>More Results</vt:lpstr>
      <vt:lpstr>Conclusion</vt:lpstr>
      <vt:lpstr>Thanks..!!</vt:lpstr>
      <vt:lpstr>Author’s Results</vt:lpstr>
    </vt:vector>
  </TitlesOfParts>
  <Company>Department of Computer Science and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Scatter Plot</dc:title>
  <dc:creator>biswas</dc:creator>
  <cp:lastModifiedBy>biswas</cp:lastModifiedBy>
  <cp:revision>293</cp:revision>
  <dcterms:created xsi:type="dcterms:W3CDTF">2011-02-20T04:02:55Z</dcterms:created>
  <dcterms:modified xsi:type="dcterms:W3CDTF">2011-03-16T23:46:21Z</dcterms:modified>
</cp:coreProperties>
</file>