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8" r:id="rId3"/>
    <p:sldId id="261" r:id="rId4"/>
    <p:sldId id="262" r:id="rId5"/>
    <p:sldId id="271" r:id="rId6"/>
    <p:sldId id="291" r:id="rId7"/>
    <p:sldId id="273" r:id="rId8"/>
    <p:sldId id="270" r:id="rId9"/>
    <p:sldId id="272" r:id="rId10"/>
    <p:sldId id="280" r:id="rId11"/>
    <p:sldId id="288" r:id="rId12"/>
    <p:sldId id="286" r:id="rId13"/>
    <p:sldId id="29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267BF-4308-4629-AB2A-903724A18FFF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1BAFD-6A85-420F-83EF-311CA3477B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973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1BAFD-6A85-420F-83EF-311CA3477B0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086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1BAFD-6A85-420F-83EF-311CA3477B0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67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31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43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93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89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73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26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5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91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DEF69D-9B82-4247-9B30-38D16F09B53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97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28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DEF69D-9B82-4247-9B30-38D16F09B53A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70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47A1-0081-4042-ABD0-4B4691BB9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SciBERT and Tensorflow Approach Overview 10/1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4F5BE-1245-4E6F-93E8-913C5B69D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AYAN DEEP HAZRA</a:t>
            </a:r>
          </a:p>
        </p:txBody>
      </p:sp>
    </p:spTree>
    <p:extLst>
      <p:ext uri="{BB962C8B-B14F-4D97-AF65-F5344CB8AC3E}">
        <p14:creationId xmlns:p14="http://schemas.microsoft.com/office/powerpoint/2010/main" val="375074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5610-B34F-4FB5-8349-36229468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appended model on a random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CF119-5A4B-4717-BDC3-2AD54A3CB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Paper: Bulk Modulus and Structural Phase Transitions of Wurtzite </a:t>
            </a:r>
            <a:r>
              <a:rPr lang="en-GB" b="1" dirty="0" err="1"/>
              <a:t>CoO</a:t>
            </a:r>
            <a:r>
              <a:rPr lang="en-GB" b="1" dirty="0"/>
              <a:t> Nanocrystals</a:t>
            </a:r>
          </a:p>
          <a:p>
            <a:r>
              <a:rPr lang="en-GB" b="1" dirty="0"/>
              <a:t>DOI: 10.1021/jp067354i</a:t>
            </a:r>
          </a:p>
          <a:p>
            <a:r>
              <a:rPr lang="en-GB" dirty="0"/>
              <a:t>Number of sentences: 74</a:t>
            </a:r>
          </a:p>
          <a:p>
            <a:r>
              <a:rPr lang="en-GB" dirty="0"/>
              <a:t>Number of correctly Identified sentences: 4 (Bulk Modulus Datapoints) and 69 (other)</a:t>
            </a:r>
          </a:p>
          <a:p>
            <a:r>
              <a:rPr lang="en-GB" dirty="0"/>
              <a:t>Number of Incorrectly Identified sentences: 1 (Not Bulk Modulus identified as Bulk Modulus)</a:t>
            </a:r>
          </a:p>
          <a:p>
            <a:r>
              <a:rPr lang="en-GB" dirty="0"/>
              <a:t>Accuracy: 73/74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02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A266-78E6-441D-A28B-32377FBA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Used Jasmine’s dataset of 4025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7FD1-B40C-4C00-80E9-70B489AD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Had to split datasets into batches of 250 due to RAM issues.</a:t>
            </a:r>
          </a:p>
          <a:p>
            <a:r>
              <a:rPr lang="en-GB" dirty="0"/>
              <a:t>16 sets of ~</a:t>
            </a:r>
            <a:r>
              <a:rPr lang="en-GB"/>
              <a:t>250 sentences.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85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231B-EF0A-4429-ACAB-0964F706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newest dataset (9.24)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FBB714-CF8B-4C91-95CE-C1D42439B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577442"/>
              </p:ext>
            </p:extLst>
          </p:nvPr>
        </p:nvGraphicFramePr>
        <p:xfrm>
          <a:off x="1167259" y="2270450"/>
          <a:ext cx="9918441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590">
                  <a:extLst>
                    <a:ext uri="{9D8B030D-6E8A-4147-A177-3AD203B41FA5}">
                      <a16:colId xmlns:a16="http://schemas.microsoft.com/office/drawing/2014/main" val="1249333949"/>
                    </a:ext>
                  </a:extLst>
                </a:gridCol>
                <a:gridCol w="2962775">
                  <a:extLst>
                    <a:ext uri="{9D8B030D-6E8A-4147-A177-3AD203B41FA5}">
                      <a16:colId xmlns:a16="http://schemas.microsoft.com/office/drawing/2014/main" val="1984219431"/>
                    </a:ext>
                  </a:extLst>
                </a:gridCol>
                <a:gridCol w="2940076">
                  <a:extLst>
                    <a:ext uri="{9D8B030D-6E8A-4147-A177-3AD203B41FA5}">
                      <a16:colId xmlns:a16="http://schemas.microsoft.com/office/drawing/2014/main" val="2489454583"/>
                    </a:ext>
                  </a:extLst>
                </a:gridCol>
              </a:tblGrid>
              <a:tr h="351452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Bulk 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30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Correct Classifications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77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Incorrect Classifications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3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99.47%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48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Overall Accuracy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99.47%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4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0.909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0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 score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0.635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2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779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231B-EF0A-4429-ACAB-0964F706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Misclassifications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FBB714-CF8B-4C91-95CE-C1D42439B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274012"/>
              </p:ext>
            </p:extLst>
          </p:nvPr>
        </p:nvGraphicFramePr>
        <p:xfrm>
          <a:off x="1167259" y="2270450"/>
          <a:ext cx="9918441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590">
                  <a:extLst>
                    <a:ext uri="{9D8B030D-6E8A-4147-A177-3AD203B41FA5}">
                      <a16:colId xmlns:a16="http://schemas.microsoft.com/office/drawing/2014/main" val="1249333949"/>
                    </a:ext>
                  </a:extLst>
                </a:gridCol>
                <a:gridCol w="5902851">
                  <a:extLst>
                    <a:ext uri="{9D8B030D-6E8A-4147-A177-3AD203B41FA5}">
                      <a16:colId xmlns:a16="http://schemas.microsoft.com/office/drawing/2014/main" val="1984219431"/>
                    </a:ext>
                  </a:extLst>
                </a:gridCol>
              </a:tblGrid>
              <a:tr h="35145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Broad 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Number of Sentences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30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Other Moduli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4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Thermal Conductivity/Coefficients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0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Crystallization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Pressure/Strain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183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Magnetization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73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Hardness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16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Enthalpy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1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Minerals/Chemicals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341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7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D2A4-A8BE-49DC-99EC-3A9F1F77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 Tuned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024411-695F-4466-9BA9-359572662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12" y="1873842"/>
            <a:ext cx="8085521" cy="21947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B87EA8-06D6-4F6A-9795-F5F7B7848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12" y="3947059"/>
            <a:ext cx="6675698" cy="2347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F9612B-619B-42D2-90B4-C77014829871}"/>
              </a:ext>
            </a:extLst>
          </p:cNvPr>
          <p:cNvSpPr txBox="1"/>
          <p:nvPr/>
        </p:nvSpPr>
        <p:spPr>
          <a:xfrm>
            <a:off x="1222310" y="2108718"/>
            <a:ext cx="254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Dropout &amp; Dense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49445-195A-49D4-BA6A-3F8965EEC618}"/>
              </a:ext>
            </a:extLst>
          </p:cNvPr>
          <p:cNvSpPr txBox="1"/>
          <p:nvPr/>
        </p:nvSpPr>
        <p:spPr>
          <a:xfrm>
            <a:off x="1222311" y="4273420"/>
            <a:ext cx="195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Learning Rate and Epochs</a:t>
            </a:r>
          </a:p>
        </p:txBody>
      </p:sp>
    </p:spTree>
    <p:extLst>
      <p:ext uri="{BB962C8B-B14F-4D97-AF65-F5344CB8AC3E}">
        <p14:creationId xmlns:p14="http://schemas.microsoft.com/office/powerpoint/2010/main" val="245127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7F29-6B1F-46E0-81F0-8C777C73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from 7/7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DE9C-737E-49FE-BF43-599492EA5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Specialized models are the way to go (</a:t>
            </a:r>
            <a:r>
              <a:rPr lang="en-GB" dirty="0" err="1"/>
              <a:t>Eg.</a:t>
            </a:r>
            <a:r>
              <a:rPr lang="en-GB" dirty="0"/>
              <a:t> SciBERT, </a:t>
            </a:r>
            <a:r>
              <a:rPr lang="en-GB" dirty="0" err="1"/>
              <a:t>Pubmed</a:t>
            </a:r>
            <a:r>
              <a:rPr lang="en-GB" dirty="0"/>
              <a:t>, etc).</a:t>
            </a:r>
          </a:p>
          <a:p>
            <a:r>
              <a:rPr lang="en-GB" dirty="0"/>
              <a:t>Low values of Dropout are best on TF.</a:t>
            </a:r>
          </a:p>
          <a:p>
            <a:r>
              <a:rPr lang="en-GB" dirty="0"/>
              <a:t>Higher Learning rates are better.</a:t>
            </a:r>
          </a:p>
          <a:p>
            <a:r>
              <a:rPr lang="en-GB" dirty="0"/>
              <a:t>More epochs = better model.</a:t>
            </a:r>
          </a:p>
        </p:txBody>
      </p:sp>
    </p:spTree>
    <p:extLst>
      <p:ext uri="{BB962C8B-B14F-4D97-AF65-F5344CB8AC3E}">
        <p14:creationId xmlns:p14="http://schemas.microsoft.com/office/powerpoint/2010/main" val="177030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67ED-14F2-47B6-97D8-593AD5C8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012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Testing with extended dataset</a:t>
            </a:r>
            <a:br>
              <a:rPr lang="en-GB" dirty="0"/>
            </a:br>
            <a:endParaRPr lang="en-GB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88D8EAB-AF9A-4C54-9941-A6A79973D19F}"/>
              </a:ext>
            </a:extLst>
          </p:cNvPr>
          <p:cNvSpPr/>
          <p:nvPr/>
        </p:nvSpPr>
        <p:spPr>
          <a:xfrm rot="2325222">
            <a:off x="1873908" y="1732102"/>
            <a:ext cx="755780" cy="2705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C4E8CF-6DCA-4A0A-946D-A2050C6AC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137" y="1957184"/>
            <a:ext cx="810838" cy="2181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5CA607-5033-4D56-93CB-512F6A0BA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027" y="1951199"/>
            <a:ext cx="810838" cy="2181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0EFD35-8790-426D-9045-0892902D4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798604" y="1882539"/>
            <a:ext cx="1949274" cy="225571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2985BF3-036B-4E34-8479-8374AC72FAAE}"/>
              </a:ext>
            </a:extLst>
          </p:cNvPr>
          <p:cNvSpPr/>
          <p:nvPr/>
        </p:nvSpPr>
        <p:spPr>
          <a:xfrm>
            <a:off x="513184" y="4212900"/>
            <a:ext cx="2283200" cy="100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Bulk Modulus Sentences (desirable)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CEB24-9111-4BB4-86D3-752AB0725806}"/>
              </a:ext>
            </a:extLst>
          </p:cNvPr>
          <p:cNvSpPr/>
          <p:nvPr/>
        </p:nvSpPr>
        <p:spPr>
          <a:xfrm>
            <a:off x="3760956" y="4265974"/>
            <a:ext cx="2283200" cy="100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Sentences with “modulus” and “</a:t>
            </a:r>
            <a:r>
              <a:rPr lang="en-GB" dirty="0" err="1"/>
              <a:t>GPa</a:t>
            </a:r>
            <a:r>
              <a:rPr lang="en-GB" dirty="0"/>
              <a:t>” keywords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C3DC3C-816E-428F-941E-7417E3542917}"/>
              </a:ext>
            </a:extLst>
          </p:cNvPr>
          <p:cNvSpPr/>
          <p:nvPr/>
        </p:nvSpPr>
        <p:spPr>
          <a:xfrm>
            <a:off x="6147846" y="4256643"/>
            <a:ext cx="2283200" cy="100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Sentences relating to other chemical properties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146729-2947-4AAA-A150-667B5F3A1950}"/>
              </a:ext>
            </a:extLst>
          </p:cNvPr>
          <p:cNvSpPr/>
          <p:nvPr/>
        </p:nvSpPr>
        <p:spPr>
          <a:xfrm>
            <a:off x="9568413" y="4212900"/>
            <a:ext cx="2283200" cy="100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Completely Random Sentences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7BEBD6-5EF2-480D-B6F9-4469B9D4DF36}"/>
              </a:ext>
            </a:extLst>
          </p:cNvPr>
          <p:cNvSpPr/>
          <p:nvPr/>
        </p:nvSpPr>
        <p:spPr>
          <a:xfrm>
            <a:off x="513184" y="5317937"/>
            <a:ext cx="2283200" cy="719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Bulk Modulus of X is Y.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1552F2-5F90-451C-B245-8DD321323785}"/>
              </a:ext>
            </a:extLst>
          </p:cNvPr>
          <p:cNvSpPr/>
          <p:nvPr/>
        </p:nvSpPr>
        <p:spPr>
          <a:xfrm>
            <a:off x="3760956" y="5396605"/>
            <a:ext cx="2283200" cy="719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 Modulus of Y is Z.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23B6E1-EA31-459D-8836-9E94A8A826F8}"/>
              </a:ext>
            </a:extLst>
          </p:cNvPr>
          <p:cNvSpPr/>
          <p:nvPr/>
        </p:nvSpPr>
        <p:spPr>
          <a:xfrm>
            <a:off x="6147846" y="5396605"/>
            <a:ext cx="2283200" cy="719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 Property of Y Chemical is Z.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BAF9FE-4250-4D9B-87B5-2807B47F1DF9}"/>
              </a:ext>
            </a:extLst>
          </p:cNvPr>
          <p:cNvSpPr/>
          <p:nvPr/>
        </p:nvSpPr>
        <p:spPr>
          <a:xfrm>
            <a:off x="9568413" y="5317937"/>
            <a:ext cx="2283200" cy="719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Random X, Y, Z.</a:t>
            </a:r>
          </a:p>
        </p:txBody>
      </p:sp>
    </p:spTree>
    <p:extLst>
      <p:ext uri="{BB962C8B-B14F-4D97-AF65-F5344CB8AC3E}">
        <p14:creationId xmlns:p14="http://schemas.microsoft.com/office/powerpoint/2010/main" val="6975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231B-EF0A-4429-ACAB-0964F706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Pubmed</a:t>
            </a:r>
            <a:r>
              <a:rPr lang="en-GB" dirty="0"/>
              <a:t> 5 epochs, Dropout = 0.05, Dense =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FBB714-CF8B-4C91-95CE-C1D42439B5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1907281"/>
          <a:ext cx="100584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24933394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98421943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48945458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52366469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4183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Bulk 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Modulus and </a:t>
                      </a:r>
                      <a:r>
                        <a:rPr lang="en-GB" dirty="0" err="1"/>
                        <a:t>GPa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Other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Random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30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Correct Classifications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77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Incorrect Classifications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3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48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Overall Accuracy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75%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40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16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DD84-F64D-4447-AD91-A4A9A74C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causes of high error rates with classifying category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A3696-3C7B-43E8-86D2-B2A8B9FC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Model is trained on positive datasets containing the word “modulus” and “</a:t>
            </a:r>
            <a:r>
              <a:rPr lang="en-GB" dirty="0" err="1"/>
              <a:t>GPa</a:t>
            </a:r>
            <a:r>
              <a:rPr lang="en-GB" dirty="0"/>
              <a:t>” and thus is unable to discern differences between other types of moduli like Young’s Modulus and Bulk Modulus.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General model does a much better job of classifying category 2 sentences while a much worse job classifying category 1 sentences. This might be because it just does not classify either category 1 or 2 very correctly from the get go.</a:t>
            </a:r>
          </a:p>
        </p:txBody>
      </p:sp>
    </p:spTree>
    <p:extLst>
      <p:ext uri="{BB962C8B-B14F-4D97-AF65-F5344CB8AC3E}">
        <p14:creationId xmlns:p14="http://schemas.microsoft.com/office/powerpoint/2010/main" val="183217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9E41-0477-4311-866F-ED689C28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Trying to append the negatives in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52EF-C004-40B3-83C8-1DBE2F9E6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Added 60 sentences (20 about other Moduli, 20 about other properties, 20 random) to test performance.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78862-FAA2-4CE8-83BA-DB8F58686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58089"/>
            <a:ext cx="6768426" cy="359078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F4A464-4847-44CD-AD33-FE34C66AE4D6}"/>
              </a:ext>
            </a:extLst>
          </p:cNvPr>
          <p:cNvCxnSpPr/>
          <p:nvPr/>
        </p:nvCxnSpPr>
        <p:spPr>
          <a:xfrm flipH="1">
            <a:off x="7865706" y="3359020"/>
            <a:ext cx="108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4E3BF9-F1E3-4C8A-90C1-1540EE68F13D}"/>
              </a:ext>
            </a:extLst>
          </p:cNvPr>
          <p:cNvCxnSpPr/>
          <p:nvPr/>
        </p:nvCxnSpPr>
        <p:spPr>
          <a:xfrm flipH="1">
            <a:off x="7865706" y="3359020"/>
            <a:ext cx="1082351" cy="55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0D8457-0D72-4416-BE9B-8D500345BC15}"/>
              </a:ext>
            </a:extLst>
          </p:cNvPr>
          <p:cNvSpPr txBox="1"/>
          <p:nvPr/>
        </p:nvSpPr>
        <p:spPr>
          <a:xfrm>
            <a:off x="8948057" y="3105834"/>
            <a:ext cx="280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Correct classification as negative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0DB9AF-204A-4EC2-8A88-959F68647413}"/>
              </a:ext>
            </a:extLst>
          </p:cNvPr>
          <p:cNvSpPr txBox="1"/>
          <p:nvPr/>
        </p:nvSpPr>
        <p:spPr>
          <a:xfrm>
            <a:off x="7663542" y="4085617"/>
            <a:ext cx="435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Incorrect classification, maybe because of number and “</a:t>
            </a:r>
            <a:r>
              <a:rPr lang="en-GB" dirty="0" err="1">
                <a:solidFill>
                  <a:srgbClr val="FF0000"/>
                </a:solidFill>
              </a:rPr>
              <a:t>Gpa</a:t>
            </a:r>
            <a:r>
              <a:rPr lang="en-GB" dirty="0">
                <a:solidFill>
                  <a:srgbClr val="FF0000"/>
                </a:solidFill>
              </a:rPr>
              <a:t>”?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DC5544-7253-409C-8899-13DC45D43F83}"/>
              </a:ext>
            </a:extLst>
          </p:cNvPr>
          <p:cNvCxnSpPr/>
          <p:nvPr/>
        </p:nvCxnSpPr>
        <p:spPr>
          <a:xfrm flipH="1">
            <a:off x="7865705" y="4883020"/>
            <a:ext cx="108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1E9A0B-A429-41D9-80D1-393DCBE71F54}"/>
              </a:ext>
            </a:extLst>
          </p:cNvPr>
          <p:cNvCxnSpPr>
            <a:cxnSpLocks/>
          </p:cNvCxnSpPr>
          <p:nvPr/>
        </p:nvCxnSpPr>
        <p:spPr>
          <a:xfrm flipH="1">
            <a:off x="7865705" y="4883020"/>
            <a:ext cx="1082350" cy="87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EF45AA-3B81-47E8-9EDC-21BC099851DE}"/>
              </a:ext>
            </a:extLst>
          </p:cNvPr>
          <p:cNvCxnSpPr>
            <a:cxnSpLocks/>
          </p:cNvCxnSpPr>
          <p:nvPr/>
        </p:nvCxnSpPr>
        <p:spPr>
          <a:xfrm flipH="1">
            <a:off x="7865705" y="4883020"/>
            <a:ext cx="1082350" cy="38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F572CA-7CD5-4F21-85E7-01DE12EFD50A}"/>
              </a:ext>
            </a:extLst>
          </p:cNvPr>
          <p:cNvSpPr txBox="1"/>
          <p:nvPr/>
        </p:nvSpPr>
        <p:spPr>
          <a:xfrm>
            <a:off x="8948055" y="4731122"/>
            <a:ext cx="280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Expected increase towards sentences we want.</a:t>
            </a:r>
          </a:p>
        </p:txBody>
      </p:sp>
    </p:spTree>
    <p:extLst>
      <p:ext uri="{BB962C8B-B14F-4D97-AF65-F5344CB8AC3E}">
        <p14:creationId xmlns:p14="http://schemas.microsoft.com/office/powerpoint/2010/main" val="235074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231B-EF0A-4429-ACAB-0964F706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Maciej’s dataset of Abstracts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FBB714-CF8B-4C91-95CE-C1D42439B5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67259" y="2895601"/>
          <a:ext cx="99184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590">
                  <a:extLst>
                    <a:ext uri="{9D8B030D-6E8A-4147-A177-3AD203B41FA5}">
                      <a16:colId xmlns:a16="http://schemas.microsoft.com/office/drawing/2014/main" val="1249333949"/>
                    </a:ext>
                  </a:extLst>
                </a:gridCol>
                <a:gridCol w="2962775">
                  <a:extLst>
                    <a:ext uri="{9D8B030D-6E8A-4147-A177-3AD203B41FA5}">
                      <a16:colId xmlns:a16="http://schemas.microsoft.com/office/drawing/2014/main" val="1984219431"/>
                    </a:ext>
                  </a:extLst>
                </a:gridCol>
                <a:gridCol w="2940076">
                  <a:extLst>
                    <a:ext uri="{9D8B030D-6E8A-4147-A177-3AD203B41FA5}">
                      <a16:colId xmlns:a16="http://schemas.microsoft.com/office/drawing/2014/main" val="2489454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Bulk 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30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Correct Classifications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77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Incorrect Classifications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3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48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Overall Accuracy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75.5556%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40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04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DD84-F64D-4447-AD91-A4A9A74C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causes of high error rates with classifying Bulk Modulus Paper Abstracts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A3696-3C7B-43E8-86D2-B2A8B9FC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Model is trained on positive datasets containing the word “modulus” and “</a:t>
            </a:r>
            <a:r>
              <a:rPr lang="en-GB" dirty="0" err="1"/>
              <a:t>GPa</a:t>
            </a:r>
            <a:r>
              <a:rPr lang="en-GB" dirty="0"/>
              <a:t>” and thus is unable to categorize abstracts if they do not have </a:t>
            </a:r>
            <a:r>
              <a:rPr lang="en-GB" dirty="0" err="1"/>
              <a:t>atleast</a:t>
            </a:r>
            <a:r>
              <a:rPr lang="en-GB" dirty="0"/>
              <a:t> a sentence that follows the “The Bulk Modulus of X is Y </a:t>
            </a:r>
            <a:r>
              <a:rPr lang="en-GB" dirty="0" err="1"/>
              <a:t>GPa</a:t>
            </a:r>
            <a:r>
              <a:rPr lang="en-GB" dirty="0"/>
              <a:t>.”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Just having the bulk modulus keyword does not tell the program that the paper is a paper we might be interested in. A lot of authors do not include their results in the abstract, which is what we would ideally want.</a:t>
            </a:r>
          </a:p>
        </p:txBody>
      </p:sp>
    </p:spTree>
    <p:extLst>
      <p:ext uri="{BB962C8B-B14F-4D97-AF65-F5344CB8AC3E}">
        <p14:creationId xmlns:p14="http://schemas.microsoft.com/office/powerpoint/2010/main" val="19191127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670</TotalTime>
  <Words>590</Words>
  <Application>Microsoft Office PowerPoint</Application>
  <PresentationFormat>Widescreen</PresentationFormat>
  <Paragraphs>126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SciBERT and Tensorflow Approach Overview 10/1</vt:lpstr>
      <vt:lpstr>Parameters Tuned</vt:lpstr>
      <vt:lpstr>Conclusions from 7/7</vt:lpstr>
      <vt:lpstr>Testing with extended dataset </vt:lpstr>
      <vt:lpstr>Pubmed 5 epochs, Dropout = 0.05, Dense = 1</vt:lpstr>
      <vt:lpstr>Possible causes of high error rates with classifying category 2</vt:lpstr>
      <vt:lpstr>Trying to append the negatives in the dataset</vt:lpstr>
      <vt:lpstr>Testing Maciej’s dataset of Abstracts</vt:lpstr>
      <vt:lpstr>Possible causes of high error rates with classifying Bulk Modulus Paper Abstracts</vt:lpstr>
      <vt:lpstr>Testing appended model on a random paper</vt:lpstr>
      <vt:lpstr>Used Jasmine’s dataset of 4025 sentences</vt:lpstr>
      <vt:lpstr>Using newest dataset (9.24)</vt:lpstr>
      <vt:lpstr>Misclassifications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Ayandeep Hazra</dc:creator>
  <cp:lastModifiedBy>Ayandeep Hazra</cp:lastModifiedBy>
  <cp:revision>94</cp:revision>
  <dcterms:created xsi:type="dcterms:W3CDTF">2021-07-07T04:21:14Z</dcterms:created>
  <dcterms:modified xsi:type="dcterms:W3CDTF">2021-10-01T14:11:01Z</dcterms:modified>
</cp:coreProperties>
</file>