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sq7UkoGRi4CezajHQ4Vbpf5Qf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D1DCD5-89B9-452C-8E73-F2670AF302B5}">
  <a:tblStyle styleId="{44D1DCD5-89B9-452C-8E73-F2670AF302B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c8b386e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c8b386ea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bc8b386ea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6" name="Shape 16"/>
        <p:cNvGrpSpPr/>
        <p:nvPr/>
      </p:nvGrpSpPr>
      <p:grpSpPr>
        <a:xfrm>
          <a:off x="0" y="0"/>
          <a:ext cx="0" cy="0"/>
          <a:chOff x="0" y="0"/>
          <a:chExt cx="0" cy="0"/>
        </a:xfrm>
      </p:grpSpPr>
      <p:sp>
        <p:nvSpPr>
          <p:cNvPr id="17" name="Google Shape;17;p13"/>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3"/>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13"/>
          <p:cNvGrpSpPr/>
          <p:nvPr/>
        </p:nvGrpSpPr>
        <p:grpSpPr>
          <a:xfrm>
            <a:off x="5250180" y="1267730"/>
            <a:ext cx="1691640" cy="645295"/>
            <a:chOff x="5318306" y="1386268"/>
            <a:chExt cx="1567331" cy="645295"/>
          </a:xfrm>
        </p:grpSpPr>
        <p:cxnSp>
          <p:nvCxnSpPr>
            <p:cNvPr id="22" name="Google Shape;22;p13"/>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3" name="Google Shape;23;p13"/>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4" name="Google Shape;24;p13"/>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5" name="Google Shape;25;p13"/>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7" name="Google Shape;27;p13"/>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7" name="Google Shape;97;p2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3"/>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3"/>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3" name="Google Shape;103;p2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3" name="Google Shape;33;p1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6" name="Shape 36"/>
        <p:cNvGrpSpPr/>
        <p:nvPr/>
      </p:nvGrpSpPr>
      <p:grpSpPr>
        <a:xfrm>
          <a:off x="0" y="0"/>
          <a:ext cx="0" cy="0"/>
          <a:chOff x="0" y="0"/>
          <a:chExt cx="0" cy="0"/>
        </a:xfrm>
      </p:grpSpPr>
      <p:sp>
        <p:nvSpPr>
          <p:cNvPr id="37" name="Google Shape;37;p15"/>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5"/>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5"/>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15"/>
          <p:cNvGrpSpPr/>
          <p:nvPr/>
        </p:nvGrpSpPr>
        <p:grpSpPr>
          <a:xfrm>
            <a:off x="5250180" y="1267730"/>
            <a:ext cx="1691640" cy="645295"/>
            <a:chOff x="5318306" y="1386268"/>
            <a:chExt cx="1567331" cy="645295"/>
          </a:xfrm>
        </p:grpSpPr>
        <p:cxnSp>
          <p:nvCxnSpPr>
            <p:cNvPr id="42" name="Google Shape;42;p15"/>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3" name="Google Shape;43;p15"/>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4" name="Google Shape;44;p15"/>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5" name="Google Shape;45;p15"/>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7" name="Google Shape;47;p15"/>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3" name="Google Shape;53;p16"/>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4" name="Google Shape;54;p1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0" name="Google Shape;60;p17"/>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1" name="Google Shape;61;p17"/>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17"/>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17"/>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0"/>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0"/>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0"/>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0"/>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0" name="Google Shape;80;p20"/>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1" name="Google Shape;81;p2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20"/>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1"/>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p:nvPr>
            <p:ph idx="2" type="pic"/>
          </p:nvPr>
        </p:nvSpPr>
        <p:spPr>
          <a:xfrm>
            <a:off x="228599" y="237744"/>
            <a:ext cx="8531352" cy="6382512"/>
          </a:xfrm>
          <a:prstGeom prst="rect">
            <a:avLst/>
          </a:prstGeom>
          <a:solidFill>
            <a:srgbClr val="76CEEF"/>
          </a:solidFill>
          <a:ln>
            <a:noFill/>
          </a:ln>
        </p:spPr>
        <p:txBody>
          <a:bodyPr anchorCtr="0" anchor="t" bIns="45700" lIns="91425" spcFirstLastPara="1" rIns="91425" wrap="square" tIns="45700">
            <a:norm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9pPr>
          </a:lstStyle>
          <a:p/>
        </p:txBody>
      </p:sp>
      <p:sp>
        <p:nvSpPr>
          <p:cNvPr id="89" name="Google Shape;89;p21"/>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90" name="Google Shape;90;p2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
        <p:nvSpPr>
          <p:cNvPr id="93" name="Google Shape;93;p21"/>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1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link.springer.com/article/10.1007/s11837-016-2001-3" TargetMode="External"/><Relationship Id="rId4" Type="http://schemas.openxmlformats.org/officeDocument/2006/relationships/hyperlink" Target="https://www.nature.com/articles/s41524-017-0056-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Century Gothic"/>
              <a:buNone/>
            </a:pPr>
            <a:r>
              <a:rPr lang="en-GB"/>
              <a:t>AYAN DEEP HAZRA</a:t>
            </a:r>
            <a:br>
              <a:rPr lang="en-GB"/>
            </a:br>
            <a:r>
              <a:rPr b="1" lang="en-GB" sz="4000"/>
              <a:t>NLP GROUP</a:t>
            </a:r>
            <a:br>
              <a:rPr b="1" lang="en-GB" sz="4000"/>
            </a:br>
            <a:r>
              <a:rPr b="1" lang="en-GB" sz="4000"/>
              <a:t>02/09/2021</a:t>
            </a:r>
            <a:endParaRPr b="1"/>
          </a:p>
        </p:txBody>
      </p:sp>
      <p:sp>
        <p:nvSpPr>
          <p:cNvPr id="111" name="Google Shape;111;p1"/>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Next Steps for MDF</a:t>
            </a:r>
            <a:endParaRPr/>
          </a:p>
        </p:txBody>
      </p:sp>
      <p:sp>
        <p:nvSpPr>
          <p:cNvPr id="171" name="Google Shape;171;p10"/>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GB"/>
              <a:t>Based on user feedback, the group is enhancing MDF capabilities with increased metadata flexibility, customizable search, automated metadata extraction, and extensible APIs and python client libraries. </a:t>
            </a:r>
            <a:endParaRPr/>
          </a:p>
          <a:p>
            <a:pPr indent="-182880" lvl="0" marL="182880" rtl="0" algn="l">
              <a:lnSpc>
                <a:spcPct val="100000"/>
              </a:lnSpc>
              <a:spcBef>
                <a:spcPts val="900"/>
              </a:spcBef>
              <a:spcAft>
                <a:spcPts val="0"/>
              </a:spcAft>
              <a:buSzPts val="1800"/>
              <a:buChar char="◦"/>
            </a:pPr>
            <a:r>
              <a:rPr lang="en-GB"/>
              <a:t>They are also investigating integration with the publication processes of academic publishers and a variety of institutions. </a:t>
            </a:r>
            <a:endParaRPr/>
          </a:p>
          <a:p>
            <a:pPr indent="-182880" lvl="0" marL="182880" rtl="0" algn="l">
              <a:lnSpc>
                <a:spcPct val="100000"/>
              </a:lnSpc>
              <a:spcBef>
                <a:spcPts val="900"/>
              </a:spcBef>
              <a:spcAft>
                <a:spcPts val="0"/>
              </a:spcAft>
              <a:buSzPts val="1800"/>
              <a:buChar char="◦"/>
            </a:pPr>
            <a:r>
              <a:rPr lang="en-GB"/>
              <a:t>Collectively, these capabilities will further increase the value provided to materials scientists, while reducing overheads and enabling new integration scenarios.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c8b386eaf_0_0"/>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Next Steps</a:t>
            </a:r>
            <a:endParaRPr/>
          </a:p>
        </p:txBody>
      </p:sp>
      <p:sp>
        <p:nvSpPr>
          <p:cNvPr id="178" name="Google Shape;178;gbc8b386eaf_0_0"/>
          <p:cNvSpPr txBox="1"/>
          <p:nvPr>
            <p:ph idx="1" type="body"/>
          </p:nvPr>
        </p:nvSpPr>
        <p:spPr>
          <a:xfrm>
            <a:off x="1066800" y="2103120"/>
            <a:ext cx="10058400" cy="39318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GB"/>
              <a:t>Need to delve deeper to understand the architecture of MDF. Read more in-depth.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Summary of Work</a:t>
            </a:r>
            <a:endParaRPr/>
          </a:p>
        </p:txBody>
      </p:sp>
      <p:graphicFrame>
        <p:nvGraphicFramePr>
          <p:cNvPr id="184" name="Google Shape;184;p11"/>
          <p:cNvGraphicFramePr/>
          <p:nvPr/>
        </p:nvGraphicFramePr>
        <p:xfrm>
          <a:off x="1066800" y="2103438"/>
          <a:ext cx="3000000" cy="3000000"/>
        </p:xfrm>
        <a:graphic>
          <a:graphicData uri="http://schemas.openxmlformats.org/drawingml/2006/table">
            <a:tbl>
              <a:tblPr bandRow="1" firstRow="1">
                <a:noFill/>
                <a:tableStyleId>{44D1DCD5-89B9-452C-8E73-F2670AF302B5}</a:tableStyleId>
              </a:tblPr>
              <a:tblGrid>
                <a:gridCol w="1639075"/>
                <a:gridCol w="1810150"/>
                <a:gridCol w="6609175"/>
              </a:tblGrid>
              <a:tr h="370850">
                <a:tc>
                  <a:txBody>
                    <a:bodyPr/>
                    <a:lstStyle/>
                    <a:p>
                      <a:pPr indent="0" lvl="0" marL="0" marR="0" rtl="0" algn="l">
                        <a:spcBef>
                          <a:spcPts val="0"/>
                        </a:spcBef>
                        <a:spcAft>
                          <a:spcPts val="0"/>
                        </a:spcAft>
                        <a:buNone/>
                      </a:pPr>
                      <a:r>
                        <a:rPr lang="en-GB" sz="1800" u="none" cap="none" strike="noStrike"/>
                        <a:t>Date</a:t>
                      </a:r>
                      <a:endParaRPr/>
                    </a:p>
                  </a:txBody>
                  <a:tcPr marT="45725" marB="45725" marR="91450" marL="91450"/>
                </a:tc>
                <a:tc>
                  <a:txBody>
                    <a:bodyPr/>
                    <a:lstStyle/>
                    <a:p>
                      <a:pPr indent="0" lvl="0" marL="0" marR="0" rtl="0" algn="l">
                        <a:spcBef>
                          <a:spcPts val="0"/>
                        </a:spcBef>
                        <a:spcAft>
                          <a:spcPts val="0"/>
                        </a:spcAft>
                        <a:buNone/>
                      </a:pPr>
                      <a:r>
                        <a:rPr lang="en-GB" sz="1800"/>
                        <a:t>Hours Worked</a:t>
                      </a:r>
                      <a:endParaRPr/>
                    </a:p>
                  </a:txBody>
                  <a:tcPr marT="45725" marB="45725" marR="91450" marL="91450"/>
                </a:tc>
                <a:tc>
                  <a:txBody>
                    <a:bodyPr/>
                    <a:lstStyle/>
                    <a:p>
                      <a:pPr indent="0" lvl="0" marL="0" marR="0" rtl="0" algn="l">
                        <a:spcBef>
                          <a:spcPts val="0"/>
                        </a:spcBef>
                        <a:spcAft>
                          <a:spcPts val="0"/>
                        </a:spcAft>
                        <a:buNone/>
                      </a:pPr>
                      <a:r>
                        <a:rPr lang="en-GB" sz="1800"/>
                        <a:t>Description</a:t>
                      </a:r>
                      <a:endParaRPr/>
                    </a:p>
                  </a:txBody>
                  <a:tcPr marT="45725" marB="45725" marR="91450" marL="91450"/>
                </a:tc>
              </a:tr>
              <a:tr h="370850">
                <a:tc>
                  <a:txBody>
                    <a:bodyPr/>
                    <a:lstStyle/>
                    <a:p>
                      <a:pPr indent="0" lvl="0" marL="0" marR="0" rtl="0" algn="l">
                        <a:spcBef>
                          <a:spcPts val="0"/>
                        </a:spcBef>
                        <a:spcAft>
                          <a:spcPts val="0"/>
                        </a:spcAft>
                        <a:buNone/>
                      </a:pPr>
                      <a:r>
                        <a:rPr lang="en-GB" sz="1800"/>
                        <a:t>02/08/2021</a:t>
                      </a:r>
                      <a:endParaRPr/>
                    </a:p>
                  </a:txBody>
                  <a:tcPr marT="45725" marB="45725" marR="91450" marL="91450"/>
                </a:tc>
                <a:tc>
                  <a:txBody>
                    <a:bodyPr/>
                    <a:lstStyle/>
                    <a:p>
                      <a:pPr indent="0" lvl="0" marL="0" marR="0" rtl="0" algn="l">
                        <a:spcBef>
                          <a:spcPts val="0"/>
                        </a:spcBef>
                        <a:spcAft>
                          <a:spcPts val="0"/>
                        </a:spcAft>
                        <a:buNone/>
                      </a:pPr>
                      <a:r>
                        <a:rPr lang="en-GB" sz="1800"/>
                        <a:t>2</a:t>
                      </a:r>
                      <a:endParaRPr/>
                    </a:p>
                  </a:txBody>
                  <a:tcPr marT="45725" marB="45725" marR="91450" marL="91450"/>
                </a:tc>
                <a:tc>
                  <a:txBody>
                    <a:bodyPr/>
                    <a:lstStyle/>
                    <a:p>
                      <a:pPr indent="0" lvl="0" marL="0" marR="0" rtl="0" algn="l">
                        <a:spcBef>
                          <a:spcPts val="0"/>
                        </a:spcBef>
                        <a:spcAft>
                          <a:spcPts val="0"/>
                        </a:spcAft>
                        <a:buNone/>
                      </a:pPr>
                      <a:r>
                        <a:rPr lang="en-GB" sz="1800"/>
                        <a:t>Read and made notes on the “Machine learning in materials informatics: recent applications and prospects” paper</a:t>
                      </a:r>
                      <a:endParaRPr/>
                    </a:p>
                  </a:txBody>
                  <a:tcPr marT="45725" marB="45725" marR="91450" marL="91450"/>
                </a:tc>
              </a:tr>
              <a:tr h="370850">
                <a:tc>
                  <a:txBody>
                    <a:bodyPr/>
                    <a:lstStyle/>
                    <a:p>
                      <a:pPr indent="0" lvl="0" marL="0" marR="0" rtl="0" algn="l">
                        <a:spcBef>
                          <a:spcPts val="0"/>
                        </a:spcBef>
                        <a:spcAft>
                          <a:spcPts val="0"/>
                        </a:spcAft>
                        <a:buNone/>
                      </a:pPr>
                      <a:r>
                        <a:rPr lang="en-GB" sz="1800"/>
                        <a:t>02/09/2021</a:t>
                      </a:r>
                      <a:endParaRPr/>
                    </a:p>
                  </a:txBody>
                  <a:tcPr marT="45725" marB="45725" marR="91450" marL="91450"/>
                </a:tc>
                <a:tc>
                  <a:txBody>
                    <a:bodyPr/>
                    <a:lstStyle/>
                    <a:p>
                      <a:pPr indent="0" lvl="0" marL="0" marR="0" rtl="0" algn="l">
                        <a:spcBef>
                          <a:spcPts val="0"/>
                        </a:spcBef>
                        <a:spcAft>
                          <a:spcPts val="0"/>
                        </a:spcAft>
                        <a:buNone/>
                      </a:pPr>
                      <a:r>
                        <a:rPr lang="en-GB" sz="1800"/>
                        <a:t>4</a:t>
                      </a:r>
                      <a:endParaRPr/>
                    </a:p>
                  </a:txBody>
                  <a:tcPr marT="45725" marB="45725" marR="91450" marL="91450"/>
                </a:tc>
                <a:tc>
                  <a:txBody>
                    <a:bodyPr/>
                    <a:lstStyle/>
                    <a:p>
                      <a:pPr indent="0" lvl="0" marL="0" marR="0" rtl="0" algn="l">
                        <a:spcBef>
                          <a:spcPts val="0"/>
                        </a:spcBef>
                        <a:spcAft>
                          <a:spcPts val="0"/>
                        </a:spcAft>
                        <a:buNone/>
                      </a:pPr>
                      <a:r>
                        <a:rPr lang="en-GB" sz="1800"/>
                        <a:t>Read and made notes on the “The Materials Data Facility: Data Services to Advance Materials Science Research” paper</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Papers Explored</a:t>
            </a:r>
            <a:endParaRPr/>
          </a:p>
        </p:txBody>
      </p:sp>
      <p:sp>
        <p:nvSpPr>
          <p:cNvPr id="117" name="Google Shape;117;p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Font typeface="Noto Sans Symbols"/>
              <a:buChar char="❖"/>
            </a:pPr>
            <a:r>
              <a:rPr lang="en-GB"/>
              <a:t> </a:t>
            </a:r>
            <a:r>
              <a:rPr b="1" lang="en-GB"/>
              <a:t>The Materials Data Facility: Data Services to Advance Materials Science Research</a:t>
            </a:r>
            <a:endParaRPr/>
          </a:p>
          <a:p>
            <a:pPr indent="-342899" lvl="2" marL="891539" rtl="0" algn="l">
              <a:lnSpc>
                <a:spcPct val="100000"/>
              </a:lnSpc>
              <a:spcBef>
                <a:spcPts val="500"/>
              </a:spcBef>
              <a:spcAft>
                <a:spcPts val="0"/>
              </a:spcAft>
              <a:buSzPts val="1400"/>
              <a:buFont typeface="Century Gothic"/>
              <a:buAutoNum type="arabicPeriod"/>
            </a:pPr>
            <a:r>
              <a:rPr lang="en-GB"/>
              <a:t>B. BLAISZIK , K. CHARD , J. PRUYNE, R. ANANTHAKRISHNAN, S. TUECKE , and I. FOSTER</a:t>
            </a:r>
            <a:endParaRPr/>
          </a:p>
          <a:p>
            <a:pPr indent="-342899" lvl="2" marL="891539" rtl="0" algn="l">
              <a:lnSpc>
                <a:spcPct val="100000"/>
              </a:lnSpc>
              <a:spcBef>
                <a:spcPts val="500"/>
              </a:spcBef>
              <a:spcAft>
                <a:spcPts val="0"/>
              </a:spcAft>
              <a:buSzPts val="1400"/>
              <a:buFont typeface="Century Gothic"/>
              <a:buAutoNum type="arabicPeriod"/>
            </a:pPr>
            <a:r>
              <a:rPr lang="en-GB"/>
              <a:t>doi: </a:t>
            </a:r>
            <a:r>
              <a:rPr lang="en-GB" u="sng">
                <a:solidFill>
                  <a:schemeClr val="hlink"/>
                </a:solidFill>
                <a:hlinkClick r:id="rId3"/>
              </a:rPr>
              <a:t>https://link.springer.com/article/10.1007/s11837-016-2001-3</a:t>
            </a:r>
            <a:endParaRPr/>
          </a:p>
          <a:p>
            <a:pPr indent="-182880" lvl="0" marL="182880" rtl="0" algn="l">
              <a:lnSpc>
                <a:spcPct val="100000"/>
              </a:lnSpc>
              <a:spcBef>
                <a:spcPts val="900"/>
              </a:spcBef>
              <a:spcAft>
                <a:spcPts val="0"/>
              </a:spcAft>
              <a:buSzPts val="1800"/>
              <a:buFont typeface="Noto Sans Symbols"/>
              <a:buChar char="❖"/>
            </a:pPr>
            <a:r>
              <a:rPr b="1" lang="en-GB"/>
              <a:t>Machine learning in materials informatics: recent applications and prospects</a:t>
            </a:r>
            <a:endParaRPr/>
          </a:p>
          <a:p>
            <a:pPr indent="-342899" lvl="2" marL="891539" rtl="0" algn="l">
              <a:lnSpc>
                <a:spcPct val="100000"/>
              </a:lnSpc>
              <a:spcBef>
                <a:spcPts val="500"/>
              </a:spcBef>
              <a:spcAft>
                <a:spcPts val="0"/>
              </a:spcAft>
              <a:buSzPts val="1400"/>
              <a:buFont typeface="Century Gothic"/>
              <a:buAutoNum type="arabicPeriod"/>
            </a:pPr>
            <a:r>
              <a:rPr lang="en-GB"/>
              <a:t>RAMPI RAMPRASAD, ROHIT BATRA , GHANSHYAM PILANIA, ARUN MANNODI-KANAKKITHODI AND CHIHO KIM</a:t>
            </a:r>
            <a:endParaRPr/>
          </a:p>
          <a:p>
            <a:pPr indent="-342899" lvl="2" marL="891539" rtl="0" algn="l">
              <a:lnSpc>
                <a:spcPct val="100000"/>
              </a:lnSpc>
              <a:spcBef>
                <a:spcPts val="500"/>
              </a:spcBef>
              <a:spcAft>
                <a:spcPts val="0"/>
              </a:spcAft>
              <a:buSzPts val="1400"/>
              <a:buFont typeface="Century Gothic"/>
              <a:buAutoNum type="arabicPeriod"/>
            </a:pPr>
            <a:r>
              <a:rPr lang="en-GB"/>
              <a:t>doi: </a:t>
            </a:r>
            <a:r>
              <a:rPr lang="en-GB" u="sng">
                <a:solidFill>
                  <a:schemeClr val="hlink"/>
                </a:solidFill>
                <a:hlinkClick r:id="rId4"/>
              </a:rPr>
              <a:t>https://www.nature.com/articles/s41524-017-0056-5</a:t>
            </a:r>
            <a:endParaRPr/>
          </a:p>
          <a:p>
            <a:pPr indent="0" lvl="2" marL="548640" rtl="0" algn="l">
              <a:lnSpc>
                <a:spcPct val="100000"/>
              </a:lnSpc>
              <a:spcBef>
                <a:spcPts val="500"/>
              </a:spcBef>
              <a:spcAft>
                <a:spcPts val="0"/>
              </a:spcAft>
              <a:buSzPts val="1400"/>
              <a:buNone/>
            </a:pPr>
            <a:r>
              <a:t/>
            </a:r>
            <a:endParaRPr/>
          </a:p>
          <a:p>
            <a:pPr indent="0" lvl="0" marL="0" rtl="0" algn="l">
              <a:lnSpc>
                <a:spcPct val="100000"/>
              </a:lnSpc>
              <a:spcBef>
                <a:spcPts val="900"/>
              </a:spcBef>
              <a:spcAft>
                <a:spcPts val="0"/>
              </a:spcAft>
              <a:buSzPts val="1800"/>
              <a:buNone/>
            </a:pPr>
            <a:r>
              <a:t/>
            </a:r>
            <a:endParaRPr/>
          </a:p>
          <a:p>
            <a:pPr indent="0" lvl="0" marL="0" rtl="0" algn="l">
              <a:lnSpc>
                <a:spcPct val="100000"/>
              </a:lnSpc>
              <a:spcBef>
                <a:spcPts val="9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What I learnt</a:t>
            </a:r>
            <a:endParaRPr/>
          </a:p>
        </p:txBody>
      </p:sp>
      <p:sp>
        <p:nvSpPr>
          <p:cNvPr id="123" name="Google Shape;123;p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Font typeface="Noto Sans Symbols"/>
              <a:buChar char="❖"/>
            </a:pPr>
            <a:r>
              <a:rPr lang="en-GB"/>
              <a:t>Machine Learning principles specific to MS&amp;E</a:t>
            </a:r>
            <a:endParaRPr/>
          </a:p>
          <a:p>
            <a:pPr indent="-182879" lvl="2" marL="731520" rtl="0" algn="l">
              <a:lnSpc>
                <a:spcPct val="100000"/>
              </a:lnSpc>
              <a:spcBef>
                <a:spcPts val="500"/>
              </a:spcBef>
              <a:spcAft>
                <a:spcPts val="0"/>
              </a:spcAft>
              <a:buSzPts val="1400"/>
              <a:buFont typeface="Noto Sans Symbols"/>
              <a:buChar char="❑"/>
            </a:pPr>
            <a:r>
              <a:rPr lang="en-GB"/>
              <a:t>ML Process/Steps for predicting properties</a:t>
            </a:r>
            <a:endParaRPr/>
          </a:p>
          <a:p>
            <a:pPr indent="-182879" lvl="2" marL="731520" rtl="0" algn="l">
              <a:lnSpc>
                <a:spcPct val="100000"/>
              </a:lnSpc>
              <a:spcBef>
                <a:spcPts val="500"/>
              </a:spcBef>
              <a:spcAft>
                <a:spcPts val="0"/>
              </a:spcAft>
              <a:buSzPts val="1400"/>
              <a:buFont typeface="Noto Sans Symbols"/>
              <a:buChar char="❑"/>
            </a:pPr>
            <a:r>
              <a:rPr lang="en-GB"/>
              <a:t>Standard Algos/Deep Learning methods</a:t>
            </a:r>
            <a:endParaRPr/>
          </a:p>
          <a:p>
            <a:pPr indent="-182880" lvl="0" marL="182880" rtl="0" algn="l">
              <a:lnSpc>
                <a:spcPct val="100000"/>
              </a:lnSpc>
              <a:spcBef>
                <a:spcPts val="900"/>
              </a:spcBef>
              <a:spcAft>
                <a:spcPts val="0"/>
              </a:spcAft>
              <a:buSzPts val="1800"/>
              <a:buFont typeface="Noto Sans Symbols"/>
              <a:buChar char="❖"/>
            </a:pPr>
            <a:r>
              <a:rPr lang="en-GB"/>
              <a:t>Overview of One project that seeks to make chemistry literature more accessible to researchers/patent lawyers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en-GB"/>
              <a:t>1) Machine learning in materials informatics: recent applications and prospects</a:t>
            </a:r>
            <a:endParaRPr/>
          </a:p>
        </p:txBody>
      </p:sp>
      <p:sp>
        <p:nvSpPr>
          <p:cNvPr id="130" name="Google Shape;130;p4"/>
          <p:cNvSpPr txBox="1"/>
          <p:nvPr>
            <p:ph idx="1" type="body"/>
          </p:nvPr>
        </p:nvSpPr>
        <p:spPr>
          <a:xfrm>
            <a:off x="1066800" y="2444619"/>
            <a:ext cx="10058400" cy="4068147"/>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GB"/>
              <a:t>Summary: The article overviews some of the recent data-driven Material Science research strategies undertaken in the last decade and identifies challenges that the community is facing and those that should be overcome in the near future.</a:t>
            </a:r>
            <a:endParaRPr/>
          </a:p>
          <a:p>
            <a:pPr indent="-182880" lvl="0" marL="182880" rtl="0" algn="l">
              <a:lnSpc>
                <a:spcPct val="100000"/>
              </a:lnSpc>
              <a:spcBef>
                <a:spcPts val="900"/>
              </a:spcBef>
              <a:spcAft>
                <a:spcPts val="0"/>
              </a:spcAft>
              <a:buSzPts val="1800"/>
              <a:buChar char="◦"/>
            </a:pPr>
            <a:r>
              <a:rPr lang="en-GB"/>
              <a:t>Given a data set of materials and a property, what is the estimate of said property for an element not in the dataset?</a:t>
            </a:r>
            <a:endParaRPr/>
          </a:p>
          <a:p>
            <a:pPr indent="-182880" lvl="0" marL="182880" rtl="0" algn="l">
              <a:lnSpc>
                <a:spcPct val="100000"/>
              </a:lnSpc>
              <a:spcBef>
                <a:spcPts val="900"/>
              </a:spcBef>
              <a:spcAft>
                <a:spcPts val="0"/>
              </a:spcAft>
              <a:buSzPts val="1800"/>
              <a:buChar char="◦"/>
            </a:pPr>
            <a:r>
              <a:rPr lang="en-GB"/>
              <a:t>Step 1) Represent the input cases in the dataset/features/fingerprinting</a:t>
            </a:r>
            <a:endParaRPr/>
          </a:p>
          <a:p>
            <a:pPr indent="-182880" lvl="0" marL="182880" rtl="0" algn="l">
              <a:lnSpc>
                <a:spcPct val="100000"/>
              </a:lnSpc>
              <a:spcBef>
                <a:spcPts val="900"/>
              </a:spcBef>
              <a:spcAft>
                <a:spcPts val="0"/>
              </a:spcAft>
              <a:buSzPts val="1800"/>
              <a:buChar char="◦"/>
            </a:pPr>
            <a:r>
              <a:rPr lang="en-GB"/>
              <a:t>Step 2) Mapping between the finger printed input and the target property.</a:t>
            </a:r>
            <a:endParaRPr/>
          </a:p>
          <a:p>
            <a:pPr indent="-182880" lvl="0" marL="182880" rtl="0" algn="l">
              <a:lnSpc>
                <a:spcPct val="100000"/>
              </a:lnSpc>
              <a:spcBef>
                <a:spcPts val="900"/>
              </a:spcBef>
              <a:spcAft>
                <a:spcPts val="0"/>
              </a:spcAft>
              <a:buSzPts val="1800"/>
              <a:buChar char="◦"/>
            </a:pPr>
            <a:r>
              <a:rPr lang="en-GB"/>
              <a:t>Amount of data         Standard Algorithms                Kernel Ridge Regression</a:t>
            </a:r>
            <a:endParaRPr/>
          </a:p>
          <a:p>
            <a:pPr indent="-182880" lvl="0" marL="182880" rtl="0" algn="l">
              <a:lnSpc>
                <a:spcPct val="100000"/>
              </a:lnSpc>
              <a:spcBef>
                <a:spcPts val="900"/>
              </a:spcBef>
              <a:spcAft>
                <a:spcPts val="0"/>
              </a:spcAft>
              <a:buSzPts val="1800"/>
              <a:buChar char="◦"/>
            </a:pPr>
            <a:r>
              <a:rPr lang="en-GB"/>
              <a:t>                                     Deep Neural Networks            Gaussian Process Regression</a:t>
            </a:r>
            <a:endParaRPr/>
          </a:p>
          <a:p>
            <a:pPr indent="-182880" lvl="0" marL="182880" rtl="0" algn="l">
              <a:lnSpc>
                <a:spcPct val="100000"/>
              </a:lnSpc>
              <a:spcBef>
                <a:spcPts val="900"/>
              </a:spcBef>
              <a:spcAft>
                <a:spcPts val="0"/>
              </a:spcAft>
              <a:buSzPts val="1800"/>
              <a:buChar char="◦"/>
            </a:pPr>
            <a:r>
              <a:rPr lang="en-GB"/>
              <a:t>Still more problems: Too much or too less data, Overfitting of data</a:t>
            </a:r>
            <a:endParaRPr/>
          </a:p>
          <a:p>
            <a:pPr indent="-68579" lvl="0" marL="182880" rtl="0" algn="l">
              <a:lnSpc>
                <a:spcPct val="100000"/>
              </a:lnSpc>
              <a:spcBef>
                <a:spcPts val="900"/>
              </a:spcBef>
              <a:spcAft>
                <a:spcPts val="0"/>
              </a:spcAft>
              <a:buSzPts val="1800"/>
              <a:buNone/>
            </a:pPr>
            <a:r>
              <a:t/>
            </a:r>
            <a:endParaRPr/>
          </a:p>
        </p:txBody>
      </p:sp>
      <p:cxnSp>
        <p:nvCxnSpPr>
          <p:cNvPr id="131" name="Google Shape;131;p4"/>
          <p:cNvCxnSpPr/>
          <p:nvPr/>
        </p:nvCxnSpPr>
        <p:spPr>
          <a:xfrm>
            <a:off x="3172408" y="5019869"/>
            <a:ext cx="485192" cy="0"/>
          </a:xfrm>
          <a:prstGeom prst="straightConnector1">
            <a:avLst/>
          </a:prstGeom>
          <a:noFill/>
          <a:ln cap="flat" cmpd="sng" w="76200">
            <a:solidFill>
              <a:schemeClr val="accent1"/>
            </a:solidFill>
            <a:prstDash val="solid"/>
            <a:round/>
            <a:headEnd len="sm" w="sm" type="none"/>
            <a:tailEnd len="med" w="med" type="triangle"/>
          </a:ln>
        </p:spPr>
      </p:cxnSp>
      <p:cxnSp>
        <p:nvCxnSpPr>
          <p:cNvPr id="132" name="Google Shape;132;p4"/>
          <p:cNvCxnSpPr/>
          <p:nvPr/>
        </p:nvCxnSpPr>
        <p:spPr>
          <a:xfrm>
            <a:off x="5971592" y="5032304"/>
            <a:ext cx="933061" cy="0"/>
          </a:xfrm>
          <a:prstGeom prst="straightConnector1">
            <a:avLst/>
          </a:prstGeom>
          <a:noFill/>
          <a:ln cap="flat" cmpd="sng" w="76200">
            <a:solidFill>
              <a:schemeClr val="accent1"/>
            </a:solidFill>
            <a:prstDash val="solid"/>
            <a:round/>
            <a:headEnd len="sm" w="sm" type="none"/>
            <a:tailEnd len="med" w="med" type="triangle"/>
          </a:ln>
        </p:spPr>
      </p:cxnSp>
      <p:cxnSp>
        <p:nvCxnSpPr>
          <p:cNvPr id="133" name="Google Shape;133;p4"/>
          <p:cNvCxnSpPr/>
          <p:nvPr/>
        </p:nvCxnSpPr>
        <p:spPr>
          <a:xfrm>
            <a:off x="5971592" y="5122506"/>
            <a:ext cx="933061" cy="261257"/>
          </a:xfrm>
          <a:prstGeom prst="straightConnector1">
            <a:avLst/>
          </a:prstGeom>
          <a:noFill/>
          <a:ln cap="flat" cmpd="sng" w="76200">
            <a:solidFill>
              <a:schemeClr val="accent1"/>
            </a:solidFill>
            <a:prstDash val="solid"/>
            <a:round/>
            <a:headEnd len="sm" w="sm" type="none"/>
            <a:tailEnd len="med" w="med" type="triangle"/>
          </a:ln>
        </p:spPr>
      </p:cxnSp>
      <p:cxnSp>
        <p:nvCxnSpPr>
          <p:cNvPr id="134" name="Google Shape;134;p4"/>
          <p:cNvCxnSpPr/>
          <p:nvPr/>
        </p:nvCxnSpPr>
        <p:spPr>
          <a:xfrm>
            <a:off x="3172408" y="5122506"/>
            <a:ext cx="485192" cy="279918"/>
          </a:xfrm>
          <a:prstGeom prst="straightConnector1">
            <a:avLst/>
          </a:prstGeom>
          <a:noFill/>
          <a:ln cap="flat" cmpd="sng" w="76200">
            <a:solidFill>
              <a:schemeClr val="accent1"/>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66800" y="642594"/>
            <a:ext cx="10058400" cy="18580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en-GB"/>
              <a:t>2) The Materials Data Facility: Data Services to Advance Materials Science Research</a:t>
            </a:r>
            <a:br>
              <a:rPr lang="en-GB"/>
            </a:br>
            <a:endParaRPr/>
          </a:p>
        </p:txBody>
      </p:sp>
      <p:sp>
        <p:nvSpPr>
          <p:cNvPr id="140" name="Google Shape;140;p5"/>
          <p:cNvSpPr txBox="1"/>
          <p:nvPr>
            <p:ph idx="1" type="body"/>
          </p:nvPr>
        </p:nvSpPr>
        <p:spPr>
          <a:xfrm>
            <a:off x="1066800" y="2640562"/>
            <a:ext cx="10058400" cy="3394477"/>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GB"/>
              <a:t>Summary: The group aims to build scalable, shared data services and provide common data infrastructure components and resources.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MDF overview</a:t>
            </a:r>
            <a:endParaRPr/>
          </a:p>
        </p:txBody>
      </p:sp>
      <p:sp>
        <p:nvSpPr>
          <p:cNvPr id="146" name="Google Shape;146;p6"/>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GB"/>
              <a:t>Data is arranged in terms of collections and datasets. A collection comprises a set of policies and a set of logically similar datasets. </a:t>
            </a:r>
            <a:endParaRPr/>
          </a:p>
          <a:p>
            <a:pPr indent="-182880" lvl="0" marL="182880" rtl="0" algn="l">
              <a:lnSpc>
                <a:spcPct val="100000"/>
              </a:lnSpc>
              <a:spcBef>
                <a:spcPts val="900"/>
              </a:spcBef>
              <a:spcAft>
                <a:spcPts val="0"/>
              </a:spcAft>
              <a:buSzPts val="1800"/>
              <a:buChar char="◦"/>
            </a:pPr>
            <a:r>
              <a:rPr lang="en-GB"/>
              <a:t>MDF services attempt to address these key features at various levels through a flexible collection-oriented policy model.</a:t>
            </a:r>
            <a:endParaRPr/>
          </a:p>
          <a:p>
            <a:pPr indent="-182880" lvl="0" marL="182880" rtl="0" algn="l">
              <a:lnSpc>
                <a:spcPct val="100000"/>
              </a:lnSpc>
              <a:spcBef>
                <a:spcPts val="900"/>
              </a:spcBef>
              <a:spcAft>
                <a:spcPts val="0"/>
              </a:spcAft>
              <a:buSzPts val="1800"/>
              <a:buChar char="◦"/>
            </a:pPr>
            <a:r>
              <a:rPr lang="en-GB"/>
              <a:t>MDF was built by adapting the commonly-used DSpace institutional repository system and augmenting its capabilities with enhanced search and large-scale data management functionality.</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607334" y="469860"/>
            <a:ext cx="3192780" cy="59182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MDF Arch</a:t>
            </a:r>
            <a:endParaRPr/>
          </a:p>
        </p:txBody>
      </p:sp>
      <p:pic>
        <p:nvPicPr>
          <p:cNvPr id="152" name="Google Shape;152;p9"/>
          <p:cNvPicPr preferRelativeResize="0"/>
          <p:nvPr>
            <p:ph idx="1" type="body"/>
          </p:nvPr>
        </p:nvPicPr>
        <p:blipFill rotWithShape="1">
          <a:blip r:embed="rId3">
            <a:alphaModFix/>
          </a:blip>
          <a:srcRect b="0" l="0" r="0" t="0"/>
          <a:stretch/>
        </p:blipFill>
        <p:spPr>
          <a:xfrm>
            <a:off x="391886" y="469860"/>
            <a:ext cx="7912359" cy="5918279"/>
          </a:xfrm>
          <a:prstGeom prst="rect">
            <a:avLst/>
          </a:prstGeom>
          <a:noFill/>
          <a:ln>
            <a:noFill/>
          </a:ln>
        </p:spPr>
      </p:pic>
      <p:pic>
        <p:nvPicPr>
          <p:cNvPr id="153" name="Google Shape;153;p9"/>
          <p:cNvPicPr preferRelativeResize="0"/>
          <p:nvPr/>
        </p:nvPicPr>
        <p:blipFill rotWithShape="1">
          <a:blip r:embed="rId4">
            <a:alphaModFix/>
          </a:blip>
          <a:srcRect b="0" l="0" r="0" t="0"/>
          <a:stretch/>
        </p:blipFill>
        <p:spPr>
          <a:xfrm>
            <a:off x="8607334" y="4048799"/>
            <a:ext cx="3192780" cy="23393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Plus points of MDF</a:t>
            </a:r>
            <a:endParaRPr/>
          </a:p>
        </p:txBody>
      </p:sp>
      <p:sp>
        <p:nvSpPr>
          <p:cNvPr id="159" name="Google Shape;159;p7"/>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GB"/>
              <a:t>For scientific data to be broadly useful beyond its original purpose, it should be well described, discoverable, verifiable, and accessible:</a:t>
            </a:r>
            <a:endParaRPr/>
          </a:p>
          <a:p>
            <a:pPr indent="-182880" lvl="0" marL="182880" rtl="0" algn="l">
              <a:lnSpc>
                <a:spcPct val="100000"/>
              </a:lnSpc>
              <a:spcBef>
                <a:spcPts val="900"/>
              </a:spcBef>
              <a:spcAft>
                <a:spcPts val="0"/>
              </a:spcAft>
              <a:buSzPts val="1800"/>
              <a:buChar char="◦"/>
            </a:pPr>
            <a:r>
              <a:rPr b="1" lang="en-GB"/>
              <a:t>Identification </a:t>
            </a:r>
            <a:r>
              <a:rPr lang="en-GB"/>
              <a:t>MDF data publications are uniquely identified with a collection-specific persistent identifier (PID).</a:t>
            </a:r>
            <a:endParaRPr/>
          </a:p>
          <a:p>
            <a:pPr indent="-182880" lvl="0" marL="182880" rtl="0" algn="l">
              <a:lnSpc>
                <a:spcPct val="100000"/>
              </a:lnSpc>
              <a:spcBef>
                <a:spcPts val="900"/>
              </a:spcBef>
              <a:spcAft>
                <a:spcPts val="0"/>
              </a:spcAft>
              <a:buSzPts val="1800"/>
              <a:buChar char="◦"/>
            </a:pPr>
            <a:r>
              <a:rPr b="1" lang="en-GB"/>
              <a:t>Description</a:t>
            </a:r>
            <a:r>
              <a:rPr lang="en-GB"/>
              <a:t> MDF supports the description of published datasets by using arbitrary and extensible metadata. </a:t>
            </a:r>
            <a:endParaRPr/>
          </a:p>
          <a:p>
            <a:pPr indent="-182880" lvl="0" marL="182880" rtl="0" algn="l">
              <a:lnSpc>
                <a:spcPct val="100000"/>
              </a:lnSpc>
              <a:spcBef>
                <a:spcPts val="900"/>
              </a:spcBef>
              <a:spcAft>
                <a:spcPts val="0"/>
              </a:spcAft>
              <a:buSzPts val="1800"/>
              <a:buChar char="◦"/>
            </a:pPr>
            <a:r>
              <a:rPr b="1" lang="en-GB"/>
              <a:t>Curation</a:t>
            </a:r>
            <a:r>
              <a:rPr lang="en-GB"/>
              <a:t> MDF supports the publication of data into user-managed collections. Depending on the context of these collections, there may be requirements (expressed or implicit) that data meet particular levels of completeness before being made available.</a:t>
            </a:r>
            <a:endParaRPr/>
          </a:p>
          <a:p>
            <a:pPr indent="-182880" lvl="0" marL="182880" rtl="0" algn="l">
              <a:lnSpc>
                <a:spcPct val="100000"/>
              </a:lnSpc>
              <a:spcBef>
                <a:spcPts val="900"/>
              </a:spcBef>
              <a:spcAft>
                <a:spcPts val="0"/>
              </a:spcAft>
              <a:buSzPts val="1800"/>
              <a:buChar char="◦"/>
            </a:pPr>
            <a:r>
              <a:rPr b="1" lang="en-GB"/>
              <a:t>Access</a:t>
            </a:r>
            <a:r>
              <a:rPr lang="en-GB"/>
              <a:t> to data must be both intuitive and secure. MDF provides a Web user interface and will provide REST interfaces to access published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GB"/>
              <a:t>Plus points of MDF (continued...)</a:t>
            </a:r>
            <a:endParaRPr/>
          </a:p>
        </p:txBody>
      </p:sp>
      <p:sp>
        <p:nvSpPr>
          <p:cNvPr id="165" name="Google Shape;165;p8"/>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b="1" lang="en-GB"/>
              <a:t>Preservation</a:t>
            </a:r>
            <a:r>
              <a:rPr lang="en-GB"/>
              <a:t> requirements can vary by project, funding agency, and institution. MDF’s distributed data model allows collection owners to select a storage location most appropriate for their application. </a:t>
            </a:r>
            <a:endParaRPr/>
          </a:p>
          <a:p>
            <a:pPr indent="-182880" lvl="0" marL="182880" rtl="0" algn="l">
              <a:lnSpc>
                <a:spcPct val="100000"/>
              </a:lnSpc>
              <a:spcBef>
                <a:spcPts val="900"/>
              </a:spcBef>
              <a:spcAft>
                <a:spcPts val="0"/>
              </a:spcAft>
              <a:buSzPts val="1800"/>
              <a:buChar char="◦"/>
            </a:pPr>
            <a:r>
              <a:rPr b="1" lang="en-GB"/>
              <a:t>Verifiabilit</a:t>
            </a:r>
            <a:r>
              <a:rPr lang="en-GB"/>
              <a:t>y of data, especially with a distributed data model, is important so that users have an assurance that a specific dataset, once published, has not been changed.</a:t>
            </a:r>
            <a:endParaRPr/>
          </a:p>
          <a:p>
            <a:pPr indent="-182880" lvl="0" marL="182880" rtl="0" algn="l">
              <a:lnSpc>
                <a:spcPct val="100000"/>
              </a:lnSpc>
              <a:spcBef>
                <a:spcPts val="900"/>
              </a:spcBef>
              <a:spcAft>
                <a:spcPts val="0"/>
              </a:spcAft>
              <a:buSzPts val="1800"/>
              <a:buChar char="◦"/>
            </a:pPr>
            <a:r>
              <a:rPr b="1" lang="en-GB"/>
              <a:t>Searchable</a:t>
            </a:r>
            <a:r>
              <a:rPr lang="en-GB"/>
              <a:t> Datasets are only useful to other researchers if they can find them. As the number and diversity of published datasets published with MDF increases, methods are needed to discover data of interest quickly and easily.</a:t>
            </a:r>
            <a:endParaRPr/>
          </a:p>
          <a:p>
            <a:pPr indent="-182880" lvl="0" marL="182880" rtl="0" algn="l">
              <a:lnSpc>
                <a:spcPct val="100000"/>
              </a:lnSpc>
              <a:spcBef>
                <a:spcPts val="900"/>
              </a:spcBef>
              <a:spcAft>
                <a:spcPts val="0"/>
              </a:spcAft>
              <a:buSzPts val="1800"/>
              <a:buChar char="◦"/>
            </a:pPr>
            <a:r>
              <a:rPr b="1" lang="en-GB"/>
              <a:t>Browsable and Retrievable </a:t>
            </a:r>
            <a:r>
              <a:rPr lang="en-GB"/>
              <a:t>The MDF data publication service makes published data available via intuitive and standardized Web UI or REST interfaces. MDF supports standard Globus data access models that allow authorized users to download and transfer published datasets.</a:t>
            </a:r>
            <a:endParaRPr b="1"/>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2021-02-09T11:50:25Z</dcterms:created>
  <dc:creator>Ayandeep Hazra</dc:creator>
</cp:coreProperties>
</file>