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9" r:id="rId3"/>
    <p:sldId id="268" r:id="rId4"/>
    <p:sldId id="269" r:id="rId5"/>
    <p:sldId id="270" r:id="rId6"/>
    <p:sldId id="271" r:id="rId7"/>
    <p:sldId id="266" r:id="rId8"/>
    <p:sldId id="267"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Century Gothic" panose="020B0502020202020204" pitchFamily="34" charset="0"/>
      <p:regular r:id="rId15"/>
      <p:bold r:id="rId16"/>
      <p:italic r:id="rId17"/>
      <p:boldItalic r:id="rId18"/>
    </p:embeddedFont>
    <p:embeddedFont>
      <p:font typeface="Garamond" panose="02020404030301010803" pitchFamily="18"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sq7UkoGRi4CezajHQ4Vbpf5Qf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D1DCD5-89B9-452C-8E73-F2670AF302B5}">
  <a:tblStyle styleId="{44D1DCD5-89B9-452C-8E73-F2670AF302B5}"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5</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49708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c8b386ea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c8b386ea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bc8b386ea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E1DBC9"/>
            </a:gs>
            <a:gs pos="77000">
              <a:srgbClr val="C8C1B0"/>
            </a:gs>
            <a:gs pos="100000">
              <a:srgbClr val="C0BAAA"/>
            </a:gs>
          </a:gsLst>
          <a:lin ang="5400000" scaled="0"/>
        </a:gradFill>
        <a:effectLst/>
      </p:bgPr>
    </p:bg>
    <p:spTree>
      <p:nvGrpSpPr>
        <p:cNvPr id="1" name="Shape 16"/>
        <p:cNvGrpSpPr/>
        <p:nvPr/>
      </p:nvGrpSpPr>
      <p:grpSpPr>
        <a:xfrm>
          <a:off x="0" y="0"/>
          <a:ext cx="0" cy="0"/>
          <a:chOff x="0" y="0"/>
          <a:chExt cx="0" cy="0"/>
        </a:xfrm>
      </p:grpSpPr>
      <p:sp>
        <p:nvSpPr>
          <p:cNvPr id="17" name="Google Shape;17;p13"/>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3"/>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3"/>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13"/>
          <p:cNvGrpSpPr/>
          <p:nvPr/>
        </p:nvGrpSpPr>
        <p:grpSpPr>
          <a:xfrm>
            <a:off x="5250180" y="1267730"/>
            <a:ext cx="1691640" cy="645295"/>
            <a:chOff x="5318306" y="1386268"/>
            <a:chExt cx="1567331" cy="645295"/>
          </a:xfrm>
        </p:grpSpPr>
        <p:cxnSp>
          <p:nvCxnSpPr>
            <p:cNvPr id="22" name="Google Shape;22;p13"/>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3" name="Google Shape;23;p13"/>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4" name="Google Shape;24;p13"/>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5" name="Google Shape;25;p13"/>
          <p:cNvSpPr txBox="1">
            <a:spLocks noGrp="1"/>
          </p:cNvSpPr>
          <p:nvPr>
            <p:ph type="ctrTitle"/>
          </p:nvPr>
        </p:nvSpPr>
        <p:spPr>
          <a:xfrm>
            <a:off x="1561708" y="2091263"/>
            <a:ext cx="9068586" cy="25908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a:buNone/>
              <a:defRPr sz="7200" b="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3"/>
          <p:cNvSpPr txBox="1">
            <a:spLocks noGrp="1"/>
          </p:cNvSpPr>
          <p:nvPr>
            <p:ph type="subTitle" idx="1"/>
          </p:nvPr>
        </p:nvSpPr>
        <p:spPr>
          <a:xfrm>
            <a:off x="1562100" y="4682062"/>
            <a:ext cx="9070848" cy="457201"/>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7" name="Google Shape;27;p13"/>
          <p:cNvSpPr txBox="1">
            <a:spLocks noGrp="1"/>
          </p:cNvSpPr>
          <p:nvPr>
            <p:ph type="dt" idx="10"/>
          </p:nvPr>
        </p:nvSpPr>
        <p:spPr>
          <a:xfrm>
            <a:off x="5318760" y="1341255"/>
            <a:ext cx="1554480" cy="52721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1453896" y="5211060"/>
            <a:ext cx="5905500"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8606919" y="5212080"/>
            <a:ext cx="2111881"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3F3F3F"/>
                </a:solidFill>
                <a:latin typeface="Century Gothic"/>
                <a:ea typeface="Century Gothic"/>
                <a:cs typeface="Century Gothic"/>
                <a:sym typeface="Century Gothic"/>
              </a:defRPr>
            </a:lvl1pPr>
            <a:lvl2pPr marL="0" lvl="1" indent="0" algn="r">
              <a:spcBef>
                <a:spcPts val="0"/>
              </a:spcBef>
              <a:buNone/>
              <a:defRPr sz="1000" b="0" i="0" u="none" strike="noStrike" cap="none">
                <a:solidFill>
                  <a:srgbClr val="3F3F3F"/>
                </a:solidFill>
                <a:latin typeface="Century Gothic"/>
                <a:ea typeface="Century Gothic"/>
                <a:cs typeface="Century Gothic"/>
                <a:sym typeface="Century Gothic"/>
              </a:defRPr>
            </a:lvl2pPr>
            <a:lvl3pPr marL="0" lvl="2" indent="0" algn="r">
              <a:spcBef>
                <a:spcPts val="0"/>
              </a:spcBef>
              <a:buNone/>
              <a:defRPr sz="1000" b="0" i="0" u="none" strike="noStrike" cap="none">
                <a:solidFill>
                  <a:srgbClr val="3F3F3F"/>
                </a:solidFill>
                <a:latin typeface="Century Gothic"/>
                <a:ea typeface="Century Gothic"/>
                <a:cs typeface="Century Gothic"/>
                <a:sym typeface="Century Gothic"/>
              </a:defRPr>
            </a:lvl3pPr>
            <a:lvl4pPr marL="0" lvl="3" indent="0" algn="r">
              <a:spcBef>
                <a:spcPts val="0"/>
              </a:spcBef>
              <a:buNone/>
              <a:defRPr sz="1000" b="0" i="0" u="none" strike="noStrike" cap="none">
                <a:solidFill>
                  <a:srgbClr val="3F3F3F"/>
                </a:solidFill>
                <a:latin typeface="Century Gothic"/>
                <a:ea typeface="Century Gothic"/>
                <a:cs typeface="Century Gothic"/>
                <a:sym typeface="Century Gothic"/>
              </a:defRPr>
            </a:lvl4pPr>
            <a:lvl5pPr marL="0" lvl="4" indent="0" algn="r">
              <a:spcBef>
                <a:spcPts val="0"/>
              </a:spcBef>
              <a:buNone/>
              <a:defRPr sz="1000" b="0" i="0" u="none" strike="noStrike" cap="none">
                <a:solidFill>
                  <a:srgbClr val="3F3F3F"/>
                </a:solidFill>
                <a:latin typeface="Century Gothic"/>
                <a:ea typeface="Century Gothic"/>
                <a:cs typeface="Century Gothic"/>
                <a:sym typeface="Century Gothic"/>
              </a:defRPr>
            </a:lvl5pPr>
            <a:lvl6pPr marL="0" lvl="5" indent="0" algn="r">
              <a:spcBef>
                <a:spcPts val="0"/>
              </a:spcBef>
              <a:buNone/>
              <a:defRPr sz="1000" b="0" i="0" u="none" strike="noStrike" cap="none">
                <a:solidFill>
                  <a:srgbClr val="3F3F3F"/>
                </a:solidFill>
                <a:latin typeface="Century Gothic"/>
                <a:ea typeface="Century Gothic"/>
                <a:cs typeface="Century Gothic"/>
                <a:sym typeface="Century Gothic"/>
              </a:defRPr>
            </a:lvl6pPr>
            <a:lvl7pPr marL="0" lvl="6" indent="0" algn="r">
              <a:spcBef>
                <a:spcPts val="0"/>
              </a:spcBef>
              <a:buNone/>
              <a:defRPr sz="1000" b="0" i="0" u="none" strike="noStrike" cap="none">
                <a:solidFill>
                  <a:srgbClr val="3F3F3F"/>
                </a:solidFill>
                <a:latin typeface="Century Gothic"/>
                <a:ea typeface="Century Gothic"/>
                <a:cs typeface="Century Gothic"/>
                <a:sym typeface="Century Gothic"/>
              </a:defRPr>
            </a:lvl7pPr>
            <a:lvl8pPr marL="0" lvl="7" indent="0" algn="r">
              <a:spcBef>
                <a:spcPts val="0"/>
              </a:spcBef>
              <a:buNone/>
              <a:defRPr sz="1000" b="0" i="0" u="none" strike="noStrike" cap="none">
                <a:solidFill>
                  <a:srgbClr val="3F3F3F"/>
                </a:solidFill>
                <a:latin typeface="Century Gothic"/>
                <a:ea typeface="Century Gothic"/>
                <a:cs typeface="Century Gothic"/>
                <a:sym typeface="Century Gothic"/>
              </a:defRPr>
            </a:lvl8pPr>
            <a:lvl9pPr marL="0" lvl="8" indent="0" algn="r">
              <a:spcBef>
                <a:spcPts val="0"/>
              </a:spcBef>
              <a:buNone/>
              <a:defRPr sz="10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2"/>
          <p:cNvSpPr txBox="1">
            <a:spLocks noGrp="1"/>
          </p:cNvSpPr>
          <p:nvPr>
            <p:ph type="body" idx="1"/>
          </p:nvPr>
        </p:nvSpPr>
        <p:spPr>
          <a:xfrm rot="5400000">
            <a:off x="4130040" y="-960120"/>
            <a:ext cx="393192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7" name="Google Shape;97;p22"/>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2"/>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3"/>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03" name="Google Shape;103;p23"/>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3"/>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3"/>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1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33" name="Google Shape;33;p14"/>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E1DBC9"/>
            </a:gs>
            <a:gs pos="77000">
              <a:srgbClr val="C8C1B0"/>
            </a:gs>
            <a:gs pos="100000">
              <a:srgbClr val="C0BAAA"/>
            </a:gs>
          </a:gsLst>
          <a:lin ang="5400000" scaled="0"/>
        </a:gradFill>
        <a:effectLst/>
      </p:bgPr>
    </p:bg>
    <p:spTree>
      <p:nvGrpSpPr>
        <p:cNvPr id="1" name="Shape 36"/>
        <p:cNvGrpSpPr/>
        <p:nvPr/>
      </p:nvGrpSpPr>
      <p:grpSpPr>
        <a:xfrm>
          <a:off x="0" y="0"/>
          <a:ext cx="0" cy="0"/>
          <a:chOff x="0" y="0"/>
          <a:chExt cx="0" cy="0"/>
        </a:xfrm>
      </p:grpSpPr>
      <p:sp>
        <p:nvSpPr>
          <p:cNvPr id="37" name="Google Shape;37;p15"/>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5"/>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5"/>
          <p:cNvSpPr/>
          <p:nvPr/>
        </p:nvSpPr>
        <p:spPr>
          <a:xfrm>
            <a:off x="1447800"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5"/>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15"/>
          <p:cNvGrpSpPr/>
          <p:nvPr/>
        </p:nvGrpSpPr>
        <p:grpSpPr>
          <a:xfrm>
            <a:off x="5250180" y="1267730"/>
            <a:ext cx="1691640" cy="645295"/>
            <a:chOff x="5318306" y="1386268"/>
            <a:chExt cx="1567331" cy="645295"/>
          </a:xfrm>
        </p:grpSpPr>
        <p:cxnSp>
          <p:nvCxnSpPr>
            <p:cNvPr id="42" name="Google Shape;42;p15"/>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3" name="Google Shape;43;p15"/>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4" name="Google Shape;44;p15"/>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45" name="Google Shape;45;p15"/>
          <p:cNvSpPr txBox="1">
            <a:spLocks noGrp="1"/>
          </p:cNvSpPr>
          <p:nvPr>
            <p:ph type="title"/>
          </p:nvPr>
        </p:nvSpPr>
        <p:spPr>
          <a:xfrm>
            <a:off x="1563623" y="2094309"/>
            <a:ext cx="9070848" cy="2587752"/>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5"/>
          <p:cNvSpPr txBox="1">
            <a:spLocks noGrp="1"/>
          </p:cNvSpPr>
          <p:nvPr>
            <p:ph type="body" idx="1"/>
          </p:nvPr>
        </p:nvSpPr>
        <p:spPr>
          <a:xfrm>
            <a:off x="1563624" y="4682062"/>
            <a:ext cx="9070848"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900"/>
              </a:spcBef>
              <a:spcAft>
                <a:spcPts val="0"/>
              </a:spcAft>
              <a:buSzPts val="1600"/>
              <a:buNone/>
              <a:defRPr sz="1600">
                <a:solidFill>
                  <a:schemeClr val="dk1"/>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47" name="Google Shape;47;p15"/>
          <p:cNvSpPr txBox="1">
            <a:spLocks noGrp="1"/>
          </p:cNvSpPr>
          <p:nvPr>
            <p:ph type="dt" idx="10"/>
          </p:nvPr>
        </p:nvSpPr>
        <p:spPr>
          <a:xfrm>
            <a:off x="5321808" y="1344502"/>
            <a:ext cx="1554480" cy="53035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1453553" y="5211060"/>
            <a:ext cx="590702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8604504" y="5211060"/>
            <a:ext cx="2112264"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6"/>
          <p:cNvSpPr txBox="1">
            <a:spLocks noGrp="1"/>
          </p:cNvSpPr>
          <p:nvPr>
            <p:ph type="body" idx="1"/>
          </p:nvPr>
        </p:nvSpPr>
        <p:spPr>
          <a:xfrm>
            <a:off x="106680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3" name="Google Shape;53;p16"/>
          <p:cNvSpPr txBox="1">
            <a:spLocks noGrp="1"/>
          </p:cNvSpPr>
          <p:nvPr>
            <p:ph type="body" idx="2"/>
          </p:nvPr>
        </p:nvSpPr>
        <p:spPr>
          <a:xfrm>
            <a:off x="637032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4" name="Google Shape;54;p16"/>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1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7"/>
          <p:cNvSpPr txBox="1">
            <a:spLocks noGrp="1"/>
          </p:cNvSpPr>
          <p:nvPr>
            <p:ph type="body" idx="1"/>
          </p:nvPr>
        </p:nvSpPr>
        <p:spPr>
          <a:xfrm>
            <a:off x="106984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0" name="Google Shape;60;p17"/>
          <p:cNvSpPr txBox="1">
            <a:spLocks noGrp="1"/>
          </p:cNvSpPr>
          <p:nvPr>
            <p:ph type="body" idx="2"/>
          </p:nvPr>
        </p:nvSpPr>
        <p:spPr>
          <a:xfrm>
            <a:off x="1069848" y="2755898"/>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1" name="Google Shape;61;p17"/>
          <p:cNvSpPr txBox="1">
            <a:spLocks noGrp="1"/>
          </p:cNvSpPr>
          <p:nvPr>
            <p:ph type="body" idx="3"/>
          </p:nvPr>
        </p:nvSpPr>
        <p:spPr>
          <a:xfrm>
            <a:off x="637336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2" name="Google Shape;62;p17"/>
          <p:cNvSpPr txBox="1">
            <a:spLocks noGrp="1"/>
          </p:cNvSpPr>
          <p:nvPr>
            <p:ph type="body" idx="4"/>
          </p:nvPr>
        </p:nvSpPr>
        <p:spPr>
          <a:xfrm>
            <a:off x="6373368" y="2756581"/>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3" name="Google Shape;63;p17"/>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8"/>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9"/>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p20"/>
          <p:cNvSpPr/>
          <p:nvPr/>
        </p:nvSpPr>
        <p:spPr>
          <a:xfrm>
            <a:off x="245529" y="237744"/>
            <a:ext cx="8531352"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0"/>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0"/>
          <p:cNvSpPr txBox="1">
            <a:spLocks noGrp="1"/>
          </p:cNvSpPr>
          <p:nvPr>
            <p:ph type="title"/>
          </p:nvPr>
        </p:nvSpPr>
        <p:spPr>
          <a:xfrm>
            <a:off x="9296400" y="607392"/>
            <a:ext cx="2430780" cy="16459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2800"/>
              <a:buFont typeface="Century Gothic"/>
              <a:buNone/>
              <a:defRPr sz="2800" b="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0"/>
          <p:cNvSpPr txBox="1">
            <a:spLocks noGrp="1"/>
          </p:cNvSpPr>
          <p:nvPr>
            <p:ph type="body" idx="1"/>
          </p:nvPr>
        </p:nvSpPr>
        <p:spPr>
          <a:xfrm>
            <a:off x="685800" y="609600"/>
            <a:ext cx="7772400" cy="533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0" name="Google Shape;80;p20"/>
          <p:cNvSpPr txBox="1">
            <a:spLocks noGrp="1"/>
          </p:cNvSpPr>
          <p:nvPr>
            <p:ph type="body" idx="2"/>
          </p:nvPr>
        </p:nvSpPr>
        <p:spPr>
          <a:xfrm>
            <a:off x="9296400" y="2286000"/>
            <a:ext cx="2430780"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81" name="Google Shape;81;p20"/>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10393677" y="622300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FFFFFF"/>
                </a:solidFill>
                <a:latin typeface="Century Gothic"/>
                <a:ea typeface="Century Gothic"/>
                <a:cs typeface="Century Gothic"/>
                <a:sym typeface="Century Gothic"/>
              </a:defRPr>
            </a:lvl1pPr>
            <a:lvl2pPr marL="0" lvl="1" indent="0" algn="r">
              <a:spcBef>
                <a:spcPts val="0"/>
              </a:spcBef>
              <a:buNone/>
              <a:defRPr sz="1000" b="0" i="0" u="none" strike="noStrike" cap="none">
                <a:solidFill>
                  <a:srgbClr val="FFFFFF"/>
                </a:solidFill>
                <a:latin typeface="Century Gothic"/>
                <a:ea typeface="Century Gothic"/>
                <a:cs typeface="Century Gothic"/>
                <a:sym typeface="Century Gothic"/>
              </a:defRPr>
            </a:lvl2pPr>
            <a:lvl3pPr marL="0" lvl="2" indent="0" algn="r">
              <a:spcBef>
                <a:spcPts val="0"/>
              </a:spcBef>
              <a:buNone/>
              <a:defRPr sz="1000" b="0" i="0" u="none" strike="noStrike" cap="none">
                <a:solidFill>
                  <a:srgbClr val="FFFFFF"/>
                </a:solidFill>
                <a:latin typeface="Century Gothic"/>
                <a:ea typeface="Century Gothic"/>
                <a:cs typeface="Century Gothic"/>
                <a:sym typeface="Century Gothic"/>
              </a:defRPr>
            </a:lvl3pPr>
            <a:lvl4pPr marL="0" lvl="3" indent="0" algn="r">
              <a:spcBef>
                <a:spcPts val="0"/>
              </a:spcBef>
              <a:buNone/>
              <a:defRPr sz="1000" b="0" i="0" u="none" strike="noStrike" cap="none">
                <a:solidFill>
                  <a:srgbClr val="FFFFFF"/>
                </a:solidFill>
                <a:latin typeface="Century Gothic"/>
                <a:ea typeface="Century Gothic"/>
                <a:cs typeface="Century Gothic"/>
                <a:sym typeface="Century Gothic"/>
              </a:defRPr>
            </a:lvl4pPr>
            <a:lvl5pPr marL="0" lvl="4" indent="0" algn="r">
              <a:spcBef>
                <a:spcPts val="0"/>
              </a:spcBef>
              <a:buNone/>
              <a:defRPr sz="1000" b="0" i="0" u="none" strike="noStrike" cap="none">
                <a:solidFill>
                  <a:srgbClr val="FFFFFF"/>
                </a:solidFill>
                <a:latin typeface="Century Gothic"/>
                <a:ea typeface="Century Gothic"/>
                <a:cs typeface="Century Gothic"/>
                <a:sym typeface="Century Gothic"/>
              </a:defRPr>
            </a:lvl5pPr>
            <a:lvl6pPr marL="0" lvl="5" indent="0" algn="r">
              <a:spcBef>
                <a:spcPts val="0"/>
              </a:spcBef>
              <a:buNone/>
              <a:defRPr sz="1000" b="0" i="0" u="none" strike="noStrike" cap="none">
                <a:solidFill>
                  <a:srgbClr val="FFFFFF"/>
                </a:solidFill>
                <a:latin typeface="Century Gothic"/>
                <a:ea typeface="Century Gothic"/>
                <a:cs typeface="Century Gothic"/>
                <a:sym typeface="Century Gothic"/>
              </a:defRPr>
            </a:lvl6pPr>
            <a:lvl7pPr marL="0" lvl="6" indent="0" algn="r">
              <a:spcBef>
                <a:spcPts val="0"/>
              </a:spcBef>
              <a:buNone/>
              <a:defRPr sz="1000" b="0" i="0" u="none" strike="noStrike" cap="none">
                <a:solidFill>
                  <a:srgbClr val="FFFFFF"/>
                </a:solidFill>
                <a:latin typeface="Century Gothic"/>
                <a:ea typeface="Century Gothic"/>
                <a:cs typeface="Century Gothic"/>
                <a:sym typeface="Century Gothic"/>
              </a:defRPr>
            </a:lvl7pPr>
            <a:lvl8pPr marL="0" lvl="7" indent="0" algn="r">
              <a:spcBef>
                <a:spcPts val="0"/>
              </a:spcBef>
              <a:buNone/>
              <a:defRPr sz="1000" b="0" i="0" u="none" strike="noStrike" cap="none">
                <a:solidFill>
                  <a:srgbClr val="FFFFFF"/>
                </a:solidFill>
                <a:latin typeface="Century Gothic"/>
                <a:ea typeface="Century Gothic"/>
                <a:cs typeface="Century Gothic"/>
                <a:sym typeface="Century Gothic"/>
              </a:defRPr>
            </a:lvl8pPr>
            <a:lvl9pPr marL="0" lvl="8" indent="0" algn="r">
              <a:spcBef>
                <a:spcPts val="0"/>
              </a:spcBef>
              <a:buNone/>
              <a:defRPr sz="1000" b="0" i="0" u="none" strike="noStrike" cap="none">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a:t>
            </a:fld>
            <a:endParaRPr/>
          </a:p>
        </p:txBody>
      </p:sp>
      <p:sp>
        <p:nvSpPr>
          <p:cNvPr id="84" name="Google Shape;84;p20"/>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21"/>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1"/>
          <p:cNvSpPr txBox="1">
            <a:spLocks noGrp="1"/>
          </p:cNvSpPr>
          <p:nvPr>
            <p:ph type="title"/>
          </p:nvPr>
        </p:nvSpPr>
        <p:spPr>
          <a:xfrm>
            <a:off x="9296400" y="603504"/>
            <a:ext cx="2432304" cy="16459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800"/>
              <a:buFont typeface="Century Gothic"/>
              <a:buNone/>
              <a:defRPr sz="2800" b="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1"/>
          <p:cNvSpPr>
            <a:spLocks noGrp="1"/>
          </p:cNvSpPr>
          <p:nvPr>
            <p:ph type="pic" idx="2"/>
          </p:nvPr>
        </p:nvSpPr>
        <p:spPr>
          <a:xfrm>
            <a:off x="228599" y="237744"/>
            <a:ext cx="8531352" cy="6382512"/>
          </a:xfrm>
          <a:prstGeom prst="rect">
            <a:avLst/>
          </a:prstGeom>
          <a:solidFill>
            <a:srgbClr val="76CEEF"/>
          </a:solidFill>
          <a:ln>
            <a:noFill/>
          </a:ln>
        </p:spPr>
        <p:txBody>
          <a:bodyPr spcFirstLastPara="1" wrap="square" lIns="91425" tIns="45700" rIns="91425" bIns="45700" anchor="t" anchorCtr="0">
            <a:normAutofit/>
          </a:bodyPr>
          <a:lstStyle>
            <a:lvl1pPr marR="0" lvl="0" algn="l" rtl="0">
              <a:lnSpc>
                <a:spcPct val="100000"/>
              </a:lnSpc>
              <a:spcBef>
                <a:spcPts val="900"/>
              </a:spcBef>
              <a:spcAft>
                <a:spcPts val="0"/>
              </a:spcAft>
              <a:buClr>
                <a:srgbClr val="262626"/>
              </a:buClr>
              <a:buSzPts val="3200"/>
              <a:buFont typeface="Garamond"/>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rgbClr val="262626"/>
              </a:buClr>
              <a:buSzPts val="2800"/>
              <a:buFont typeface="Garamond"/>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rgbClr val="262626"/>
              </a:buClr>
              <a:buSzPts val="2400"/>
              <a:buFont typeface="Garamond"/>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89" name="Google Shape;89;p21"/>
          <p:cNvSpPr txBox="1">
            <a:spLocks noGrp="1"/>
          </p:cNvSpPr>
          <p:nvPr>
            <p:ph type="body" idx="1"/>
          </p:nvPr>
        </p:nvSpPr>
        <p:spPr>
          <a:xfrm>
            <a:off x="9296400" y="2286000"/>
            <a:ext cx="2432304" cy="350215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90" name="Google Shape;90;p21"/>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1"/>
          <p:cNvSpPr txBox="1">
            <a:spLocks noGrp="1"/>
          </p:cNvSpPr>
          <p:nvPr>
            <p:ph type="sldNum" idx="12"/>
          </p:nvPr>
        </p:nvSpPr>
        <p:spPr>
          <a:xfrm>
            <a:off x="10396728" y="6227064"/>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FFFFFF"/>
                </a:solidFill>
                <a:latin typeface="Century Gothic"/>
                <a:ea typeface="Century Gothic"/>
                <a:cs typeface="Century Gothic"/>
                <a:sym typeface="Century Gothic"/>
              </a:defRPr>
            </a:lvl1pPr>
            <a:lvl2pPr marL="0" lvl="1" indent="0" algn="r">
              <a:spcBef>
                <a:spcPts val="0"/>
              </a:spcBef>
              <a:buNone/>
              <a:defRPr sz="1000" b="0" i="0" u="none" strike="noStrike" cap="none">
                <a:solidFill>
                  <a:srgbClr val="FFFFFF"/>
                </a:solidFill>
                <a:latin typeface="Century Gothic"/>
                <a:ea typeface="Century Gothic"/>
                <a:cs typeface="Century Gothic"/>
                <a:sym typeface="Century Gothic"/>
              </a:defRPr>
            </a:lvl2pPr>
            <a:lvl3pPr marL="0" lvl="2" indent="0" algn="r">
              <a:spcBef>
                <a:spcPts val="0"/>
              </a:spcBef>
              <a:buNone/>
              <a:defRPr sz="1000" b="0" i="0" u="none" strike="noStrike" cap="none">
                <a:solidFill>
                  <a:srgbClr val="FFFFFF"/>
                </a:solidFill>
                <a:latin typeface="Century Gothic"/>
                <a:ea typeface="Century Gothic"/>
                <a:cs typeface="Century Gothic"/>
                <a:sym typeface="Century Gothic"/>
              </a:defRPr>
            </a:lvl3pPr>
            <a:lvl4pPr marL="0" lvl="3" indent="0" algn="r">
              <a:spcBef>
                <a:spcPts val="0"/>
              </a:spcBef>
              <a:buNone/>
              <a:defRPr sz="1000" b="0" i="0" u="none" strike="noStrike" cap="none">
                <a:solidFill>
                  <a:srgbClr val="FFFFFF"/>
                </a:solidFill>
                <a:latin typeface="Century Gothic"/>
                <a:ea typeface="Century Gothic"/>
                <a:cs typeface="Century Gothic"/>
                <a:sym typeface="Century Gothic"/>
              </a:defRPr>
            </a:lvl4pPr>
            <a:lvl5pPr marL="0" lvl="4" indent="0" algn="r">
              <a:spcBef>
                <a:spcPts val="0"/>
              </a:spcBef>
              <a:buNone/>
              <a:defRPr sz="1000" b="0" i="0" u="none" strike="noStrike" cap="none">
                <a:solidFill>
                  <a:srgbClr val="FFFFFF"/>
                </a:solidFill>
                <a:latin typeface="Century Gothic"/>
                <a:ea typeface="Century Gothic"/>
                <a:cs typeface="Century Gothic"/>
                <a:sym typeface="Century Gothic"/>
              </a:defRPr>
            </a:lvl5pPr>
            <a:lvl6pPr marL="0" lvl="5" indent="0" algn="r">
              <a:spcBef>
                <a:spcPts val="0"/>
              </a:spcBef>
              <a:buNone/>
              <a:defRPr sz="1000" b="0" i="0" u="none" strike="noStrike" cap="none">
                <a:solidFill>
                  <a:srgbClr val="FFFFFF"/>
                </a:solidFill>
                <a:latin typeface="Century Gothic"/>
                <a:ea typeface="Century Gothic"/>
                <a:cs typeface="Century Gothic"/>
                <a:sym typeface="Century Gothic"/>
              </a:defRPr>
            </a:lvl6pPr>
            <a:lvl7pPr marL="0" lvl="6" indent="0" algn="r">
              <a:spcBef>
                <a:spcPts val="0"/>
              </a:spcBef>
              <a:buNone/>
              <a:defRPr sz="1000" b="0" i="0" u="none" strike="noStrike" cap="none">
                <a:solidFill>
                  <a:srgbClr val="FFFFFF"/>
                </a:solidFill>
                <a:latin typeface="Century Gothic"/>
                <a:ea typeface="Century Gothic"/>
                <a:cs typeface="Century Gothic"/>
                <a:sym typeface="Century Gothic"/>
              </a:defRPr>
            </a:lvl7pPr>
            <a:lvl8pPr marL="0" lvl="7" indent="0" algn="r">
              <a:spcBef>
                <a:spcPts val="0"/>
              </a:spcBef>
              <a:buNone/>
              <a:defRPr sz="1000" b="0" i="0" u="none" strike="noStrike" cap="none">
                <a:solidFill>
                  <a:srgbClr val="FFFFFF"/>
                </a:solidFill>
                <a:latin typeface="Century Gothic"/>
                <a:ea typeface="Century Gothic"/>
                <a:cs typeface="Century Gothic"/>
                <a:sym typeface="Century Gothic"/>
              </a:defRPr>
            </a:lvl8pPr>
            <a:lvl9pPr marL="0" lvl="8" indent="0" algn="r">
              <a:spcBef>
                <a:spcPts val="0"/>
              </a:spcBef>
              <a:buNone/>
              <a:defRPr sz="1000" b="0" i="0" u="none" strike="noStrike" cap="none">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a:t>
            </a:fld>
            <a:endParaRPr/>
          </a:p>
        </p:txBody>
      </p:sp>
      <p:sp>
        <p:nvSpPr>
          <p:cNvPr id="93" name="Google Shape;93;p21"/>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234696" y="237744"/>
            <a:ext cx="11722608"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2"/>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900"/>
              </a:spcBef>
              <a:spcAft>
                <a:spcPts val="0"/>
              </a:spcAft>
              <a:buClr>
                <a:srgbClr val="262626"/>
              </a:buClr>
              <a:buSzPts val="1800"/>
              <a:buFont typeface="Garamond"/>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2"/>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2"/>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12"/>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10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10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10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10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10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10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10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10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1561708" y="2091263"/>
            <a:ext cx="9068586" cy="2590800"/>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Clr>
                <a:srgbClr val="262626"/>
              </a:buClr>
              <a:buSzPts val="7200"/>
              <a:buFont typeface="Century Gothic"/>
              <a:buNone/>
            </a:pPr>
            <a:r>
              <a:rPr lang="en-GB" dirty="0"/>
              <a:t>AYAN DEEP HAZRA</a:t>
            </a:r>
            <a:br>
              <a:rPr lang="en-GB" dirty="0"/>
            </a:br>
            <a:r>
              <a:rPr lang="en-GB" sz="4000" b="1" dirty="0"/>
              <a:t>NLP GROUP</a:t>
            </a:r>
            <a:br>
              <a:rPr lang="en-GB" sz="4000" b="1" dirty="0"/>
            </a:br>
            <a:r>
              <a:rPr lang="en-GB" sz="4000" b="1" dirty="0"/>
              <a:t>02/23/2021</a:t>
            </a:r>
            <a:endParaRPr b="1" dirty="0"/>
          </a:p>
        </p:txBody>
      </p:sp>
      <p:sp>
        <p:nvSpPr>
          <p:cNvPr id="111" name="Google Shape;111;p1"/>
          <p:cNvSpPr txBox="1">
            <a:spLocks noGrp="1"/>
          </p:cNvSpPr>
          <p:nvPr>
            <p:ph type="subTitle" idx="1"/>
          </p:nvPr>
        </p:nvSpPr>
        <p:spPr>
          <a:xfrm>
            <a:off x="1562100" y="4682062"/>
            <a:ext cx="9070848" cy="457201"/>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1066800" y="830424"/>
            <a:ext cx="10058400" cy="118377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GB" sz="3600" dirty="0"/>
              <a:t>1) Data Descriptor: Auto-generated materials database of Curie and </a:t>
            </a:r>
            <a:r>
              <a:rPr lang="en-GB" sz="3600" dirty="0" err="1"/>
              <a:t>Néel</a:t>
            </a:r>
            <a:r>
              <a:rPr lang="en-GB" sz="3600" dirty="0"/>
              <a:t> temperatures via semi-supervised relationship extraction</a:t>
            </a:r>
            <a:br>
              <a:rPr lang="en-GB" dirty="0"/>
            </a:br>
            <a:endParaRPr dirty="0"/>
          </a:p>
        </p:txBody>
      </p:sp>
      <p:sp>
        <p:nvSpPr>
          <p:cNvPr id="130" name="Google Shape;130;p4"/>
          <p:cNvSpPr txBox="1">
            <a:spLocks noGrp="1"/>
          </p:cNvSpPr>
          <p:nvPr>
            <p:ph type="body" idx="1"/>
          </p:nvPr>
        </p:nvSpPr>
        <p:spPr>
          <a:xfrm>
            <a:off x="1066800" y="2444619"/>
            <a:ext cx="10058400" cy="4068147"/>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GB" dirty="0"/>
              <a:t>Summary: Work presents a method to generate a fully auto-generated database of 39,822 Curie and </a:t>
            </a:r>
            <a:r>
              <a:rPr lang="en-GB" dirty="0" err="1"/>
              <a:t>Néel</a:t>
            </a:r>
            <a:r>
              <a:rPr lang="en-GB" dirty="0"/>
              <a:t> phase transition temperature records.</a:t>
            </a:r>
          </a:p>
          <a:p>
            <a:pPr marL="0" lvl="0" indent="0" algn="l" rtl="0">
              <a:lnSpc>
                <a:spcPct val="100000"/>
              </a:lnSpc>
              <a:spcBef>
                <a:spcPts val="0"/>
              </a:spcBef>
              <a:spcAft>
                <a:spcPts val="0"/>
              </a:spcAft>
              <a:buSzPts val="1800"/>
              <a:buNone/>
            </a:pPr>
            <a:endParaRPr lang="en-GB" dirty="0"/>
          </a:p>
          <a:p>
            <a:pPr marL="182880" lvl="0" indent="-182880" algn="l" rtl="0">
              <a:lnSpc>
                <a:spcPct val="100000"/>
              </a:lnSpc>
              <a:spcBef>
                <a:spcPts val="0"/>
              </a:spcBef>
              <a:spcAft>
                <a:spcPts val="0"/>
              </a:spcAft>
              <a:buSzPts val="1800"/>
              <a:buChar char="◦"/>
            </a:pPr>
            <a:r>
              <a:rPr lang="en-GB" dirty="0"/>
              <a:t>Acquiring corpus</a:t>
            </a:r>
          </a:p>
          <a:p>
            <a:pPr marL="0" lvl="0" indent="0" algn="l" rtl="0">
              <a:lnSpc>
                <a:spcPct val="100000"/>
              </a:lnSpc>
              <a:spcBef>
                <a:spcPts val="0"/>
              </a:spcBef>
              <a:spcAft>
                <a:spcPts val="0"/>
              </a:spcAft>
              <a:buSzPts val="1800"/>
              <a:buNone/>
            </a:pPr>
            <a:endParaRPr lang="en-GB" dirty="0"/>
          </a:p>
          <a:p>
            <a:pPr marL="182880" lvl="0" indent="-182880" algn="l" rtl="0">
              <a:lnSpc>
                <a:spcPct val="100000"/>
              </a:lnSpc>
              <a:spcBef>
                <a:spcPts val="0"/>
              </a:spcBef>
              <a:spcAft>
                <a:spcPts val="0"/>
              </a:spcAft>
              <a:buSzPts val="1800"/>
              <a:buChar char="◦"/>
            </a:pPr>
            <a:r>
              <a:rPr lang="en-GB" dirty="0"/>
              <a:t>Data Extraction</a:t>
            </a:r>
          </a:p>
          <a:p>
            <a:pPr marL="0" lvl="0" indent="0" algn="l" rtl="0">
              <a:lnSpc>
                <a:spcPct val="100000"/>
              </a:lnSpc>
              <a:spcBef>
                <a:spcPts val="0"/>
              </a:spcBef>
              <a:spcAft>
                <a:spcPts val="0"/>
              </a:spcAft>
              <a:buSzPts val="1800"/>
              <a:buNone/>
            </a:pPr>
            <a:endParaRPr lang="en-GB" dirty="0"/>
          </a:p>
          <a:p>
            <a:pPr marL="182880" lvl="0" indent="-182880" algn="l" rtl="0">
              <a:lnSpc>
                <a:spcPct val="100000"/>
              </a:lnSpc>
              <a:spcBef>
                <a:spcPts val="0"/>
              </a:spcBef>
              <a:spcAft>
                <a:spcPts val="0"/>
              </a:spcAft>
              <a:buSzPts val="1800"/>
              <a:buChar char="◦"/>
            </a:pPr>
            <a:r>
              <a:rPr lang="en-GB" dirty="0"/>
              <a:t>Training a semi-supervised relationship extraction algorithm</a:t>
            </a:r>
          </a:p>
          <a:p>
            <a:pPr marL="0" lvl="0" indent="0" algn="l" rtl="0">
              <a:lnSpc>
                <a:spcPct val="100000"/>
              </a:lnSpc>
              <a:spcBef>
                <a:spcPts val="0"/>
              </a:spcBef>
              <a:spcAft>
                <a:spcPts val="0"/>
              </a:spcAft>
              <a:buSzPts val="1800"/>
              <a:buNone/>
            </a:pPr>
            <a:endParaRPr lang="en-GB" dirty="0"/>
          </a:p>
          <a:p>
            <a:pPr marL="182880" lvl="0" indent="-182880" algn="l" rtl="0">
              <a:lnSpc>
                <a:spcPct val="100000"/>
              </a:lnSpc>
              <a:spcBef>
                <a:spcPts val="0"/>
              </a:spcBef>
              <a:spcAft>
                <a:spcPts val="0"/>
              </a:spcAft>
              <a:buSzPts val="1800"/>
              <a:buChar char="◦"/>
            </a:pPr>
            <a:r>
              <a:rPr lang="en-GB" dirty="0"/>
              <a:t>Finding new relationships</a:t>
            </a:r>
            <a:endParaRPr dirty="0"/>
          </a:p>
        </p:txBody>
      </p:sp>
      <p:cxnSp>
        <p:nvCxnSpPr>
          <p:cNvPr id="3" name="Straight Arrow Connector 2">
            <a:extLst>
              <a:ext uri="{FF2B5EF4-FFF2-40B4-BE49-F238E27FC236}">
                <a16:creationId xmlns:a16="http://schemas.microsoft.com/office/drawing/2014/main" id="{BC7C7935-6DC1-4245-A847-72189075723F}"/>
              </a:ext>
            </a:extLst>
          </p:cNvPr>
          <p:cNvCxnSpPr/>
          <p:nvPr/>
        </p:nvCxnSpPr>
        <p:spPr>
          <a:xfrm>
            <a:off x="2146041" y="3582955"/>
            <a:ext cx="0" cy="2892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A87B488-68FE-42BA-B6A7-F74A0829D3AB}"/>
              </a:ext>
            </a:extLst>
          </p:cNvPr>
          <p:cNvCxnSpPr/>
          <p:nvPr/>
        </p:nvCxnSpPr>
        <p:spPr>
          <a:xfrm>
            <a:off x="2149150" y="4145909"/>
            <a:ext cx="0" cy="2892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BCFD88E-C8BF-4B32-B818-E7786D3A1E6B}"/>
              </a:ext>
            </a:extLst>
          </p:cNvPr>
          <p:cNvCxnSpPr/>
          <p:nvPr/>
        </p:nvCxnSpPr>
        <p:spPr>
          <a:xfrm>
            <a:off x="2142925" y="4690193"/>
            <a:ext cx="0" cy="2892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62B1-F4D3-46C2-B53A-5EAB985A3299}"/>
              </a:ext>
            </a:extLst>
          </p:cNvPr>
          <p:cNvSpPr>
            <a:spLocks noGrp="1"/>
          </p:cNvSpPr>
          <p:nvPr>
            <p:ph type="title"/>
          </p:nvPr>
        </p:nvSpPr>
        <p:spPr/>
        <p:txBody>
          <a:bodyPr/>
          <a:lstStyle/>
          <a:p>
            <a:endParaRPr lang="en-GB" dirty="0"/>
          </a:p>
        </p:txBody>
      </p:sp>
      <p:sp>
        <p:nvSpPr>
          <p:cNvPr id="3" name="Text Placeholder 2">
            <a:extLst>
              <a:ext uri="{FF2B5EF4-FFF2-40B4-BE49-F238E27FC236}">
                <a16:creationId xmlns:a16="http://schemas.microsoft.com/office/drawing/2014/main" id="{84AAD749-0E75-4C47-A628-A2E0E5A3CC03}"/>
              </a:ext>
            </a:extLst>
          </p:cNvPr>
          <p:cNvSpPr>
            <a:spLocks noGrp="1"/>
          </p:cNvSpPr>
          <p:nvPr>
            <p:ph type="body" idx="1"/>
          </p:nvPr>
        </p:nvSpPr>
        <p:spPr/>
        <p:txBody>
          <a:bodyPr/>
          <a:lstStyle/>
          <a:p>
            <a:r>
              <a:rPr lang="en-GB" dirty="0"/>
              <a:t>Limitations of CDE: CDE is much better with organic compounds and not so much with inorganic compounds. It often fails to provide the chemical formulae or fails to link the needed property (say Neel temperature) for the said compound.</a:t>
            </a:r>
          </a:p>
          <a:p>
            <a:r>
              <a:rPr lang="en-GB" dirty="0"/>
              <a:t>Solution? A set of new Chemical Entity Mention (CEM) parsing rules have been added to extract the correct compound names and labels for these cases.</a:t>
            </a:r>
          </a:p>
          <a:p>
            <a:r>
              <a:rPr lang="en-GB" dirty="0"/>
              <a:t>Limitations of this approach: Firstly, whenever a user wishes to update CDE to extract new properties, a whole new set of rules must be programmed. Secondly, the information extraction is guaranteed to fail on sentences that are just a tad bit different from the said rule.</a:t>
            </a:r>
          </a:p>
        </p:txBody>
      </p:sp>
    </p:spTree>
    <p:extLst>
      <p:ext uri="{BB962C8B-B14F-4D97-AF65-F5344CB8AC3E}">
        <p14:creationId xmlns:p14="http://schemas.microsoft.com/office/powerpoint/2010/main" val="162606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636A-DF5D-40F9-97C2-450138E541B6}"/>
              </a:ext>
            </a:extLst>
          </p:cNvPr>
          <p:cNvSpPr>
            <a:spLocks noGrp="1"/>
          </p:cNvSpPr>
          <p:nvPr>
            <p:ph type="title"/>
          </p:nvPr>
        </p:nvSpPr>
        <p:spPr/>
        <p:txBody>
          <a:bodyPr/>
          <a:lstStyle/>
          <a:p>
            <a:r>
              <a:rPr lang="en-GB" dirty="0"/>
              <a:t>CDE’s Snowball Algorithm</a:t>
            </a:r>
          </a:p>
        </p:txBody>
      </p:sp>
      <p:sp>
        <p:nvSpPr>
          <p:cNvPr id="3" name="Text Placeholder 2">
            <a:extLst>
              <a:ext uri="{FF2B5EF4-FFF2-40B4-BE49-F238E27FC236}">
                <a16:creationId xmlns:a16="http://schemas.microsoft.com/office/drawing/2014/main" id="{9C1F48A2-D8E8-4E41-8980-272E75771E27}"/>
              </a:ext>
            </a:extLst>
          </p:cNvPr>
          <p:cNvSpPr>
            <a:spLocks noGrp="1"/>
          </p:cNvSpPr>
          <p:nvPr>
            <p:ph type="body" idx="1"/>
          </p:nvPr>
        </p:nvSpPr>
        <p:spPr>
          <a:xfrm>
            <a:off x="1066800" y="2103120"/>
            <a:ext cx="6220408" cy="3931920"/>
          </a:xfrm>
        </p:spPr>
        <p:txBody>
          <a:bodyPr/>
          <a:lstStyle/>
          <a:p>
            <a:r>
              <a:rPr lang="en-GB" dirty="0"/>
              <a:t>Over 90% precision for simple binary relation extraction.</a:t>
            </a:r>
          </a:p>
          <a:p>
            <a:r>
              <a:rPr lang="en-GB" dirty="0"/>
              <a:t>But we need to generalize to quaternary relations such as a property specifier, a CEM or label, the property value and the property unit.</a:t>
            </a:r>
          </a:p>
        </p:txBody>
      </p:sp>
      <p:pic>
        <p:nvPicPr>
          <p:cNvPr id="5" name="Picture 4">
            <a:extLst>
              <a:ext uri="{FF2B5EF4-FFF2-40B4-BE49-F238E27FC236}">
                <a16:creationId xmlns:a16="http://schemas.microsoft.com/office/drawing/2014/main" id="{305CFDCB-B978-4504-A3AC-CDDB511832D0}"/>
              </a:ext>
            </a:extLst>
          </p:cNvPr>
          <p:cNvPicPr>
            <a:picLocks noChangeAspect="1"/>
          </p:cNvPicPr>
          <p:nvPr/>
        </p:nvPicPr>
        <p:blipFill>
          <a:blip r:embed="rId2"/>
          <a:stretch>
            <a:fillRect/>
          </a:stretch>
        </p:blipFill>
        <p:spPr>
          <a:xfrm>
            <a:off x="7585788" y="1726163"/>
            <a:ext cx="4198776" cy="4754078"/>
          </a:xfrm>
          <a:prstGeom prst="rect">
            <a:avLst/>
          </a:prstGeom>
        </p:spPr>
      </p:pic>
    </p:spTree>
    <p:extLst>
      <p:ext uri="{BB962C8B-B14F-4D97-AF65-F5344CB8AC3E}">
        <p14:creationId xmlns:p14="http://schemas.microsoft.com/office/powerpoint/2010/main" val="85593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1874-BEB3-434B-A254-00D81466E0F0}"/>
              </a:ext>
            </a:extLst>
          </p:cNvPr>
          <p:cNvSpPr>
            <a:spLocks noGrp="1"/>
          </p:cNvSpPr>
          <p:nvPr>
            <p:ph type="title"/>
          </p:nvPr>
        </p:nvSpPr>
        <p:spPr/>
        <p:txBody>
          <a:bodyPr/>
          <a:lstStyle/>
          <a:p>
            <a:endParaRPr lang="en-GB" dirty="0"/>
          </a:p>
        </p:txBody>
      </p:sp>
      <p:sp>
        <p:nvSpPr>
          <p:cNvPr id="3" name="Text Placeholder 2">
            <a:extLst>
              <a:ext uri="{FF2B5EF4-FFF2-40B4-BE49-F238E27FC236}">
                <a16:creationId xmlns:a16="http://schemas.microsoft.com/office/drawing/2014/main" id="{C1713AC3-E392-467D-BD0B-A904C22191D7}"/>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BF61D2C0-389B-4EBA-8EB4-0810E77AAD3A}"/>
              </a:ext>
            </a:extLst>
          </p:cNvPr>
          <p:cNvPicPr>
            <a:picLocks noChangeAspect="1"/>
          </p:cNvPicPr>
          <p:nvPr/>
        </p:nvPicPr>
        <p:blipFill>
          <a:blip r:embed="rId3"/>
          <a:stretch>
            <a:fillRect/>
          </a:stretch>
        </p:blipFill>
        <p:spPr>
          <a:xfrm>
            <a:off x="1066800" y="2103120"/>
            <a:ext cx="7399020" cy="1120140"/>
          </a:xfrm>
          <a:prstGeom prst="rect">
            <a:avLst/>
          </a:prstGeom>
        </p:spPr>
      </p:pic>
      <p:cxnSp>
        <p:nvCxnSpPr>
          <p:cNvPr id="7" name="Straight Arrow Connector 6">
            <a:extLst>
              <a:ext uri="{FF2B5EF4-FFF2-40B4-BE49-F238E27FC236}">
                <a16:creationId xmlns:a16="http://schemas.microsoft.com/office/drawing/2014/main" id="{91871307-D427-461E-ACAE-5A768D315C62}"/>
              </a:ext>
            </a:extLst>
          </p:cNvPr>
          <p:cNvCxnSpPr>
            <a:cxnSpLocks/>
          </p:cNvCxnSpPr>
          <p:nvPr/>
        </p:nvCxnSpPr>
        <p:spPr>
          <a:xfrm flipH="1" flipV="1">
            <a:off x="5159829" y="3130706"/>
            <a:ext cx="307910" cy="1814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43634966-AFFB-43B1-9CDC-97C5EA2EFB6A}"/>
              </a:ext>
            </a:extLst>
          </p:cNvPr>
          <p:cNvSpPr txBox="1"/>
          <p:nvPr/>
        </p:nvSpPr>
        <p:spPr>
          <a:xfrm>
            <a:off x="5313784" y="3312186"/>
            <a:ext cx="2579914" cy="307777"/>
          </a:xfrm>
          <a:prstGeom prst="rect">
            <a:avLst/>
          </a:prstGeom>
          <a:noFill/>
        </p:spPr>
        <p:txBody>
          <a:bodyPr wrap="square" rtlCol="0">
            <a:spAutoFit/>
          </a:bodyPr>
          <a:lstStyle/>
          <a:p>
            <a:r>
              <a:rPr lang="en-GB" dirty="0"/>
              <a:t>Directory with .html files</a:t>
            </a:r>
          </a:p>
        </p:txBody>
      </p:sp>
      <p:cxnSp>
        <p:nvCxnSpPr>
          <p:cNvPr id="10" name="Straight Arrow Connector 9">
            <a:extLst>
              <a:ext uri="{FF2B5EF4-FFF2-40B4-BE49-F238E27FC236}">
                <a16:creationId xmlns:a16="http://schemas.microsoft.com/office/drawing/2014/main" id="{01A58FB5-214A-459C-BD99-01A8CC5C5535}"/>
              </a:ext>
            </a:extLst>
          </p:cNvPr>
          <p:cNvCxnSpPr>
            <a:cxnSpLocks/>
          </p:cNvCxnSpPr>
          <p:nvPr/>
        </p:nvCxnSpPr>
        <p:spPr>
          <a:xfrm flipH="1">
            <a:off x="5159829" y="1978216"/>
            <a:ext cx="438538" cy="3171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F43DD9A9-137E-406F-8DCA-5C47B6ABFBC8}"/>
              </a:ext>
            </a:extLst>
          </p:cNvPr>
          <p:cNvSpPr txBox="1"/>
          <p:nvPr/>
        </p:nvSpPr>
        <p:spPr>
          <a:xfrm>
            <a:off x="5466184" y="1722484"/>
            <a:ext cx="2579914" cy="307777"/>
          </a:xfrm>
          <a:prstGeom prst="rect">
            <a:avLst/>
          </a:prstGeom>
          <a:noFill/>
        </p:spPr>
        <p:txBody>
          <a:bodyPr wrap="square" rtlCol="0">
            <a:spAutoFit/>
          </a:bodyPr>
          <a:lstStyle/>
          <a:p>
            <a:r>
              <a:rPr lang="en-GB" dirty="0"/>
              <a:t>4 tuple of fields</a:t>
            </a:r>
          </a:p>
        </p:txBody>
      </p:sp>
      <p:pic>
        <p:nvPicPr>
          <p:cNvPr id="18" name="Picture 17">
            <a:extLst>
              <a:ext uri="{FF2B5EF4-FFF2-40B4-BE49-F238E27FC236}">
                <a16:creationId xmlns:a16="http://schemas.microsoft.com/office/drawing/2014/main" id="{6D2313F0-6D62-47CF-8D97-3DDDA46F5BA6}"/>
              </a:ext>
            </a:extLst>
          </p:cNvPr>
          <p:cNvPicPr>
            <a:picLocks noChangeAspect="1"/>
          </p:cNvPicPr>
          <p:nvPr/>
        </p:nvPicPr>
        <p:blipFill>
          <a:blip r:embed="rId4"/>
          <a:stretch>
            <a:fillRect/>
          </a:stretch>
        </p:blipFill>
        <p:spPr>
          <a:xfrm>
            <a:off x="1066800" y="3862873"/>
            <a:ext cx="3855722" cy="2556511"/>
          </a:xfrm>
          <a:prstGeom prst="rect">
            <a:avLst/>
          </a:prstGeom>
        </p:spPr>
      </p:pic>
      <p:pic>
        <p:nvPicPr>
          <p:cNvPr id="20" name="Picture 19">
            <a:extLst>
              <a:ext uri="{FF2B5EF4-FFF2-40B4-BE49-F238E27FC236}">
                <a16:creationId xmlns:a16="http://schemas.microsoft.com/office/drawing/2014/main" id="{F7B063F4-AB4D-40E8-8B51-149D359604E3}"/>
              </a:ext>
            </a:extLst>
          </p:cNvPr>
          <p:cNvPicPr>
            <a:picLocks noChangeAspect="1"/>
          </p:cNvPicPr>
          <p:nvPr/>
        </p:nvPicPr>
        <p:blipFill>
          <a:blip r:embed="rId5"/>
          <a:stretch>
            <a:fillRect/>
          </a:stretch>
        </p:blipFill>
        <p:spPr>
          <a:xfrm>
            <a:off x="5081607" y="3846402"/>
            <a:ext cx="5047258" cy="2556510"/>
          </a:xfrm>
          <a:prstGeom prst="rect">
            <a:avLst/>
          </a:prstGeom>
        </p:spPr>
      </p:pic>
    </p:spTree>
    <p:extLst>
      <p:ext uri="{BB962C8B-B14F-4D97-AF65-F5344CB8AC3E}">
        <p14:creationId xmlns:p14="http://schemas.microsoft.com/office/powerpoint/2010/main" val="3135708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FEB1-2C94-44C6-B173-5D0101504E3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20BDF5B-D5E7-4C29-9865-5A192D2991E0}"/>
              </a:ext>
            </a:extLst>
          </p:cNvPr>
          <p:cNvSpPr>
            <a:spLocks noGrp="1"/>
          </p:cNvSpPr>
          <p:nvPr>
            <p:ph type="body" idx="1"/>
          </p:nvPr>
        </p:nvSpPr>
        <p:spPr>
          <a:xfrm>
            <a:off x="1066800" y="2817844"/>
            <a:ext cx="5847184" cy="3217195"/>
          </a:xfrm>
        </p:spPr>
        <p:txBody>
          <a:bodyPr/>
          <a:lstStyle/>
          <a:p>
            <a:r>
              <a:rPr lang="en-GB" dirty="0"/>
              <a:t>Repeated the code with keyword Neel temperature, on the same dataset.</a:t>
            </a:r>
          </a:p>
          <a:p>
            <a:r>
              <a:rPr lang="en-GB" dirty="0"/>
              <a:t>Expected no results but one source was large and included data on both Curie and Neel temperatures.</a:t>
            </a:r>
          </a:p>
        </p:txBody>
      </p:sp>
      <p:pic>
        <p:nvPicPr>
          <p:cNvPr id="5" name="Picture 4">
            <a:extLst>
              <a:ext uri="{FF2B5EF4-FFF2-40B4-BE49-F238E27FC236}">
                <a16:creationId xmlns:a16="http://schemas.microsoft.com/office/drawing/2014/main" id="{4E660573-1AD1-42F6-9781-B3EC90D814DF}"/>
              </a:ext>
            </a:extLst>
          </p:cNvPr>
          <p:cNvPicPr>
            <a:picLocks noChangeAspect="1"/>
          </p:cNvPicPr>
          <p:nvPr/>
        </p:nvPicPr>
        <p:blipFill>
          <a:blip r:embed="rId2"/>
          <a:stretch>
            <a:fillRect/>
          </a:stretch>
        </p:blipFill>
        <p:spPr>
          <a:xfrm>
            <a:off x="573522" y="642594"/>
            <a:ext cx="6340462" cy="1920240"/>
          </a:xfrm>
          <a:prstGeom prst="rect">
            <a:avLst/>
          </a:prstGeom>
        </p:spPr>
      </p:pic>
      <p:pic>
        <p:nvPicPr>
          <p:cNvPr id="7" name="Picture 6">
            <a:extLst>
              <a:ext uri="{FF2B5EF4-FFF2-40B4-BE49-F238E27FC236}">
                <a16:creationId xmlns:a16="http://schemas.microsoft.com/office/drawing/2014/main" id="{3C58892D-8B63-4FD1-A57B-0665FD3E6CEB}"/>
              </a:ext>
            </a:extLst>
          </p:cNvPr>
          <p:cNvPicPr>
            <a:picLocks noChangeAspect="1"/>
          </p:cNvPicPr>
          <p:nvPr/>
        </p:nvPicPr>
        <p:blipFill>
          <a:blip r:embed="rId3"/>
          <a:stretch>
            <a:fillRect/>
          </a:stretch>
        </p:blipFill>
        <p:spPr>
          <a:xfrm>
            <a:off x="6982331" y="1328394"/>
            <a:ext cx="4945380" cy="5036820"/>
          </a:xfrm>
          <a:prstGeom prst="rect">
            <a:avLst/>
          </a:prstGeom>
        </p:spPr>
      </p:pic>
    </p:spTree>
    <p:extLst>
      <p:ext uri="{BB962C8B-B14F-4D97-AF65-F5344CB8AC3E}">
        <p14:creationId xmlns:p14="http://schemas.microsoft.com/office/powerpoint/2010/main" val="186863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bc8b386eaf_0_0"/>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Next Steps</a:t>
            </a:r>
            <a:endParaRPr/>
          </a:p>
        </p:txBody>
      </p:sp>
      <p:sp>
        <p:nvSpPr>
          <p:cNvPr id="178" name="Google Shape;178;gbc8b386eaf_0_0"/>
          <p:cNvSpPr txBox="1">
            <a:spLocks noGrp="1"/>
          </p:cNvSpPr>
          <p:nvPr>
            <p:ph type="body" idx="1"/>
          </p:nvPr>
        </p:nvSpPr>
        <p:spPr>
          <a:xfrm>
            <a:off x="1066800" y="2103120"/>
            <a:ext cx="10058400" cy="3931800"/>
          </a:xfrm>
          <a:prstGeom prst="rect">
            <a:avLst/>
          </a:prstGeom>
        </p:spPr>
        <p:txBody>
          <a:bodyPr spcFirstLastPara="1" wrap="square" lIns="91425" tIns="45700" rIns="91425" bIns="45700" anchor="t" anchorCtr="0">
            <a:normAutofit/>
          </a:bodyPr>
          <a:lstStyle/>
          <a:p>
            <a:pPr marL="285750" indent="-285750"/>
            <a:r>
              <a:rPr lang="en-GB" dirty="0"/>
              <a:t>Understand how to integrate the changes to CDE that Ref 3 suggested and try to reproduce the results.</a:t>
            </a:r>
          </a:p>
          <a:p>
            <a:pPr marL="285750" indent="-285750"/>
            <a:r>
              <a:rPr lang="en-GB" dirty="0"/>
              <a:t>Read more into the literature and explore for more optimizations/better ways of getting the desired output.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GB"/>
              <a:t>Summary of Work</a:t>
            </a:r>
            <a:endParaRPr/>
          </a:p>
        </p:txBody>
      </p:sp>
      <p:graphicFrame>
        <p:nvGraphicFramePr>
          <p:cNvPr id="184" name="Google Shape;184;p11"/>
          <p:cNvGraphicFramePr/>
          <p:nvPr>
            <p:extLst>
              <p:ext uri="{D42A27DB-BD31-4B8C-83A1-F6EECF244321}">
                <p14:modId xmlns:p14="http://schemas.microsoft.com/office/powerpoint/2010/main" val="2902904189"/>
              </p:ext>
            </p:extLst>
          </p:nvPr>
        </p:nvGraphicFramePr>
        <p:xfrm>
          <a:off x="1066800" y="2103438"/>
          <a:ext cx="10058400" cy="1854250"/>
        </p:xfrm>
        <a:graphic>
          <a:graphicData uri="http://schemas.openxmlformats.org/drawingml/2006/table">
            <a:tbl>
              <a:tblPr firstRow="1" bandRow="1">
                <a:noFill/>
                <a:tableStyleId>{44D1DCD5-89B9-452C-8E73-F2670AF302B5}</a:tableStyleId>
              </a:tblPr>
              <a:tblGrid>
                <a:gridCol w="1639075">
                  <a:extLst>
                    <a:ext uri="{9D8B030D-6E8A-4147-A177-3AD203B41FA5}">
                      <a16:colId xmlns:a16="http://schemas.microsoft.com/office/drawing/2014/main" val="20000"/>
                    </a:ext>
                  </a:extLst>
                </a:gridCol>
                <a:gridCol w="1810150">
                  <a:extLst>
                    <a:ext uri="{9D8B030D-6E8A-4147-A177-3AD203B41FA5}">
                      <a16:colId xmlns:a16="http://schemas.microsoft.com/office/drawing/2014/main" val="20001"/>
                    </a:ext>
                  </a:extLst>
                </a:gridCol>
                <a:gridCol w="660917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GB" sz="1800" u="none" strike="noStrike" cap="none"/>
                        <a:t>Date</a:t>
                      </a:r>
                      <a:endParaRPr/>
                    </a:p>
                  </a:txBody>
                  <a:tcPr marL="91450" marR="91450" marT="45725" marB="45725"/>
                </a:tc>
                <a:tc>
                  <a:txBody>
                    <a:bodyPr/>
                    <a:lstStyle/>
                    <a:p>
                      <a:pPr marL="0" marR="0" lvl="0" indent="0" algn="l" rtl="0">
                        <a:spcBef>
                          <a:spcPts val="0"/>
                        </a:spcBef>
                        <a:spcAft>
                          <a:spcPts val="0"/>
                        </a:spcAft>
                        <a:buNone/>
                      </a:pPr>
                      <a:r>
                        <a:rPr lang="en-GB" sz="1800"/>
                        <a:t>Hours Worked</a:t>
                      </a:r>
                      <a:endParaRPr/>
                    </a:p>
                  </a:txBody>
                  <a:tcPr marL="91450" marR="91450" marT="45725" marB="45725"/>
                </a:tc>
                <a:tc>
                  <a:txBody>
                    <a:bodyPr/>
                    <a:lstStyle/>
                    <a:p>
                      <a:pPr marL="0" marR="0" lvl="0" indent="0" algn="l" rtl="0">
                        <a:spcBef>
                          <a:spcPts val="0"/>
                        </a:spcBef>
                        <a:spcAft>
                          <a:spcPts val="0"/>
                        </a:spcAft>
                        <a:buNone/>
                      </a:pPr>
                      <a:r>
                        <a:rPr lang="en-GB" sz="1800"/>
                        <a:t>Description</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1400" dirty="0"/>
                        <a:t>02/20/2021</a:t>
                      </a:r>
                      <a:endParaRPr sz="1400" dirty="0"/>
                    </a:p>
                  </a:txBody>
                  <a:tcPr marL="91450" marR="91450" marT="45725" marB="45725"/>
                </a:tc>
                <a:tc>
                  <a:txBody>
                    <a:bodyPr/>
                    <a:lstStyle/>
                    <a:p>
                      <a:pPr marL="0" marR="0" lvl="0" indent="0" algn="l" rtl="0">
                        <a:spcBef>
                          <a:spcPts val="0"/>
                        </a:spcBef>
                        <a:spcAft>
                          <a:spcPts val="0"/>
                        </a:spcAft>
                        <a:buNone/>
                      </a:pPr>
                      <a:r>
                        <a:rPr lang="en-GB" sz="1400" dirty="0"/>
                        <a:t>3</a:t>
                      </a:r>
                      <a:endParaRPr sz="1400" dirty="0"/>
                    </a:p>
                  </a:txBody>
                  <a:tcPr marL="91450" marR="91450" marT="45725" marB="45725"/>
                </a:tc>
                <a:tc>
                  <a:txBody>
                    <a:bodyPr/>
                    <a:lstStyle/>
                    <a:p>
                      <a:pPr marL="0" marR="0" lvl="0" indent="0" algn="l" rtl="0">
                        <a:spcBef>
                          <a:spcPts val="0"/>
                        </a:spcBef>
                        <a:spcAft>
                          <a:spcPts val="0"/>
                        </a:spcAft>
                        <a:buNone/>
                      </a:pPr>
                      <a:r>
                        <a:rPr lang="en-GB" sz="1400" dirty="0"/>
                        <a:t>Read Neels/Curie Temp paper</a:t>
                      </a:r>
                      <a:endParaRPr sz="14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1400" dirty="0"/>
                        <a:t>02/21/2021</a:t>
                      </a:r>
                      <a:endParaRPr sz="1400" dirty="0"/>
                    </a:p>
                  </a:txBody>
                  <a:tcPr marL="91450" marR="91450" marT="45725" marB="45725"/>
                </a:tc>
                <a:tc>
                  <a:txBody>
                    <a:bodyPr/>
                    <a:lstStyle/>
                    <a:p>
                      <a:pPr marL="0" marR="0" lvl="0" indent="0" algn="l" rtl="0">
                        <a:spcBef>
                          <a:spcPts val="0"/>
                        </a:spcBef>
                        <a:spcAft>
                          <a:spcPts val="0"/>
                        </a:spcAft>
                        <a:buNone/>
                      </a:pPr>
                      <a:r>
                        <a:rPr lang="en-GB" sz="1400" dirty="0"/>
                        <a:t>1</a:t>
                      </a:r>
                      <a:endParaRPr sz="1400" dirty="0"/>
                    </a:p>
                  </a:txBody>
                  <a:tcPr marL="91450" marR="91450" marT="45725" marB="45725"/>
                </a:tc>
                <a:tc>
                  <a:txBody>
                    <a:bodyPr/>
                    <a:lstStyle/>
                    <a:p>
                      <a:pPr marL="0" marR="0" lvl="0" indent="0" algn="l" rtl="0">
                        <a:spcBef>
                          <a:spcPts val="0"/>
                        </a:spcBef>
                        <a:spcAft>
                          <a:spcPts val="0"/>
                        </a:spcAft>
                        <a:buNone/>
                      </a:pPr>
                      <a:r>
                        <a:rPr lang="en-GB" sz="1400" dirty="0"/>
                        <a:t>Read Ref 1</a:t>
                      </a:r>
                      <a:endParaRPr sz="14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GB" sz="1400" dirty="0"/>
                        <a:t>02/22/2021</a:t>
                      </a:r>
                      <a:endParaRPr sz="1400" dirty="0"/>
                    </a:p>
                  </a:txBody>
                  <a:tcPr marL="91450" marR="91450" marT="45725" marB="45725"/>
                </a:tc>
                <a:tc>
                  <a:txBody>
                    <a:bodyPr/>
                    <a:lstStyle/>
                    <a:p>
                      <a:pPr marL="0" marR="0" lvl="0" indent="0" algn="l" rtl="0">
                        <a:spcBef>
                          <a:spcPts val="0"/>
                        </a:spcBef>
                        <a:spcAft>
                          <a:spcPts val="0"/>
                        </a:spcAft>
                        <a:buNone/>
                      </a:pPr>
                      <a:r>
                        <a:rPr lang="en-GB" sz="1400" dirty="0"/>
                        <a:t>2</a:t>
                      </a:r>
                      <a:endParaRPr sz="1400" dirty="0"/>
                    </a:p>
                  </a:txBody>
                  <a:tcPr marL="91450" marR="91450" marT="45725" marB="45725"/>
                </a:tc>
                <a:tc>
                  <a:txBody>
                    <a:bodyPr/>
                    <a:lstStyle/>
                    <a:p>
                      <a:pPr marL="0" marR="0" lvl="0" indent="0" algn="l" rtl="0">
                        <a:spcBef>
                          <a:spcPts val="0"/>
                        </a:spcBef>
                        <a:spcAft>
                          <a:spcPts val="0"/>
                        </a:spcAft>
                        <a:buNone/>
                      </a:pPr>
                      <a:r>
                        <a:rPr lang="en-GB" sz="1400" dirty="0"/>
                        <a:t>Started to look at software packages for CDE and Snowball</a:t>
                      </a:r>
                      <a:endParaRPr sz="1400" dirty="0"/>
                    </a:p>
                  </a:txBody>
                  <a:tcPr marL="91450" marR="91450" marT="45725" marB="45725"/>
                </a:tc>
                <a:extLst>
                  <a:ext uri="{0D108BD9-81ED-4DB2-BD59-A6C34878D82A}">
                    <a16:rowId xmlns:a16="http://schemas.microsoft.com/office/drawing/2014/main" val="4008355839"/>
                  </a:ext>
                </a:extLst>
              </a:tr>
              <a:tr h="370850">
                <a:tc>
                  <a:txBody>
                    <a:bodyPr/>
                    <a:lstStyle/>
                    <a:p>
                      <a:pPr marL="0" marR="0" lvl="0" indent="0" algn="l" rtl="0">
                        <a:spcBef>
                          <a:spcPts val="0"/>
                        </a:spcBef>
                        <a:spcAft>
                          <a:spcPts val="0"/>
                        </a:spcAft>
                        <a:buNone/>
                      </a:pPr>
                      <a:r>
                        <a:rPr lang="en-GB" sz="1400" dirty="0"/>
                        <a:t>02/23/2021</a:t>
                      </a:r>
                      <a:endParaRPr sz="1400" dirty="0"/>
                    </a:p>
                  </a:txBody>
                  <a:tcPr marL="91450" marR="91450" marT="45725" marB="45725"/>
                </a:tc>
                <a:tc>
                  <a:txBody>
                    <a:bodyPr/>
                    <a:lstStyle/>
                    <a:p>
                      <a:pPr marL="0" marR="0" lvl="0" indent="0" algn="l" rtl="0">
                        <a:spcBef>
                          <a:spcPts val="0"/>
                        </a:spcBef>
                        <a:spcAft>
                          <a:spcPts val="0"/>
                        </a:spcAft>
                        <a:buNone/>
                      </a:pPr>
                      <a:r>
                        <a:rPr lang="en-GB" sz="1400" dirty="0"/>
                        <a:t>5</a:t>
                      </a:r>
                      <a:endParaRPr sz="1400" dirty="0"/>
                    </a:p>
                  </a:txBody>
                  <a:tcPr marL="91450" marR="91450" marT="45725" marB="45725"/>
                </a:tc>
                <a:tc>
                  <a:txBody>
                    <a:bodyPr/>
                    <a:lstStyle/>
                    <a:p>
                      <a:pPr marL="0" marR="0" lvl="0" indent="0" algn="l" rtl="0">
                        <a:spcBef>
                          <a:spcPts val="0"/>
                        </a:spcBef>
                        <a:spcAft>
                          <a:spcPts val="0"/>
                        </a:spcAft>
                        <a:buNone/>
                      </a:pPr>
                      <a:r>
                        <a:rPr lang="en-GB" sz="1400" dirty="0"/>
                        <a:t>Wrapped up trying to implement rules from ref 1 into Python</a:t>
                      </a:r>
                      <a:endParaRPr sz="1400" dirty="0"/>
                    </a:p>
                  </a:txBody>
                  <a:tcPr marL="91450" marR="91450" marT="45725" marB="45725"/>
                </a:tc>
                <a:extLst>
                  <a:ext uri="{0D108BD9-81ED-4DB2-BD59-A6C34878D82A}">
                    <a16:rowId xmlns:a16="http://schemas.microsoft.com/office/drawing/2014/main" val="3835010999"/>
                  </a:ext>
                </a:extLst>
              </a:tr>
            </a:tbl>
          </a:graphicData>
        </a:graphic>
      </p:graphicFrame>
    </p:spTree>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354</Words>
  <Application>Microsoft Office PowerPoint</Application>
  <PresentationFormat>Widescreen</PresentationFormat>
  <Paragraphs>43</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Garamond</vt:lpstr>
      <vt:lpstr>Arial</vt:lpstr>
      <vt:lpstr>Calibri</vt:lpstr>
      <vt:lpstr>Century Gothic</vt:lpstr>
      <vt:lpstr>Savon</vt:lpstr>
      <vt:lpstr>AYAN DEEP HAZRA NLP GROUP 02/23/2021</vt:lpstr>
      <vt:lpstr>1) Data Descriptor: Auto-generated materials database of Curie and Néel temperatures via semi-supervised relationship extraction </vt:lpstr>
      <vt:lpstr>PowerPoint Presentation</vt:lpstr>
      <vt:lpstr>CDE’s Snowball Algorithm</vt:lpstr>
      <vt:lpstr>PowerPoint Presentation</vt:lpstr>
      <vt:lpstr>PowerPoint Presentation</vt:lpstr>
      <vt:lpstr>Next Steps</vt:lpstr>
      <vt:lpstr>Summary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AYAN DEEP HAZRA NLP GROUP 02/23/2021</dc:title>
  <dc:creator>Ayandeep Hazra</dc:creator>
  <cp:lastModifiedBy>Ayandeep Hazra</cp:lastModifiedBy>
  <cp:revision>13</cp:revision>
  <dcterms:created xsi:type="dcterms:W3CDTF">2021-02-09T11:50:25Z</dcterms:created>
  <dcterms:modified xsi:type="dcterms:W3CDTF">2021-02-23T21:51:40Z</dcterms:modified>
</cp:coreProperties>
</file>