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57" r:id="rId4"/>
    <p:sldId id="262" r:id="rId5"/>
    <p:sldId id="266" r:id="rId6"/>
    <p:sldId id="265" r:id="rId7"/>
    <p:sldId id="260" r:id="rId8"/>
    <p:sldId id="264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entury Gothic" panose="020B0502020202020204" pitchFamily="34" charset="0"/>
      <p:regular r:id="rId15"/>
      <p:bold r:id="rId16"/>
      <p:italic r:id="rId17"/>
      <p:boldItalic r:id="rId18"/>
    </p:embeddedFont>
    <p:embeddedFont>
      <p:font typeface="Garamond" panose="02020404030301010803" pitchFamily="18" charset="0"/>
      <p:regular r:id="rId19"/>
      <p:bold r:id="rId20"/>
      <p: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jpQXDFtSEjk+BlWRd2bCWUvB80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9871CA5-2012-4D2B-AD89-08A0BF976AA8}">
  <a:tblStyle styleId="{79871CA5-2012-4D2B-AD89-08A0BF976AA8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1FA"/>
          </a:solidFill>
        </a:fill>
      </a:tcStyle>
    </a:wholeTbl>
    <a:band1H>
      <a:tcTxStyle b="off" i="off"/>
      <a:tcStyle>
        <a:tcBdr/>
        <a:fill>
          <a:solidFill>
            <a:srgbClr val="CBE2F5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BE2F5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0" name="Google Shape;14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5" name="Google Shape;11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c8b386ea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gbc8b386ea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" name="Google Shape;134;gbc8b386ea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gradFill>
          <a:gsLst>
            <a:gs pos="0">
              <a:srgbClr val="E1DBC9"/>
            </a:gs>
            <a:gs pos="77000">
              <a:srgbClr val="C8C1B0"/>
            </a:gs>
            <a:gs pos="100000">
              <a:srgbClr val="C0BAAA"/>
            </a:gs>
          </a:gsLst>
          <a:lin ang="5400000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 amt="45000"/>
            </a:blip>
            <a:tile tx="-44450" ty="38100" sx="85000" sy="85000" flip="none" algn="tl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3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algn="ctr" rotWithShape="0">
              <a:srgbClr val="000000">
                <a:alpha val="6549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3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21;p1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22" name="Google Shape;22;p13"/>
            <p:cNvCxnSpPr/>
            <p:nvPr/>
          </p:nvCxnSpPr>
          <p:spPr>
            <a:xfrm>
              <a:off x="5318306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" name="Google Shape;23;p13"/>
            <p:cNvCxnSpPr/>
            <p:nvPr/>
          </p:nvCxnSpPr>
          <p:spPr>
            <a:xfrm>
              <a:off x="6885637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" name="Google Shape;24;p13"/>
            <p:cNvCxnSpPr/>
            <p:nvPr/>
          </p:nvCxnSpPr>
          <p:spPr>
            <a:xfrm>
              <a:off x="5318306" y="2031563"/>
              <a:ext cx="1567331" cy="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5" name="Google Shape;25;p13"/>
          <p:cNvSpPr txBox="1"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0"/>
              <a:buFont typeface="Century Gothic"/>
              <a:buNone/>
              <a:defRPr sz="7200" b="0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dt" idx="10"/>
          </p:nvPr>
        </p:nvSpPr>
        <p:spPr>
          <a:xfrm>
            <a:off x="5318760" y="1341255"/>
            <a:ext cx="1554480" cy="52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ftr" idx="11"/>
          </p:nvPr>
        </p:nvSpPr>
        <p:spPr>
          <a:xfrm>
            <a:off x="1453896" y="5211060"/>
            <a:ext cx="59055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sldNum" idx="12"/>
          </p:nvPr>
        </p:nvSpPr>
        <p:spPr>
          <a:xfrm>
            <a:off x="8606919" y="5212080"/>
            <a:ext cx="2111881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body" idx="1"/>
          </p:nvPr>
        </p:nvSpPr>
        <p:spPr>
          <a:xfrm rot="5400000">
            <a:off x="4130040" y="-960120"/>
            <a:ext cx="393192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7" name="Google Shape;97;p22"/>
          <p:cNvSpPr txBox="1">
            <a:spLocks noGrp="1"/>
          </p:cNvSpPr>
          <p:nvPr>
            <p:ph type="dt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ft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sldNum" idx="12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>
            <a:spLocks noGrp="1"/>
          </p:cNvSpPr>
          <p:nvPr>
            <p:ph type="title"/>
          </p:nvPr>
        </p:nvSpPr>
        <p:spPr>
          <a:xfrm rot="5400000">
            <a:off x="7543800" y="2209800"/>
            <a:ext cx="52578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1"/>
          </p:nvPr>
        </p:nvSpPr>
        <p:spPr>
          <a:xfrm rot="5400000">
            <a:off x="2247900" y="-647700"/>
            <a:ext cx="5257800" cy="80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03" name="Google Shape;103;p23"/>
          <p:cNvSpPr txBox="1">
            <a:spLocks noGrp="1"/>
          </p:cNvSpPr>
          <p:nvPr>
            <p:ph type="dt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ft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sldNum" idx="12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4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dt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ft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ldNum" idx="12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gradFill>
          <a:gsLst>
            <a:gs pos="0">
              <a:srgbClr val="E1DBC9"/>
            </a:gs>
            <a:gs pos="77000">
              <a:srgbClr val="C8C1B0"/>
            </a:gs>
            <a:gs pos="100000">
              <a:srgbClr val="C0BAAA"/>
            </a:gs>
          </a:gsLst>
          <a:lin ang="5400000" scaled="0"/>
        </a:gra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 amt="45000"/>
            </a:blip>
            <a:tile tx="-44450" ty="38100" sx="85000" sy="85000" flip="none" algn="tl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5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algn="ctr" rotWithShape="0">
              <a:srgbClr val="000000">
                <a:alpha val="6549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5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5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" name="Google Shape;41;p15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42" name="Google Shape;42;p15"/>
            <p:cNvCxnSpPr/>
            <p:nvPr/>
          </p:nvCxnSpPr>
          <p:spPr>
            <a:xfrm>
              <a:off x="5318306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" name="Google Shape;43;p15"/>
            <p:cNvCxnSpPr/>
            <p:nvPr/>
          </p:nvCxnSpPr>
          <p:spPr>
            <a:xfrm>
              <a:off x="6885637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4" name="Google Shape;44;p15"/>
            <p:cNvCxnSpPr/>
            <p:nvPr/>
          </p:nvCxnSpPr>
          <p:spPr>
            <a:xfrm>
              <a:off x="5318306" y="2031563"/>
              <a:ext cx="1567331" cy="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5" name="Google Shape;45;p15"/>
          <p:cNvSpPr txBox="1"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0"/>
              <a:buFont typeface="Century Gothic"/>
              <a:buNone/>
              <a:defRPr sz="7200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5321808" y="1344502"/>
            <a:ext cx="1554480" cy="530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ftr" idx="11"/>
          </p:nvPr>
        </p:nvSpPr>
        <p:spPr>
          <a:xfrm>
            <a:off x="1453553" y="5211060"/>
            <a:ext cx="5907024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604504" y="5211060"/>
            <a:ext cx="2112264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4754880" cy="37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body" idx="2"/>
          </p:nvPr>
        </p:nvSpPr>
        <p:spPr>
          <a:xfrm>
            <a:off x="6370320" y="2103120"/>
            <a:ext cx="4754880" cy="37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dt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ft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sldNum" idx="12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7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b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body" idx="2"/>
          </p:nvPr>
        </p:nvSpPr>
        <p:spPr>
          <a:xfrm>
            <a:off x="1069848" y="2755898"/>
            <a:ext cx="475488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3"/>
          </p:nvPr>
        </p:nvSpPr>
        <p:spPr>
          <a:xfrm>
            <a:off x="6373368" y="2074334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body" idx="4"/>
          </p:nvPr>
        </p:nvSpPr>
        <p:spPr>
          <a:xfrm>
            <a:off x="6373368" y="2756581"/>
            <a:ext cx="475488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dt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ft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sldNum" idx="12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dt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ft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ldNum" idx="12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dt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ft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sldNum" idx="12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0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None/>
              <a:defRPr sz="2800" b="0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body" idx="1"/>
          </p:nvPr>
        </p:nvSpPr>
        <p:spPr>
          <a:xfrm>
            <a:off x="685800" y="609600"/>
            <a:ext cx="77724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body" idx="2"/>
          </p:nvPr>
        </p:nvSpPr>
        <p:spPr>
          <a:xfrm>
            <a:off x="9296400" y="2286000"/>
            <a:ext cx="243078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dt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ft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10393677" y="622300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4" name="Google Shape;84;p2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9525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1"/>
          <p:cNvSpPr txBox="1"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None/>
              <a:defRPr sz="2800" b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1"/>
          <p:cNvSpPr>
            <a:spLocks noGrp="1"/>
          </p:cNvSpPr>
          <p:nvPr>
            <p:ph type="pic" idx="2"/>
          </p:nvPr>
        </p:nvSpPr>
        <p:spPr>
          <a:xfrm>
            <a:off x="228599" y="237744"/>
            <a:ext cx="8531352" cy="6382512"/>
          </a:xfrm>
          <a:prstGeom prst="rect">
            <a:avLst/>
          </a:prstGeom>
          <a:solidFill>
            <a:srgbClr val="76CEE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body" idx="1"/>
          </p:nvPr>
        </p:nvSpPr>
        <p:spPr>
          <a:xfrm>
            <a:off x="9296400" y="2286000"/>
            <a:ext cx="2432304" cy="3502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dt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ft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sldNum" idx="12"/>
          </p:nvPr>
        </p:nvSpPr>
        <p:spPr>
          <a:xfrm>
            <a:off x="10396728" y="6227064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3" name="Google Shape;93;p2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9525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2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/>
              <a:buChar char="◦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Garamond"/>
              <a:buChar char="◦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dt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ft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sldNum" idx="12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oyalsociety.org/journals/ethics-policies/data-sharing-mining/" TargetMode="External"/><Relationship Id="rId2" Type="http://schemas.openxmlformats.org/officeDocument/2006/relationships/hyperlink" Target="https://www.elsevier.com/open-science/research-data/text-and-data-min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ink.springer.com/content/pdf/10.1007%2F978-3-030-50417-5_23.pdf" TargetMode="External"/><Relationship Id="rId5" Type="http://schemas.openxmlformats.org/officeDocument/2006/relationships/hyperlink" Target="https://www.elsevier.com/__data/assets/pdf_file/0012/102234/TDM-sign-up-short-form.pdf" TargetMode="External"/><Relationship Id="rId4" Type="http://schemas.openxmlformats.org/officeDocument/2006/relationships/hyperlink" Target="https://www.rsc.org/journals-books-databases/research-tools/text-and-data-mini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"/>
          <p:cNvSpPr txBox="1"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0"/>
              <a:buFont typeface="Century Gothic"/>
              <a:buNone/>
            </a:pPr>
            <a:r>
              <a:rPr lang="en-GB" dirty="0"/>
              <a:t>AYAN DEEP HAZRA</a:t>
            </a:r>
            <a:br>
              <a:rPr lang="en-GB" dirty="0"/>
            </a:br>
            <a:r>
              <a:rPr lang="en-GB" sz="4000" b="1" dirty="0"/>
              <a:t>NLP GROUP</a:t>
            </a:r>
            <a:br>
              <a:rPr lang="en-GB" sz="4000" b="1" dirty="0"/>
            </a:br>
            <a:r>
              <a:rPr lang="en-GB" sz="4000" b="1" dirty="0"/>
              <a:t>03/09/2021</a:t>
            </a:r>
            <a:endParaRPr b="1" dirty="0"/>
          </a:p>
        </p:txBody>
      </p:sp>
      <p:sp>
        <p:nvSpPr>
          <p:cNvPr id="111" name="Google Shape;111;p1"/>
          <p:cNvSpPr txBox="1"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</a:pPr>
            <a:r>
              <a:rPr lang="en-GB"/>
              <a:t>Summary of Work</a:t>
            </a:r>
            <a:endParaRPr/>
          </a:p>
        </p:txBody>
      </p:sp>
      <p:graphicFrame>
        <p:nvGraphicFramePr>
          <p:cNvPr id="143" name="Google Shape;143;p11"/>
          <p:cNvGraphicFramePr/>
          <p:nvPr>
            <p:extLst>
              <p:ext uri="{D42A27DB-BD31-4B8C-83A1-F6EECF244321}">
                <p14:modId xmlns:p14="http://schemas.microsoft.com/office/powerpoint/2010/main" val="2404489869"/>
              </p:ext>
            </p:extLst>
          </p:nvPr>
        </p:nvGraphicFramePr>
        <p:xfrm>
          <a:off x="1045029" y="2103438"/>
          <a:ext cx="10080175" cy="1112550"/>
        </p:xfrm>
        <a:graphic>
          <a:graphicData uri="http://schemas.openxmlformats.org/drawingml/2006/table">
            <a:tbl>
              <a:tblPr firstRow="1" bandRow="1">
                <a:noFill/>
                <a:tableStyleId>{79871CA5-2012-4D2B-AD89-08A0BF976AA8}</a:tableStyleId>
              </a:tblPr>
              <a:tblGrid>
                <a:gridCol w="166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Date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Hours Worked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Description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 dirty="0"/>
                        <a:t>03/7/2021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 dirty="0"/>
                        <a:t>Elsevier, RSC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 dirty="0"/>
                        <a:t>03/9/2021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dirty="0"/>
                        <a:t>Paper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1066800" y="830424"/>
            <a:ext cx="10058400" cy="1183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entury Gothic"/>
              <a:buNone/>
            </a:pPr>
            <a:r>
              <a:rPr lang="en-GB" sz="3600" dirty="0"/>
              <a:t>1) </a:t>
            </a:r>
            <a:r>
              <a:rPr lang="en-GB" sz="3600" dirty="0" err="1"/>
              <a:t>SciNER</a:t>
            </a:r>
            <a:r>
              <a:rPr lang="en-GB" sz="3600" dirty="0"/>
              <a:t>: Extracting Named Entities</a:t>
            </a:r>
            <a:br>
              <a:rPr lang="en-GB" sz="3600" dirty="0"/>
            </a:br>
            <a:r>
              <a:rPr lang="en-GB" sz="3600" dirty="0"/>
              <a:t>from Scientific Literature</a:t>
            </a:r>
            <a:br>
              <a:rPr lang="en-GB" dirty="0"/>
            </a:br>
            <a:endParaRPr dirty="0"/>
          </a:p>
        </p:txBody>
      </p:sp>
      <p:sp>
        <p:nvSpPr>
          <p:cNvPr id="118" name="Google Shape;118;p4"/>
          <p:cNvSpPr txBox="1">
            <a:spLocks noGrp="1"/>
          </p:cNvSpPr>
          <p:nvPr>
            <p:ph type="body" idx="1"/>
          </p:nvPr>
        </p:nvSpPr>
        <p:spPr>
          <a:xfrm>
            <a:off x="1066800" y="2444619"/>
            <a:ext cx="10058400" cy="4068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indent="-182880">
              <a:spcBef>
                <a:spcPts val="0"/>
              </a:spcBef>
            </a:pPr>
            <a:r>
              <a:rPr lang="en-GB" dirty="0"/>
              <a:t>Summary: </a:t>
            </a:r>
            <a:r>
              <a:rPr lang="en-GB" dirty="0" err="1"/>
              <a:t>SciNER</a:t>
            </a:r>
            <a:r>
              <a:rPr lang="en-GB" dirty="0"/>
              <a:t> is a generalizable Neural Network Model, for recognizing scientific entities in free text. Based on bidirectional LSTM networks, the model combines word embeddings, sub word embeddings, and external knowledge (from </a:t>
            </a:r>
            <a:r>
              <a:rPr lang="en-GB" dirty="0" err="1"/>
              <a:t>DBpedia</a:t>
            </a:r>
            <a:r>
              <a:rPr lang="en-GB" dirty="0"/>
              <a:t>) to boost its accuracy. </a:t>
            </a:r>
            <a:r>
              <a:rPr lang="en-GB" dirty="0" err="1"/>
              <a:t>SciNER</a:t>
            </a:r>
            <a:r>
              <a:rPr lang="en-GB" dirty="0"/>
              <a:t> specifically focuses on addressing challenges associated with the rare words and terminologies used in scientific texts.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182880" indent="-182880">
              <a:spcBef>
                <a:spcPts val="0"/>
              </a:spcBef>
            </a:pPr>
            <a:r>
              <a:rPr lang="en-GB" dirty="0"/>
              <a:t>Process: Uses LSTM (Long-Short Term Memory) network which operates similar to how human minds work. LSTMs can retain knowledge of previous tokens and therefore predict words that come up later in a sentence. When using beginning-inside-outside (BIO) labelling , a label “B,” “I,” or “O” is assigned to each token in the training corpus.</a:t>
            </a:r>
          </a:p>
          <a:p>
            <a:pPr marL="182880" indent="-182880">
              <a:spcBef>
                <a:spcPts val="0"/>
              </a:spcBef>
            </a:pPr>
            <a:endParaRPr lang="en-GB" dirty="0"/>
          </a:p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F72D8A-DAAB-4DCF-82BD-ECF881C8E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243" y="5491686"/>
            <a:ext cx="7780020" cy="10210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C4BAA-143F-4518-83EF-0468B94C7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SciNER</a:t>
            </a:r>
            <a:r>
              <a:rPr lang="en-GB" dirty="0"/>
              <a:t> vs CDE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491F9-2780-4AF0-B1E0-9EA82F0247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8A5237-FC2E-4D17-8CDC-98158AA82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103119"/>
            <a:ext cx="10058400" cy="394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931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62AA6-D07E-4FAC-8F13-806E20079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2A977-ECDA-4CD2-AE69-9D8F1EED05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09F182-D5A2-4969-A7D6-6BCD87CA2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861" y="239295"/>
            <a:ext cx="9220278" cy="637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903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48BDD-39B2-45AB-9BD7-EFB83CE9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Royal Society of Chemistry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BFF35-C59C-480C-B73E-A760AE437E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RSC themselves make it a condition of publication that authors allow the usage of their papers, even for large scale data mining processes, granted apt credit is given to the authors.</a:t>
            </a:r>
          </a:p>
          <a:p>
            <a:r>
              <a:rPr lang="en-GB" dirty="0"/>
              <a:t>Data available as XML and images.</a:t>
            </a:r>
          </a:p>
          <a:p>
            <a:r>
              <a:rPr lang="en-GB" dirty="0"/>
              <a:t>Fields covered include </a:t>
            </a:r>
            <a:r>
              <a:rPr lang="en-GB" b="0" i="0" dirty="0">
                <a:solidFill>
                  <a:srgbClr val="575756"/>
                </a:solidFill>
                <a:effectLst/>
                <a:latin typeface="Arial" panose="020B0604020202020204" pitchFamily="34" charset="0"/>
              </a:rPr>
              <a:t>Chemical analysis, Polymers, Battery and electrochemistry and more.</a:t>
            </a:r>
          </a:p>
          <a:p>
            <a:r>
              <a:rPr lang="en-GB" b="0" i="0" dirty="0">
                <a:solidFill>
                  <a:srgbClr val="575756"/>
                </a:solidFill>
                <a:effectLst/>
                <a:latin typeface="Arial" panose="020B0604020202020204" pitchFamily="34" charset="0"/>
              </a:rPr>
              <a:t>Depending on their local legal framework, researchers in academia may be permitted to carry out TDM on articles accessed via our article pages for non-commercial uses, and should check with their institution’s librarian.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339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c8b386eaf_0_0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Next Steps</a:t>
            </a:r>
            <a:endParaRPr/>
          </a:p>
        </p:txBody>
      </p:sp>
      <p:sp>
        <p:nvSpPr>
          <p:cNvPr id="137" name="Google Shape;137;gbc8b386eaf_0_0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GB" dirty="0"/>
              <a:t>Try to use CDE to extract data from these websites (Elsevier, RSC).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GB" dirty="0"/>
              <a:t>Look in depth as how to </a:t>
            </a:r>
            <a:r>
              <a:rPr lang="en-GB" dirty="0" err="1"/>
              <a:t>SciNER</a:t>
            </a:r>
            <a:r>
              <a:rPr lang="en-GB" dirty="0"/>
              <a:t> works and if it is a viable alternative. 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8092F-9414-4CBD-9D1D-CE35F1E62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57BA7-E250-43BF-A601-F0C7ADD36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2131112"/>
            <a:ext cx="10058400" cy="3931920"/>
          </a:xfrm>
        </p:spPr>
        <p:txBody>
          <a:bodyPr/>
          <a:lstStyle/>
          <a:p>
            <a:r>
              <a:rPr lang="en-GB" dirty="0"/>
              <a:t>Elsevier tdm: </a:t>
            </a:r>
            <a:r>
              <a:rPr lang="en-GB" dirty="0">
                <a:hlinkClick r:id="rId2"/>
              </a:rPr>
              <a:t>https://www.elsevier.com/open-science/research-data/text-and-data-mining</a:t>
            </a:r>
            <a:endParaRPr lang="en-GB" dirty="0"/>
          </a:p>
          <a:p>
            <a:r>
              <a:rPr lang="en-GB" dirty="0"/>
              <a:t>RSC tdm: </a:t>
            </a:r>
            <a:r>
              <a:rPr lang="en-GB" dirty="0">
                <a:hlinkClick r:id="rId3"/>
              </a:rPr>
              <a:t>https://royalsociety.org/journals/ethics-policies/data-sharing-mining/</a:t>
            </a:r>
            <a:endParaRPr lang="en-GB" dirty="0"/>
          </a:p>
          <a:p>
            <a:r>
              <a:rPr lang="en-GB" dirty="0"/>
              <a:t>RSC tdm: </a:t>
            </a:r>
            <a:r>
              <a:rPr lang="en-GB" dirty="0">
                <a:hlinkClick r:id="rId4"/>
              </a:rPr>
              <a:t>https://www.rsc.org/journals-books-databases/research-tools/text-and-data-mining/</a:t>
            </a:r>
            <a:endParaRPr lang="en-GB" dirty="0"/>
          </a:p>
          <a:p>
            <a:r>
              <a:rPr lang="en-GB" dirty="0"/>
              <a:t>Elsevier tdm: </a:t>
            </a:r>
            <a:r>
              <a:rPr lang="en-GB" dirty="0">
                <a:hlinkClick r:id="rId5"/>
              </a:rPr>
              <a:t>https://www.elsevier.com/__data/assets/pdf_file/0012/102234/TDM-sign-up-short-form.pdf</a:t>
            </a:r>
            <a:endParaRPr lang="en-GB" dirty="0"/>
          </a:p>
          <a:p>
            <a:r>
              <a:rPr lang="en-GB" dirty="0" err="1"/>
              <a:t>SciNER</a:t>
            </a:r>
            <a:r>
              <a:rPr lang="en-GB" dirty="0"/>
              <a:t>: </a:t>
            </a:r>
            <a:r>
              <a:rPr lang="en-GB" dirty="0">
                <a:hlinkClick r:id="rId6"/>
              </a:rPr>
              <a:t>https://link.springer.com/content/pdf/10.1007%2F978-3-030-50417-5_23.pdf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434056"/>
      </p:ext>
    </p:extLst>
  </p:cSld>
  <p:clrMapOvr>
    <a:masterClrMapping/>
  </p:clrMapOvr>
</p:sld>
</file>

<file path=ppt/theme/theme1.xml><?xml version="1.0" encoding="utf-8"?>
<a:theme xmlns:a="http://schemas.openxmlformats.org/drawingml/2006/main" name="Savon">
  <a:themeElements>
    <a:clrScheme name="Savon">
      <a:dk1>
        <a:srgbClr val="000000"/>
      </a:dk1>
      <a:lt1>
        <a:srgbClr val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390</Words>
  <Application>Microsoft Office PowerPoint</Application>
  <PresentationFormat>Widescreen</PresentationFormat>
  <Paragraphs>33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Century Gothic</vt:lpstr>
      <vt:lpstr>Arial</vt:lpstr>
      <vt:lpstr>Garamond</vt:lpstr>
      <vt:lpstr>Savon</vt:lpstr>
      <vt:lpstr>AYAN DEEP HAZRA NLP GROUP 03/09/2021</vt:lpstr>
      <vt:lpstr>Summary of Work</vt:lpstr>
      <vt:lpstr>1) SciNER: Extracting Named Entities from Scientific Literature </vt:lpstr>
      <vt:lpstr>SciNER vs CDE</vt:lpstr>
      <vt:lpstr>PowerPoint Presentation</vt:lpstr>
      <vt:lpstr>Royal Society of Chemistry</vt:lpstr>
      <vt:lpstr>Next Steps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AYAN DEEP HAZRA NLP GROUP 03/02/2021</dc:title>
  <dc:creator>Ayandeep Hazra</dc:creator>
  <cp:lastModifiedBy>Ayandeep Hazra</cp:lastModifiedBy>
  <cp:revision>20</cp:revision>
  <dcterms:created xsi:type="dcterms:W3CDTF">2021-02-09T11:50:25Z</dcterms:created>
  <dcterms:modified xsi:type="dcterms:W3CDTF">2021-03-09T21:44:47Z</dcterms:modified>
</cp:coreProperties>
</file>