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7" r:id="rId4"/>
    <p:sldId id="268" r:id="rId5"/>
    <p:sldId id="269" r:id="rId6"/>
    <p:sldId id="265" r:id="rId7"/>
    <p:sldId id="264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Garamond" panose="02020404030301010803" pitchFamily="18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pQXDFtSEjk+BlWRd2bCWUvB80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871CA5-2012-4D2B-AD89-08A0BF976AA8}">
  <a:tblStyle styleId="{79871CA5-2012-4D2B-AD89-08A0BF976AA8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 b="off" i="off"/>
      <a:tcStyle>
        <a:tcBdr/>
        <a:fill>
          <a:solidFill>
            <a:srgbClr val="CBE2F5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E2F5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49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2" name="Google Shape;22;p1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3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13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Google Shape;25;p13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dt" idx="10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tx="-44450" ty="38100" sx="85000" sy="8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49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15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42" name="Google Shape;42;p15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15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" name="Google Shape;44;p15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2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3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2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sz="2800" b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2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dt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030-50417-5_23" TargetMode="External"/><Relationship Id="rId2" Type="http://schemas.openxmlformats.org/officeDocument/2006/relationships/hyperlink" Target="https://link.springer.com/chapter/10.1007/978-3-030-60450-9_6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GB" dirty="0"/>
              <a:t>AYAN DEEP HAZRA</a:t>
            </a:r>
            <a:br>
              <a:rPr lang="en-GB" dirty="0"/>
            </a:br>
            <a:r>
              <a:rPr lang="en-GB" sz="4000" b="1" dirty="0"/>
              <a:t>NLP GROUP</a:t>
            </a:r>
            <a:br>
              <a:rPr lang="en-GB" sz="4000" b="1" dirty="0"/>
            </a:br>
            <a:r>
              <a:rPr lang="en-GB" sz="4000" b="1" dirty="0"/>
              <a:t>03/09/2021</a:t>
            </a:r>
            <a:endParaRPr b="1" dirty="0"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GB"/>
              <a:t>Summary of Work</a:t>
            </a:r>
            <a:endParaRPr/>
          </a:p>
        </p:txBody>
      </p:sp>
      <p:graphicFrame>
        <p:nvGraphicFramePr>
          <p:cNvPr id="143" name="Google Shape;143;p11"/>
          <p:cNvGraphicFramePr/>
          <p:nvPr>
            <p:extLst>
              <p:ext uri="{D42A27DB-BD31-4B8C-83A1-F6EECF244321}">
                <p14:modId xmlns:p14="http://schemas.microsoft.com/office/powerpoint/2010/main" val="2518778455"/>
              </p:ext>
            </p:extLst>
          </p:nvPr>
        </p:nvGraphicFramePr>
        <p:xfrm>
          <a:off x="1045029" y="2103438"/>
          <a:ext cx="10080175" cy="1112550"/>
        </p:xfrm>
        <a:graphic>
          <a:graphicData uri="http://schemas.openxmlformats.org/drawingml/2006/table">
            <a:tbl>
              <a:tblPr firstRow="1" bandRow="1">
                <a:noFill/>
                <a:tableStyleId>{79871CA5-2012-4D2B-AD89-08A0BF976AA8}</a:tableStyleId>
              </a:tblPr>
              <a:tblGrid>
                <a:gridCol w="166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Date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Hours Worked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03/14/2021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Second Paper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/>
                        <a:t>03/16/2021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dirty="0"/>
                        <a:t>Code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764D-9A4C-4999-A56B-0D5A4963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76568-9F7E-4987-83A3-1F1B618B0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different papers. One has </a:t>
            </a:r>
            <a:r>
              <a:rPr lang="en-GB" dirty="0" err="1"/>
              <a:t>github</a:t>
            </a:r>
            <a:r>
              <a:rPr lang="en-GB" dirty="0"/>
              <a:t> code. Wasn’t able to get it to work.</a:t>
            </a:r>
          </a:p>
          <a:p>
            <a:r>
              <a:rPr lang="en-GB" dirty="0" err="1"/>
              <a:t>allennlp.data.iterators</a:t>
            </a:r>
            <a:r>
              <a:rPr lang="en-GB" dirty="0"/>
              <a:t> is not available.</a:t>
            </a:r>
          </a:p>
          <a:p>
            <a:r>
              <a:rPr lang="en-GB" dirty="0"/>
              <a:t>Very little support/documentation available for </a:t>
            </a:r>
            <a:r>
              <a:rPr lang="en-GB" dirty="0" err="1"/>
              <a:t>SciNER</a:t>
            </a:r>
            <a:r>
              <a:rPr lang="en-GB" dirty="0"/>
              <a:t>. </a:t>
            </a:r>
          </a:p>
          <a:p>
            <a:r>
              <a:rPr lang="en-GB" dirty="0"/>
              <a:t>If we were to proceed with it, problems would be harder to resolve due to this lack of support/documentation.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87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E058-2420-4020-BC52-9047951D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CDE vs </a:t>
            </a:r>
            <a:r>
              <a:rPr lang="en-GB" dirty="0" err="1"/>
              <a:t>SciNER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75B1-B141-4372-829D-D33C0E219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CDE has much more in terms of documentation/support.</a:t>
            </a:r>
          </a:p>
          <a:p>
            <a:r>
              <a:rPr lang="en-GB" dirty="0"/>
              <a:t>Logistical issues will likely be easier to solve.</a:t>
            </a:r>
          </a:p>
        </p:txBody>
      </p:sp>
    </p:spTree>
    <p:extLst>
      <p:ext uri="{BB962C8B-B14F-4D97-AF65-F5344CB8AC3E}">
        <p14:creationId xmlns:p14="http://schemas.microsoft.com/office/powerpoint/2010/main" val="363505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B595-5739-40BA-9CBD-F94446F5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481C8-7A9F-459C-9CCC-26BD82D0D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subscribed journals and books, Springer Nature grants researchers text and data mining rights via their institutions, provided the purpose is non-commercial research.</a:t>
            </a:r>
          </a:p>
          <a:p>
            <a:r>
              <a:rPr lang="en-GB" dirty="0"/>
              <a:t>We can collect elements of research papers such as publisher, author, etc.</a:t>
            </a:r>
          </a:p>
          <a:p>
            <a:r>
              <a:rPr lang="en-GB" dirty="0"/>
              <a:t>Done using API and API key</a:t>
            </a:r>
          </a:p>
        </p:txBody>
      </p:sp>
    </p:spTree>
    <p:extLst>
      <p:ext uri="{BB962C8B-B14F-4D97-AF65-F5344CB8AC3E}">
        <p14:creationId xmlns:p14="http://schemas.microsoft.com/office/powerpoint/2010/main" val="183137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8BDD-39B2-45AB-9BD7-EFB83CE9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Royal Society of Chemistry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FF35-C59C-480C-B73E-A760AE437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RSC themselves make it a condition of publication that authors allow the usage of their papers, even for large scale data mining processes, granted apt credit is given to the authors.</a:t>
            </a:r>
          </a:p>
          <a:p>
            <a:r>
              <a:rPr lang="en-GB" dirty="0"/>
              <a:t>Data available as XML and images.</a:t>
            </a:r>
          </a:p>
          <a:p>
            <a:r>
              <a:rPr lang="en-GB" dirty="0"/>
              <a:t>Fields covered include </a:t>
            </a:r>
            <a:r>
              <a:rPr lang="en-GB" b="0" i="0" dirty="0">
                <a:solidFill>
                  <a:srgbClr val="575756"/>
                </a:solidFill>
                <a:effectLst/>
                <a:latin typeface="Arial" panose="020B0604020202020204" pitchFamily="34" charset="0"/>
              </a:rPr>
              <a:t>Chemical analysis, Polymers, Battery and electrochemistry and more.</a:t>
            </a:r>
          </a:p>
          <a:p>
            <a:r>
              <a:rPr lang="en-GB" b="0" i="0" dirty="0">
                <a:solidFill>
                  <a:srgbClr val="575756"/>
                </a:solidFill>
                <a:effectLst/>
                <a:latin typeface="Arial" panose="020B0604020202020204" pitchFamily="34" charset="0"/>
              </a:rPr>
              <a:t>Depending on their local legal framework, researchers in academia may be permitted to carry out TDM on articles accessed via our article pages for non-commercial uses, and should check with their institution’s librarian.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3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092F-9414-4CBD-9D1D-CE35F1E6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7BA7-E250-43BF-A601-F0C7ADD3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131112"/>
            <a:ext cx="10058400" cy="393192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dirty="0"/>
              <a:t>NLP Team at Beijing Institute of China: </a:t>
            </a:r>
            <a:r>
              <a:rPr lang="en-GB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https://link.springer.com/chapter/10.1007/978-3-030-60450-9_65</a:t>
            </a:r>
            <a:endParaRPr lang="en-GB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fontAlgn="base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dirty="0"/>
              <a:t>NLP Team at </a:t>
            </a:r>
            <a:r>
              <a:rPr lang="en-GB" dirty="0" err="1"/>
              <a:t>UofC</a:t>
            </a:r>
            <a:r>
              <a:rPr lang="en-GB" dirty="0"/>
              <a:t>: </a:t>
            </a:r>
            <a:r>
              <a:rPr lang="en-GB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https://link.springer.com/chapter/10.1007/978-3-030-50417-5_23</a:t>
            </a:r>
            <a:br>
              <a:rPr lang="en-GB" dirty="0"/>
            </a:br>
            <a:endParaRPr lang="en-GB" dirty="0"/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GB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GB" b="0" dirty="0">
              <a:effectLst/>
            </a:endParaRPr>
          </a:p>
          <a:p>
            <a:pPr marL="11430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4056"/>
      </p:ext>
    </p:extLst>
  </p:cSld>
  <p:clrMapOvr>
    <a:masterClrMapping/>
  </p:clrMapOvr>
</p:sld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285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Gothic</vt:lpstr>
      <vt:lpstr>Courier New</vt:lpstr>
      <vt:lpstr>Arial</vt:lpstr>
      <vt:lpstr>Garamond</vt:lpstr>
      <vt:lpstr>Calibri</vt:lpstr>
      <vt:lpstr>Savon</vt:lpstr>
      <vt:lpstr>AYAN DEEP HAZRA NLP GROUP 03/09/2021</vt:lpstr>
      <vt:lpstr>Summary of Work</vt:lpstr>
      <vt:lpstr>Summary</vt:lpstr>
      <vt:lpstr>CDE vs SciNER</vt:lpstr>
      <vt:lpstr>Springer</vt:lpstr>
      <vt:lpstr>Royal Society of Chemistry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AYAN DEEP HAZRA NLP GROUP 03/02/2021</dc:title>
  <dc:creator>Ayandeep Hazra</dc:creator>
  <cp:lastModifiedBy>Ayandeep Hazra</cp:lastModifiedBy>
  <cp:revision>30</cp:revision>
  <dcterms:created xsi:type="dcterms:W3CDTF">2021-02-09T11:50:25Z</dcterms:created>
  <dcterms:modified xsi:type="dcterms:W3CDTF">2021-03-16T20:54:45Z</dcterms:modified>
</cp:coreProperties>
</file>