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G0M1Kd5o0+Uv7fzwJgeZowa80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8036A1-1F47-4FB8-85F3-0D1FDF0D0476}">
  <a:tblStyle styleId="{CC8036A1-1F47-4FB8-85F3-0D1FDF0D0476}"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b="off" i="off"/>
      <a:tcStyle>
        <a:fill>
          <a:solidFill>
            <a:srgbClr val="CBE2F5"/>
          </a:solidFill>
        </a:fill>
      </a:tcStyle>
    </a:band1H>
    <a:band2H>
      <a:tcTxStyle b="off" i="off"/>
    </a:band2H>
    <a:band1V>
      <a:tcTxStyle b="off" i="off"/>
      <a:tcStyle>
        <a:fill>
          <a:solidFill>
            <a:srgbClr val="CBE2F5"/>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6" name="Shape 16"/>
        <p:cNvGrpSpPr/>
        <p:nvPr/>
      </p:nvGrpSpPr>
      <p:grpSpPr>
        <a:xfrm>
          <a:off x="0" y="0"/>
          <a:ext cx="0" cy="0"/>
          <a:chOff x="0" y="0"/>
          <a:chExt cx="0" cy="0"/>
        </a:xfrm>
      </p:grpSpPr>
      <p:sp>
        <p:nvSpPr>
          <p:cNvPr id="17" name="Google Shape;17;p13"/>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1307870" y="1267730"/>
            <a:ext cx="9576262" cy="4307950"/>
          </a:xfrm>
          <a:prstGeom prst="rect">
            <a:avLst/>
          </a:prstGeom>
          <a:solidFill>
            <a:schemeClr val="lt1"/>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13"/>
          <p:cNvGrpSpPr/>
          <p:nvPr/>
        </p:nvGrpSpPr>
        <p:grpSpPr>
          <a:xfrm>
            <a:off x="5250180" y="1267730"/>
            <a:ext cx="1691640" cy="645295"/>
            <a:chOff x="5318306" y="1386268"/>
            <a:chExt cx="1567331" cy="645295"/>
          </a:xfrm>
        </p:grpSpPr>
        <p:cxnSp>
          <p:nvCxnSpPr>
            <p:cNvPr id="22" name="Google Shape;22;p13"/>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3" name="Google Shape;23;p13"/>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4" name="Google Shape;24;p13"/>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5" name="Google Shape;25;p13"/>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7" name="Google Shape;27;p13"/>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2"/>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7" name="Google Shape;97;p2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3"/>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3"/>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3" name="Google Shape;103;p2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3" name="Google Shape;33;p1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6" name="Shape 36"/>
        <p:cNvGrpSpPr/>
        <p:nvPr/>
      </p:nvGrpSpPr>
      <p:grpSpPr>
        <a:xfrm>
          <a:off x="0" y="0"/>
          <a:ext cx="0" cy="0"/>
          <a:chOff x="0" y="0"/>
          <a:chExt cx="0" cy="0"/>
        </a:xfrm>
      </p:grpSpPr>
      <p:sp>
        <p:nvSpPr>
          <p:cNvPr id="37" name="Google Shape;37;p15"/>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a:off x="1307870" y="1267730"/>
            <a:ext cx="9576262" cy="4307950"/>
          </a:xfrm>
          <a:prstGeom prst="rect">
            <a:avLst/>
          </a:prstGeom>
          <a:solidFill>
            <a:schemeClr val="lt1"/>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15"/>
          <p:cNvGrpSpPr/>
          <p:nvPr/>
        </p:nvGrpSpPr>
        <p:grpSpPr>
          <a:xfrm>
            <a:off x="5250180" y="1267730"/>
            <a:ext cx="1691640" cy="645295"/>
            <a:chOff x="5318306" y="1386268"/>
            <a:chExt cx="1567331" cy="645295"/>
          </a:xfrm>
        </p:grpSpPr>
        <p:cxnSp>
          <p:nvCxnSpPr>
            <p:cNvPr id="42" name="Google Shape;42;p15"/>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3" name="Google Shape;43;p15"/>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4" name="Google Shape;44;p15"/>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5" name="Google Shape;45;p15"/>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7" name="Google Shape;47;p15"/>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3" name="Google Shape;53;p16"/>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4" name="Google Shape;54;p1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0" name="Google Shape;60;p17"/>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1" name="Google Shape;61;p17"/>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17"/>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17"/>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0"/>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0" name="Google Shape;80;p20"/>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1" name="Google Shape;81;p2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20"/>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1"/>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p:nvPr>
            <p:ph idx="2" type="pic"/>
          </p:nvPr>
        </p:nvSpPr>
        <p:spPr>
          <a:xfrm>
            <a:off x="228599" y="237744"/>
            <a:ext cx="8531352" cy="6382512"/>
          </a:xfrm>
          <a:prstGeom prst="rect">
            <a:avLst/>
          </a:prstGeom>
          <a:solidFill>
            <a:srgbClr val="76CEEF"/>
          </a:solidFill>
          <a:ln>
            <a:noFill/>
          </a:ln>
        </p:spPr>
        <p:txBody>
          <a:bodyPr anchorCtr="0" anchor="t" bIns="45700" lIns="91425" spcFirstLastPara="1" rIns="91425" wrap="square" tIns="45700">
            <a:norm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9pPr>
          </a:lstStyle>
          <a:p/>
        </p:txBody>
      </p:sp>
      <p:sp>
        <p:nvSpPr>
          <p:cNvPr id="89" name="Google Shape;89;p21"/>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90" name="Google Shape;90;p2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
        <p:nvSpPr>
          <p:cNvPr id="93" name="Google Shape;93;p21"/>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1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Century Gothic"/>
              <a:buNone/>
            </a:pPr>
            <a:r>
              <a:rPr lang="en-GB" sz="5000"/>
              <a:t>AYAN DEEP HAZRA</a:t>
            </a:r>
            <a:endParaRPr sz="5000"/>
          </a:p>
          <a:p>
            <a:pPr indent="0" lvl="0" marL="0" rtl="0" algn="ctr">
              <a:lnSpc>
                <a:spcPct val="83000"/>
              </a:lnSpc>
              <a:spcBef>
                <a:spcPts val="0"/>
              </a:spcBef>
              <a:spcAft>
                <a:spcPts val="0"/>
              </a:spcAft>
              <a:buClr>
                <a:srgbClr val="262626"/>
              </a:buClr>
              <a:buSzPts val="7200"/>
              <a:buFont typeface="Century Gothic"/>
              <a:buNone/>
            </a:pPr>
            <a:r>
              <a:rPr lang="en-GB" sz="5000"/>
              <a:t>Rattee Jarusirawong</a:t>
            </a:r>
            <a:br>
              <a:rPr lang="en-GB"/>
            </a:br>
            <a:r>
              <a:rPr b="1" lang="en-GB" sz="4000"/>
              <a:t>NLP GROUP</a:t>
            </a:r>
            <a:br>
              <a:rPr b="1" lang="en-GB" sz="4000"/>
            </a:br>
            <a:r>
              <a:rPr b="1" lang="en-GB" sz="4000"/>
              <a:t>04/06/2021</a:t>
            </a:r>
            <a:endParaRPr b="1"/>
          </a:p>
        </p:txBody>
      </p:sp>
      <p:sp>
        <p:nvSpPr>
          <p:cNvPr id="111" name="Google Shape;111;p1"/>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Summary of Work</a:t>
            </a:r>
            <a:endParaRPr/>
          </a:p>
        </p:txBody>
      </p:sp>
      <p:graphicFrame>
        <p:nvGraphicFramePr>
          <p:cNvPr id="117" name="Google Shape;117;p11"/>
          <p:cNvGraphicFramePr/>
          <p:nvPr/>
        </p:nvGraphicFramePr>
        <p:xfrm>
          <a:off x="1045029" y="2103438"/>
          <a:ext cx="3000000" cy="3000000"/>
        </p:xfrm>
        <a:graphic>
          <a:graphicData uri="http://schemas.openxmlformats.org/drawingml/2006/table">
            <a:tbl>
              <a:tblPr bandRow="1" firstRow="1">
                <a:noFill/>
                <a:tableStyleId>{CC8036A1-1F47-4FB8-85F3-0D1FDF0D0476}</a:tableStyleId>
              </a:tblPr>
              <a:tblGrid>
                <a:gridCol w="1660850"/>
                <a:gridCol w="1810150"/>
                <a:gridCol w="66091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Hours Worked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a:t>
                      </a:r>
                      <a:r>
                        <a:rPr lang="en-GB"/>
                        <a:t>4/04</a:t>
                      </a:r>
                      <a:r>
                        <a:rPr lang="en-GB" sz="1400" u="none" cap="none" strike="noStrike"/>
                        <a:t>/2021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Looked for more discrepancies in the parsing and the database generated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a:t>
                      </a:r>
                      <a:r>
                        <a:rPr lang="en-GB"/>
                        <a:t>4</a:t>
                      </a:r>
                      <a:r>
                        <a:rPr lang="en-GB" sz="1400" u="none" cap="none" strike="noStrike"/>
                        <a:t>/</a:t>
                      </a:r>
                      <a:r>
                        <a:rPr lang="en-GB"/>
                        <a:t>06</a:t>
                      </a:r>
                      <a:r>
                        <a:rPr lang="en-GB" sz="1400" u="none" cap="none" strike="noStrike"/>
                        <a:t>/2021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Tried to edit the parser file and use the curie parser as a base to edit the mp parser</a:t>
                      </a:r>
                      <a:endParaRPr sz="14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Summary</a:t>
            </a:r>
            <a:endParaRPr/>
          </a:p>
        </p:txBody>
      </p:sp>
      <p:sp>
        <p:nvSpPr>
          <p:cNvPr id="123" name="Google Shape;123;p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Tried to improve the parsers of the original melting point, by looking at original curie temperature’s parser as a guide.</a:t>
            </a:r>
            <a:endParaRPr/>
          </a:p>
          <a:p>
            <a:pPr indent="-342900" lvl="0" marL="457200" rtl="0" algn="l">
              <a:lnSpc>
                <a:spcPct val="100000"/>
              </a:lnSpc>
              <a:spcBef>
                <a:spcPts val="900"/>
              </a:spcBef>
              <a:spcAft>
                <a:spcPts val="0"/>
              </a:spcAft>
              <a:buSzPts val="1800"/>
              <a:buChar char="◦"/>
            </a:pPr>
            <a:r>
              <a:rPr lang="en-GB"/>
              <a:t>Curie Parser is more detailed parser, as compared to the mp (melting point) parser. Use that as a reference to build on the mp parser.</a:t>
            </a:r>
            <a:endParaRPr/>
          </a:p>
          <a:p>
            <a:pPr indent="-342900" lvl="0" marL="457200" rtl="0" algn="l">
              <a:lnSpc>
                <a:spcPct val="100000"/>
              </a:lnSpc>
              <a:spcBef>
                <a:spcPts val="900"/>
              </a:spcBef>
              <a:spcAft>
                <a:spcPts val="0"/>
              </a:spcAft>
              <a:buSzPts val="1800"/>
              <a:buChar char="◦"/>
            </a:pPr>
            <a:r>
              <a:t/>
            </a:r>
            <a:endParaRPr/>
          </a:p>
          <a:p>
            <a:pPr indent="-342900" lvl="0" marL="457200" rtl="0" algn="l">
              <a:lnSpc>
                <a:spcPct val="100000"/>
              </a:lnSpc>
              <a:spcBef>
                <a:spcPts val="0"/>
              </a:spcBef>
              <a:spcAft>
                <a:spcPts val="0"/>
              </a:spcAft>
              <a:buSzPts val="1800"/>
              <a:buChar char="-"/>
            </a:pPr>
            <a:r>
              <a:rPr lang="en-GB"/>
              <a:t>Curie Pars</a:t>
            </a:r>
            <a:r>
              <a:rPr lang="en-GB"/>
              <a:t>er: 230 lines of code</a:t>
            </a:r>
            <a:endParaRPr/>
          </a:p>
          <a:p>
            <a:pPr indent="-342900" lvl="0" marL="457200" rtl="0" algn="l">
              <a:lnSpc>
                <a:spcPct val="100000"/>
              </a:lnSpc>
              <a:spcBef>
                <a:spcPts val="0"/>
              </a:spcBef>
              <a:spcAft>
                <a:spcPts val="0"/>
              </a:spcAft>
              <a:buSzPts val="1800"/>
              <a:buChar char="-"/>
            </a:pPr>
            <a:r>
              <a:rPr lang="en-GB"/>
              <a:t>Melting point Parser: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Results</a:t>
            </a:r>
            <a:endParaRPr/>
          </a:p>
        </p:txBody>
      </p:sp>
      <p:sp>
        <p:nvSpPr>
          <p:cNvPr id="129" name="Google Shape;129;p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Used Jasmine’s database of 50 neel/curie papers.</a:t>
            </a:r>
            <a:endParaRPr/>
          </a:p>
          <a:p>
            <a:pPr indent="-342900" lvl="0" marL="457200" rtl="0" algn="l">
              <a:lnSpc>
                <a:spcPct val="100000"/>
              </a:lnSpc>
              <a:spcBef>
                <a:spcPts val="900"/>
              </a:spcBef>
              <a:spcAft>
                <a:spcPts val="0"/>
              </a:spcAft>
              <a:buSzPts val="1800"/>
              <a:buChar char="◦"/>
            </a:pPr>
            <a:r>
              <a:rPr lang="en-GB"/>
              <a:t>Ran into some errors with the database code, removed the paper that was causing the error (Temporary fix).</a:t>
            </a:r>
            <a:endParaRPr/>
          </a:p>
          <a:p>
            <a:pPr indent="-342900" lvl="0" marL="457200" rtl="0" algn="l">
              <a:lnSpc>
                <a:spcPct val="100000"/>
              </a:lnSpc>
              <a:spcBef>
                <a:spcPts val="900"/>
              </a:spcBef>
              <a:spcAft>
                <a:spcPts val="0"/>
              </a:spcAft>
              <a:buSzPts val="1800"/>
              <a:buChar char="◦"/>
            </a:pPr>
            <a:r>
              <a:rPr lang="en-GB"/>
              <a:t>Curie Parser extracts the doi link as the chemical compound name.</a:t>
            </a:r>
            <a:endParaRPr/>
          </a:p>
          <a:p>
            <a:pPr indent="-342900" lvl="0" marL="457200" rtl="0" algn="l">
              <a:lnSpc>
                <a:spcPct val="100000"/>
              </a:lnSpc>
              <a:spcBef>
                <a:spcPts val="900"/>
              </a:spcBef>
              <a:spcAft>
                <a:spcPts val="0"/>
              </a:spcAft>
              <a:buSzPts val="1800"/>
              <a:buChar char="◦"/>
            </a:pPr>
            <a:r>
              <a:rPr lang="en-GB"/>
              <a:t>Not sure how to edit the parser to stop this disparity.</a:t>
            </a:r>
            <a:endParaRPr/>
          </a:p>
          <a:p>
            <a:pPr indent="0" lvl="0" marL="114300" rtl="0" algn="l">
              <a:lnSpc>
                <a:spcPct val="100000"/>
              </a:lnSpc>
              <a:spcBef>
                <a:spcPts val="900"/>
              </a:spcBef>
              <a:spcAft>
                <a:spcPts val="0"/>
              </a:spcAft>
              <a:buSzPts val="1800"/>
              <a:buNone/>
            </a:pPr>
            <a:r>
              <a:t/>
            </a:r>
            <a:endParaRPr/>
          </a:p>
        </p:txBody>
      </p:sp>
      <p:pic>
        <p:nvPicPr>
          <p:cNvPr id="130" name="Google Shape;130;p3"/>
          <p:cNvPicPr preferRelativeResize="0"/>
          <p:nvPr/>
        </p:nvPicPr>
        <p:blipFill rotWithShape="1">
          <a:blip r:embed="rId3">
            <a:alphaModFix/>
          </a:blip>
          <a:srcRect b="0" l="0" r="0" t="0"/>
          <a:stretch/>
        </p:blipFill>
        <p:spPr>
          <a:xfrm>
            <a:off x="1356360" y="4191311"/>
            <a:ext cx="9479280" cy="640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Results</a:t>
            </a:r>
            <a:endParaRPr/>
          </a:p>
        </p:txBody>
      </p:sp>
      <p:sp>
        <p:nvSpPr>
          <p:cNvPr id="136" name="Google Shape;136;p5"/>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Parser often does not display the correct name of the compound. Sometimes it displays other information in place of the name of the compound such as the address of the University where the research was conducted.</a:t>
            </a:r>
            <a:endParaRPr/>
          </a:p>
          <a:p>
            <a:pPr indent="-342900" lvl="0" marL="457200" rtl="0" algn="l">
              <a:lnSpc>
                <a:spcPct val="100000"/>
              </a:lnSpc>
              <a:spcBef>
                <a:spcPts val="900"/>
              </a:spcBef>
              <a:spcAft>
                <a:spcPts val="0"/>
              </a:spcAft>
              <a:buSzPts val="1800"/>
              <a:buChar char="◦"/>
            </a:pPr>
            <a:r>
              <a:rPr lang="en-GB"/>
              <a:t>“La0.65Sr0.35MnO3, with crystallite diameter of 82.4 nm, (agglomerate size of ∼10 μm), Tc of 89 °C and SAR of 56 W gMn−1 at a concentration 10 mg mL−1 gave the optimal induction heating results (Tmax of 46.7 °C) and was therefore deemed as most suitable for the purposes of mild hyperthermia, vide infra.”</a:t>
            </a:r>
            <a:endParaRPr/>
          </a:p>
          <a:p>
            <a:pPr indent="0" lvl="0" marL="114300" rtl="0" algn="l">
              <a:lnSpc>
                <a:spcPct val="100000"/>
              </a:lnSpc>
              <a:spcBef>
                <a:spcPts val="900"/>
              </a:spcBef>
              <a:spcAft>
                <a:spcPts val="0"/>
              </a:spcAft>
              <a:buSzPts val="1800"/>
              <a:buNone/>
            </a:pPr>
            <a:r>
              <a:t/>
            </a:r>
            <a:endParaRPr/>
          </a:p>
        </p:txBody>
      </p:sp>
      <p:pic>
        <p:nvPicPr>
          <p:cNvPr id="137" name="Google Shape;137;p5"/>
          <p:cNvPicPr preferRelativeResize="0"/>
          <p:nvPr/>
        </p:nvPicPr>
        <p:blipFill rotWithShape="1">
          <a:blip r:embed="rId3">
            <a:alphaModFix/>
          </a:blip>
          <a:srcRect b="0" l="0" r="0" t="0"/>
          <a:stretch/>
        </p:blipFill>
        <p:spPr>
          <a:xfrm>
            <a:off x="1280160" y="4424706"/>
            <a:ext cx="9631680" cy="179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066800" y="232047"/>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Results</a:t>
            </a:r>
            <a:endParaRPr/>
          </a:p>
        </p:txBody>
      </p:sp>
      <p:sp>
        <p:nvSpPr>
          <p:cNvPr id="143" name="Google Shape;143;p6"/>
          <p:cNvSpPr txBox="1"/>
          <p:nvPr>
            <p:ph idx="1" type="body"/>
          </p:nvPr>
        </p:nvSpPr>
        <p:spPr>
          <a:xfrm>
            <a:off x="1066800" y="1082351"/>
            <a:ext cx="10058400" cy="4952689"/>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There are many instances where the Parser repeats the entry of a compound.</a:t>
            </a:r>
            <a:endParaRPr/>
          </a:p>
          <a:p>
            <a:pPr indent="-342900" lvl="0" marL="457200" rtl="0" algn="l">
              <a:lnSpc>
                <a:spcPct val="100000"/>
              </a:lnSpc>
              <a:spcBef>
                <a:spcPts val="900"/>
              </a:spcBef>
              <a:spcAft>
                <a:spcPts val="0"/>
              </a:spcAft>
              <a:buSzPts val="1800"/>
              <a:buChar char="◦"/>
            </a:pPr>
            <a:r>
              <a:rPr lang="en-GB"/>
              <a:t>In one case it might just include the name of the compound and no properties, but include both name and properties in a second entry. </a:t>
            </a:r>
            <a:r>
              <a:rPr b="1" lang="en-GB"/>
              <a:t>Not sure if this is something we need to work on, or leave for the database implementation.</a:t>
            </a:r>
            <a:endParaRPr/>
          </a:p>
          <a:p>
            <a:pPr indent="-228600" lvl="0" marL="457200" rtl="0" algn="l">
              <a:lnSpc>
                <a:spcPct val="100000"/>
              </a:lnSpc>
              <a:spcBef>
                <a:spcPts val="900"/>
              </a:spcBef>
              <a:spcAft>
                <a:spcPts val="0"/>
              </a:spcAft>
              <a:buSzPts val="1800"/>
              <a:buNone/>
            </a:pPr>
            <a:r>
              <a:t/>
            </a:r>
            <a:endParaRPr/>
          </a:p>
          <a:p>
            <a:pPr indent="0" lvl="0" marL="114300" rtl="0" algn="l">
              <a:lnSpc>
                <a:spcPct val="100000"/>
              </a:lnSpc>
              <a:spcBef>
                <a:spcPts val="900"/>
              </a:spcBef>
              <a:spcAft>
                <a:spcPts val="0"/>
              </a:spcAft>
              <a:buSzPts val="1800"/>
              <a:buNone/>
            </a:pPr>
            <a:r>
              <a:t/>
            </a:r>
            <a:endParaRPr/>
          </a:p>
        </p:txBody>
      </p:sp>
      <p:pic>
        <p:nvPicPr>
          <p:cNvPr id="144" name="Google Shape;144;p6"/>
          <p:cNvPicPr preferRelativeResize="0"/>
          <p:nvPr/>
        </p:nvPicPr>
        <p:blipFill rotWithShape="1">
          <a:blip r:embed="rId3">
            <a:alphaModFix/>
          </a:blip>
          <a:srcRect b="0" l="0" r="0" t="0"/>
          <a:stretch/>
        </p:blipFill>
        <p:spPr>
          <a:xfrm>
            <a:off x="977248" y="2697479"/>
            <a:ext cx="10655915" cy="935511"/>
          </a:xfrm>
          <a:prstGeom prst="rect">
            <a:avLst/>
          </a:prstGeom>
          <a:noFill/>
          <a:ln>
            <a:noFill/>
          </a:ln>
        </p:spPr>
      </p:pic>
      <p:pic>
        <p:nvPicPr>
          <p:cNvPr id="145" name="Google Shape;145;p6"/>
          <p:cNvPicPr preferRelativeResize="0"/>
          <p:nvPr/>
        </p:nvPicPr>
        <p:blipFill rotWithShape="1">
          <a:blip r:embed="rId4">
            <a:alphaModFix/>
          </a:blip>
          <a:srcRect b="0" l="0" r="0" t="0"/>
          <a:stretch/>
        </p:blipFill>
        <p:spPr>
          <a:xfrm>
            <a:off x="977248" y="3718250"/>
            <a:ext cx="10614660" cy="26060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1066800" y="177282"/>
            <a:ext cx="10058400" cy="10685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Other observations</a:t>
            </a:r>
            <a:endParaRPr/>
          </a:p>
        </p:txBody>
      </p:sp>
      <p:sp>
        <p:nvSpPr>
          <p:cNvPr id="151" name="Google Shape;151;p7"/>
          <p:cNvSpPr txBox="1"/>
          <p:nvPr>
            <p:ph idx="1" type="body"/>
          </p:nvPr>
        </p:nvSpPr>
        <p:spPr>
          <a:xfrm>
            <a:off x="1066800" y="989045"/>
            <a:ext cx="10058400" cy="5045995"/>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Some keywords cause the Parser to stop scanning midway through a sentence. Other times, the Parser is able to understand context clues and derive the Tc value.</a:t>
            </a:r>
            <a:endParaRPr/>
          </a:p>
          <a:p>
            <a:pPr indent="-228600" lvl="0" marL="457200" rtl="0" algn="l">
              <a:lnSpc>
                <a:spcPct val="100000"/>
              </a:lnSpc>
              <a:spcBef>
                <a:spcPts val="900"/>
              </a:spcBef>
              <a:spcAft>
                <a:spcPts val="0"/>
              </a:spcAft>
              <a:buSzPts val="1800"/>
              <a:buNone/>
            </a:pPr>
            <a:r>
              <a:t/>
            </a:r>
            <a:endParaRPr/>
          </a:p>
        </p:txBody>
      </p:sp>
      <p:pic>
        <p:nvPicPr>
          <p:cNvPr id="152" name="Google Shape;152;p7"/>
          <p:cNvPicPr preferRelativeResize="0"/>
          <p:nvPr/>
        </p:nvPicPr>
        <p:blipFill rotWithShape="1">
          <a:blip r:embed="rId3">
            <a:alphaModFix/>
          </a:blip>
          <a:srcRect b="0" l="0" r="0" t="0"/>
          <a:stretch/>
        </p:blipFill>
        <p:spPr>
          <a:xfrm>
            <a:off x="758890" y="1775460"/>
            <a:ext cx="10674220" cy="3188426"/>
          </a:xfrm>
          <a:prstGeom prst="rect">
            <a:avLst/>
          </a:prstGeom>
          <a:noFill/>
          <a:ln>
            <a:noFill/>
          </a:ln>
        </p:spPr>
      </p:pic>
      <p:pic>
        <p:nvPicPr>
          <p:cNvPr id="153" name="Google Shape;153;p7"/>
          <p:cNvPicPr preferRelativeResize="0"/>
          <p:nvPr/>
        </p:nvPicPr>
        <p:blipFill rotWithShape="1">
          <a:blip r:embed="rId4">
            <a:alphaModFix/>
          </a:blip>
          <a:srcRect b="0" l="0" r="0" t="0"/>
          <a:stretch/>
        </p:blipFill>
        <p:spPr>
          <a:xfrm>
            <a:off x="1249680" y="5082540"/>
            <a:ext cx="9692640" cy="1264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GB"/>
              <a:t>Next Steps</a:t>
            </a:r>
            <a:endParaRPr/>
          </a:p>
        </p:txBody>
      </p:sp>
      <p:sp>
        <p:nvSpPr>
          <p:cNvPr id="159" name="Google Shape;159;p8"/>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GB"/>
              <a:t>Try to edit the neel.py and curie.py files to accommodate the disparities found during this week.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2021-02-09T11:50:25Z</dcterms:created>
  <dc:creator>Ayandeep Hazra</dc:creator>
</cp:coreProperties>
</file>