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07" r:id="rId3"/>
    <p:sldId id="291" r:id="rId4"/>
    <p:sldId id="308" r:id="rId5"/>
    <p:sldId id="290" r:id="rId6"/>
    <p:sldId id="296" r:id="rId7"/>
    <p:sldId id="292" r:id="rId8"/>
    <p:sldId id="297" r:id="rId9"/>
    <p:sldId id="298" r:id="rId10"/>
    <p:sldId id="293" r:id="rId11"/>
    <p:sldId id="272" r:id="rId12"/>
    <p:sldId id="300" r:id="rId13"/>
    <p:sldId id="301" r:id="rId14"/>
    <p:sldId id="302" r:id="rId15"/>
    <p:sldId id="303" r:id="rId16"/>
    <p:sldId id="304" r:id="rId17"/>
    <p:sldId id="305" r:id="rId18"/>
    <p:sldId id="264" r:id="rId19"/>
    <p:sldId id="306"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CF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Standard</a:t>
            </a:r>
            <a:r>
              <a:rPr lang="en-GB" baseline="0" dirty="0"/>
              <a:t> Deviation vs Number of Timepoints vs Error as a fraction</a:t>
            </a:r>
            <a:endParaRPr lang="en-GB" dirty="0"/>
          </a:p>
        </c:rich>
      </c:tx>
      <c:overlay val="0"/>
      <c:spPr>
        <a:noFill/>
        <a:ln>
          <a:noFill/>
        </a:ln>
        <a:effectLst/>
      </c:spPr>
    </c:title>
    <c:autoTitleDeleted val="0"/>
    <c:view3D>
      <c:rotX val="25"/>
      <c:hPercent val="30"/>
      <c:rotY val="0"/>
      <c:depthPercent val="90"/>
      <c:rAngAx val="0"/>
      <c:perspective val="2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88238744809375E-2"/>
          <c:y val="8.9638741431578059E-2"/>
          <c:w val="0.83619815360829675"/>
          <c:h val="0.80755588642205967"/>
        </c:manualLayout>
      </c:layout>
      <c:surface3DChart>
        <c:wireframe val="0"/>
        <c:ser>
          <c:idx val="0"/>
          <c:order val="0"/>
          <c:tx>
            <c:strRef>
              <c:f>Sheet1!$B$1</c:f>
              <c:strCache>
                <c:ptCount val="1"/>
                <c:pt idx="0">
                  <c:v>400</c:v>
                </c:pt>
              </c:strCache>
            </c:strRef>
          </c:tx>
          <c:spPr>
            <a:solidFill>
              <a:schemeClr val="accent1"/>
            </a:solidFill>
            <a:ln/>
            <a:effectLst/>
            <a:sp3d/>
          </c:spPr>
          <c:cat>
            <c:numRef>
              <c:f>Sheet1!$A$2:$A$6</c:f>
              <c:numCache>
                <c:formatCode>General</c:formatCode>
                <c:ptCount val="5"/>
                <c:pt idx="0">
                  <c:v>2.5000000000000001E-2</c:v>
                </c:pt>
                <c:pt idx="1">
                  <c:v>0.05</c:v>
                </c:pt>
                <c:pt idx="2">
                  <c:v>0.1</c:v>
                </c:pt>
                <c:pt idx="3">
                  <c:v>0.2</c:v>
                </c:pt>
                <c:pt idx="4">
                  <c:v>0.4</c:v>
                </c:pt>
              </c:numCache>
            </c:numRef>
          </c:cat>
          <c:val>
            <c:numRef>
              <c:f>Sheet1!$B$2:$B$6</c:f>
              <c:numCache>
                <c:formatCode>General</c:formatCode>
                <c:ptCount val="5"/>
                <c:pt idx="0">
                  <c:v>1.7677499999999999</c:v>
                </c:pt>
                <c:pt idx="1">
                  <c:v>6.9307699999999999</c:v>
                </c:pt>
                <c:pt idx="2">
                  <c:v>13.2492</c:v>
                </c:pt>
                <c:pt idx="3">
                  <c:v>18.381129999999999</c:v>
                </c:pt>
                <c:pt idx="4">
                  <c:v>25.367999999999999</c:v>
                </c:pt>
              </c:numCache>
            </c:numRef>
          </c:val>
          <c:extLst>
            <c:ext xmlns:c16="http://schemas.microsoft.com/office/drawing/2014/chart" uri="{C3380CC4-5D6E-409C-BE32-E72D297353CC}">
              <c16:uniqueId val="{00000000-5D06-4DFF-92A5-1AE731546FCC}"/>
            </c:ext>
          </c:extLst>
        </c:ser>
        <c:ser>
          <c:idx val="1"/>
          <c:order val="1"/>
          <c:tx>
            <c:strRef>
              <c:f>Sheet1!$C$1</c:f>
              <c:strCache>
                <c:ptCount val="1"/>
                <c:pt idx="0">
                  <c:v>2000</c:v>
                </c:pt>
              </c:strCache>
            </c:strRef>
          </c:tx>
          <c:spPr>
            <a:solidFill>
              <a:schemeClr val="accent3"/>
            </a:solidFill>
            <a:ln/>
            <a:effectLst/>
            <a:sp3d/>
          </c:spPr>
          <c:cat>
            <c:numRef>
              <c:f>Sheet1!$A$2:$A$6</c:f>
              <c:numCache>
                <c:formatCode>General</c:formatCode>
                <c:ptCount val="5"/>
                <c:pt idx="0">
                  <c:v>2.5000000000000001E-2</c:v>
                </c:pt>
                <c:pt idx="1">
                  <c:v>0.05</c:v>
                </c:pt>
                <c:pt idx="2">
                  <c:v>0.1</c:v>
                </c:pt>
                <c:pt idx="3">
                  <c:v>0.2</c:v>
                </c:pt>
                <c:pt idx="4">
                  <c:v>0.4</c:v>
                </c:pt>
              </c:numCache>
            </c:numRef>
          </c:cat>
          <c:val>
            <c:numRef>
              <c:f>Sheet1!$C$2:$C$6</c:f>
              <c:numCache>
                <c:formatCode>General</c:formatCode>
                <c:ptCount val="5"/>
                <c:pt idx="0">
                  <c:v>0.85611199999999998</c:v>
                </c:pt>
                <c:pt idx="1">
                  <c:v>5.8121099999999997</c:v>
                </c:pt>
                <c:pt idx="2">
                  <c:v>18.3262</c:v>
                </c:pt>
                <c:pt idx="3">
                  <c:v>56.005600000000001</c:v>
                </c:pt>
                <c:pt idx="4">
                  <c:v>185.44550000000001</c:v>
                </c:pt>
              </c:numCache>
            </c:numRef>
          </c:val>
          <c:extLst>
            <c:ext xmlns:c16="http://schemas.microsoft.com/office/drawing/2014/chart" uri="{C3380CC4-5D6E-409C-BE32-E72D297353CC}">
              <c16:uniqueId val="{00000001-5D06-4DFF-92A5-1AE731546FCC}"/>
            </c:ext>
          </c:extLst>
        </c:ser>
        <c:ser>
          <c:idx val="2"/>
          <c:order val="2"/>
          <c:tx>
            <c:strRef>
              <c:f>Sheet1!$D$1</c:f>
              <c:strCache>
                <c:ptCount val="1"/>
                <c:pt idx="0">
                  <c:v>4000</c:v>
                </c:pt>
              </c:strCache>
            </c:strRef>
          </c:tx>
          <c:spPr>
            <a:solidFill>
              <a:schemeClr val="accent5"/>
            </a:solidFill>
            <a:ln/>
            <a:effectLst/>
            <a:sp3d/>
          </c:spPr>
          <c:cat>
            <c:numRef>
              <c:f>Sheet1!$A$2:$A$6</c:f>
              <c:numCache>
                <c:formatCode>General</c:formatCode>
                <c:ptCount val="5"/>
                <c:pt idx="0">
                  <c:v>2.5000000000000001E-2</c:v>
                </c:pt>
                <c:pt idx="1">
                  <c:v>0.05</c:v>
                </c:pt>
                <c:pt idx="2">
                  <c:v>0.1</c:v>
                </c:pt>
                <c:pt idx="3">
                  <c:v>0.2</c:v>
                </c:pt>
                <c:pt idx="4">
                  <c:v>0.4</c:v>
                </c:pt>
              </c:numCache>
            </c:numRef>
          </c:cat>
          <c:val>
            <c:numRef>
              <c:f>Sheet1!$D$2:$D$6</c:f>
              <c:numCache>
                <c:formatCode>General</c:formatCode>
                <c:ptCount val="5"/>
                <c:pt idx="0">
                  <c:v>3.7628000000000002E-3</c:v>
                </c:pt>
                <c:pt idx="1">
                  <c:v>1.447692</c:v>
                </c:pt>
                <c:pt idx="2">
                  <c:v>9.8656299999999995</c:v>
                </c:pt>
                <c:pt idx="3">
                  <c:v>34.943100000000001</c:v>
                </c:pt>
                <c:pt idx="4">
                  <c:v>129.28100000000001</c:v>
                </c:pt>
              </c:numCache>
            </c:numRef>
          </c:val>
          <c:extLst>
            <c:ext xmlns:c16="http://schemas.microsoft.com/office/drawing/2014/chart" uri="{C3380CC4-5D6E-409C-BE32-E72D297353CC}">
              <c16:uniqueId val="{00000002-5D06-4DFF-92A5-1AE731546FCC}"/>
            </c:ext>
          </c:extLst>
        </c:ser>
        <c:ser>
          <c:idx val="3"/>
          <c:order val="3"/>
          <c:tx>
            <c:strRef>
              <c:f>Sheet1!$E$1</c:f>
              <c:strCache>
                <c:ptCount val="1"/>
                <c:pt idx="0">
                  <c:v>10000</c:v>
                </c:pt>
              </c:strCache>
            </c:strRef>
          </c:tx>
          <c:spPr>
            <a:solidFill>
              <a:schemeClr val="accent1">
                <a:lumMod val="60000"/>
              </a:schemeClr>
            </a:solidFill>
            <a:ln/>
            <a:effectLst/>
            <a:sp3d/>
          </c:spPr>
          <c:cat>
            <c:numRef>
              <c:f>Sheet1!$A$2:$A$6</c:f>
              <c:numCache>
                <c:formatCode>General</c:formatCode>
                <c:ptCount val="5"/>
                <c:pt idx="0">
                  <c:v>2.5000000000000001E-2</c:v>
                </c:pt>
                <c:pt idx="1">
                  <c:v>0.05</c:v>
                </c:pt>
                <c:pt idx="2">
                  <c:v>0.1</c:v>
                </c:pt>
                <c:pt idx="3">
                  <c:v>0.2</c:v>
                </c:pt>
                <c:pt idx="4">
                  <c:v>0.4</c:v>
                </c:pt>
              </c:numCache>
            </c:numRef>
          </c:cat>
          <c:val>
            <c:numRef>
              <c:f>Sheet1!$E$2:$E$6</c:f>
              <c:numCache>
                <c:formatCode>General</c:formatCode>
                <c:ptCount val="5"/>
                <c:pt idx="0">
                  <c:v>2.5379999999999999E-3</c:v>
                </c:pt>
                <c:pt idx="1">
                  <c:v>2.2850000000000001E-3</c:v>
                </c:pt>
                <c:pt idx="2">
                  <c:v>1.9459679999999999</c:v>
                </c:pt>
                <c:pt idx="3">
                  <c:v>15.744</c:v>
                </c:pt>
                <c:pt idx="4">
                  <c:v>77.67</c:v>
                </c:pt>
              </c:numCache>
            </c:numRef>
          </c:val>
          <c:extLst>
            <c:ext xmlns:c16="http://schemas.microsoft.com/office/drawing/2014/chart" uri="{C3380CC4-5D6E-409C-BE32-E72D297353CC}">
              <c16:uniqueId val="{00000003-5D06-4DFF-92A5-1AE731546FCC}"/>
            </c:ext>
          </c:extLst>
        </c:ser>
        <c:ser>
          <c:idx val="4"/>
          <c:order val="4"/>
          <c:tx>
            <c:strRef>
              <c:f>Sheet1!$F$1</c:f>
              <c:strCache>
                <c:ptCount val="1"/>
                <c:pt idx="0">
                  <c:v>20000</c:v>
                </c:pt>
              </c:strCache>
            </c:strRef>
          </c:tx>
          <c:spPr>
            <a:solidFill>
              <a:schemeClr val="accent3">
                <a:lumMod val="60000"/>
              </a:schemeClr>
            </a:solidFill>
            <a:ln/>
            <a:effectLst/>
            <a:sp3d/>
          </c:spPr>
          <c:cat>
            <c:numRef>
              <c:f>Sheet1!$A$2:$A$6</c:f>
              <c:numCache>
                <c:formatCode>General</c:formatCode>
                <c:ptCount val="5"/>
                <c:pt idx="0">
                  <c:v>2.5000000000000001E-2</c:v>
                </c:pt>
                <c:pt idx="1">
                  <c:v>0.05</c:v>
                </c:pt>
                <c:pt idx="2">
                  <c:v>0.1</c:v>
                </c:pt>
                <c:pt idx="3">
                  <c:v>0.2</c:v>
                </c:pt>
                <c:pt idx="4">
                  <c:v>0.4</c:v>
                </c:pt>
              </c:numCache>
            </c:numRef>
          </c:cat>
          <c:val>
            <c:numRef>
              <c:f>Sheet1!$F$2:$F$6</c:f>
              <c:numCache>
                <c:formatCode>General</c:formatCode>
                <c:ptCount val="5"/>
                <c:pt idx="0">
                  <c:v>1.255E-3</c:v>
                </c:pt>
                <c:pt idx="1">
                  <c:v>2.96E-3</c:v>
                </c:pt>
                <c:pt idx="2">
                  <c:v>3.014E-2</c:v>
                </c:pt>
                <c:pt idx="3">
                  <c:v>4.7729499999999998</c:v>
                </c:pt>
                <c:pt idx="4">
                  <c:v>38.162750000000003</c:v>
                </c:pt>
              </c:numCache>
            </c:numRef>
          </c:val>
          <c:extLst>
            <c:ext xmlns:c16="http://schemas.microsoft.com/office/drawing/2014/chart" uri="{C3380CC4-5D6E-409C-BE32-E72D297353CC}">
              <c16:uniqueId val="{00000004-5D06-4DFF-92A5-1AE731546FCC}"/>
            </c:ext>
          </c:extLst>
        </c:ser>
        <c:bandFmts>
          <c:bandFmt>
            <c:idx val="0"/>
            <c:spPr>
              <a:solidFill>
                <a:schemeClr val="accent1"/>
              </a:solidFill>
              <a:ln/>
              <a:effectLst/>
              <a:sp3d/>
            </c:spPr>
          </c:bandFmt>
          <c:bandFmt>
            <c:idx val="1"/>
            <c:spPr>
              <a:solidFill>
                <a:schemeClr val="accent3"/>
              </a:solidFill>
              <a:ln/>
              <a:effectLst/>
              <a:sp3d/>
            </c:spPr>
          </c:bandFmt>
          <c:bandFmt>
            <c:idx val="2"/>
            <c:spPr>
              <a:solidFill>
                <a:schemeClr val="accent5"/>
              </a:solidFill>
              <a:ln/>
              <a:effectLst/>
              <a:sp3d/>
            </c:spPr>
          </c:bandFmt>
          <c:bandFmt>
            <c:idx val="3"/>
            <c:spPr>
              <a:solidFill>
                <a:schemeClr val="accent1">
                  <a:lumMod val="60000"/>
                </a:schemeClr>
              </a:solidFill>
              <a:ln/>
              <a:effectLst/>
              <a:sp3d/>
            </c:spPr>
          </c:bandFmt>
          <c:bandFmt>
            <c:idx val="4"/>
            <c:spPr>
              <a:solidFill>
                <a:schemeClr val="accent3">
                  <a:lumMod val="60000"/>
                </a:schemeClr>
              </a:solidFill>
              <a:ln/>
              <a:effectLst/>
              <a:sp3d/>
            </c:spPr>
          </c:bandFmt>
          <c:bandFmt>
            <c:idx val="5"/>
            <c:spPr>
              <a:solidFill>
                <a:schemeClr val="accent5">
                  <a:lumMod val="60000"/>
                </a:schemeClr>
              </a:solidFill>
              <a:ln/>
              <a:effectLst/>
              <a:sp3d/>
            </c:spPr>
          </c:bandFmt>
          <c:bandFmt>
            <c:idx val="6"/>
            <c:spPr>
              <a:solidFill>
                <a:schemeClr val="accent1">
                  <a:lumMod val="80000"/>
                  <a:lumOff val="20000"/>
                </a:schemeClr>
              </a:solidFill>
              <a:ln/>
              <a:effectLst/>
              <a:sp3d/>
            </c:spPr>
          </c:bandFmt>
          <c:bandFmt>
            <c:idx val="7"/>
            <c:spPr>
              <a:solidFill>
                <a:schemeClr val="accent3">
                  <a:lumMod val="80000"/>
                  <a:lumOff val="20000"/>
                </a:schemeClr>
              </a:solidFill>
              <a:ln/>
              <a:effectLst/>
              <a:sp3d/>
            </c:spPr>
          </c:bandFmt>
          <c:bandFmt>
            <c:idx val="8"/>
            <c:spPr>
              <a:solidFill>
                <a:schemeClr val="accent5">
                  <a:lumMod val="80000"/>
                  <a:lumOff val="20000"/>
                </a:schemeClr>
              </a:solidFill>
              <a:ln/>
              <a:effectLst/>
              <a:sp3d/>
            </c:spPr>
          </c:bandFmt>
          <c:bandFmt>
            <c:idx val="9"/>
            <c:spPr>
              <a:solidFill>
                <a:schemeClr val="accent1">
                  <a:lumMod val="80000"/>
                </a:schemeClr>
              </a:solidFill>
              <a:ln/>
              <a:effectLst/>
              <a:sp3d/>
            </c:spPr>
          </c:bandFmt>
          <c:bandFmt>
            <c:idx val="10"/>
            <c:spPr>
              <a:solidFill>
                <a:schemeClr val="accent3">
                  <a:lumMod val="80000"/>
                </a:schemeClr>
              </a:solidFill>
              <a:ln/>
              <a:effectLst/>
              <a:sp3d/>
            </c:spPr>
          </c:bandFmt>
          <c:bandFmt>
            <c:idx val="11"/>
            <c:spPr>
              <a:solidFill>
                <a:schemeClr val="accent5">
                  <a:lumMod val="80000"/>
                </a:schemeClr>
              </a:solidFill>
              <a:ln/>
              <a:effectLst/>
              <a:sp3d/>
            </c:spPr>
          </c:bandFmt>
          <c:bandFmt>
            <c:idx val="12"/>
            <c:spPr>
              <a:solidFill>
                <a:schemeClr val="accent1">
                  <a:lumMod val="60000"/>
                  <a:lumOff val="40000"/>
                </a:schemeClr>
              </a:solidFill>
              <a:ln/>
              <a:effectLst/>
              <a:sp3d/>
            </c:spPr>
          </c:bandFmt>
          <c:bandFmt>
            <c:idx val="13"/>
            <c:spPr>
              <a:solidFill>
                <a:schemeClr val="accent3">
                  <a:lumMod val="60000"/>
                  <a:lumOff val="40000"/>
                </a:schemeClr>
              </a:solidFill>
              <a:ln/>
              <a:effectLst/>
              <a:sp3d/>
            </c:spPr>
          </c:bandFmt>
          <c:bandFmt>
            <c:idx val="14"/>
            <c:spPr>
              <a:solidFill>
                <a:schemeClr val="accent5">
                  <a:lumMod val="60000"/>
                  <a:lumOff val="40000"/>
                </a:schemeClr>
              </a:solidFill>
              <a:ln/>
              <a:effectLst/>
              <a:sp3d/>
            </c:spPr>
          </c:bandFmt>
        </c:bandFmts>
        <c:axId val="444841696"/>
        <c:axId val="444844320"/>
        <c:axId val="630484232"/>
      </c:surface3DChart>
      <c:catAx>
        <c:axId val="444841696"/>
        <c:scaling>
          <c:orientation val="minMax"/>
        </c:scaling>
        <c:delete val="0"/>
        <c:axPos val="b"/>
        <c:majorGridlines/>
        <c:min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844320"/>
        <c:crosses val="autoZero"/>
        <c:auto val="1"/>
        <c:lblAlgn val="ctr"/>
        <c:lblOffset val="100"/>
        <c:noMultiLvlLbl val="0"/>
      </c:catAx>
      <c:valAx>
        <c:axId val="444844320"/>
        <c:scaling>
          <c:orientation val="minMax"/>
        </c:scaling>
        <c:delete val="0"/>
        <c:axPos val="l"/>
        <c:majorGridlines>
          <c:spPr>
            <a:ln w="9525" cap="flat" cmpd="sng" algn="ctr">
              <a:solidFill>
                <a:schemeClr val="tx1">
                  <a:lumMod val="15000"/>
                  <a:lumOff val="85000"/>
                </a:schemeClr>
              </a:solidFill>
              <a:round/>
            </a:ln>
            <a:effectLst/>
          </c:spPr>
        </c:majorGridlines>
        <c:minorGridlines/>
        <c:title>
          <c:tx>
            <c:rich>
              <a:bodyPr/>
              <a:lstStyle/>
              <a:p>
                <a:pPr>
                  <a:defRPr/>
                </a:pPr>
                <a:r>
                  <a:rPr lang="en-GB" sz="2400" dirty="0"/>
                  <a:t>Error as a fraction</a:t>
                </a:r>
              </a:p>
            </c:rich>
          </c:tx>
          <c:layout>
            <c:manualLayout>
              <c:xMode val="edge"/>
              <c:yMode val="edge"/>
              <c:x val="5.6526933101650738E-2"/>
              <c:y val="0.11442477754079297"/>
            </c:manualLayout>
          </c:layout>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841696"/>
        <c:crosses val="autoZero"/>
        <c:crossBetween val="midCat"/>
      </c:valAx>
      <c:serAx>
        <c:axId val="630484232"/>
        <c:scaling>
          <c:orientation val="minMax"/>
        </c:scaling>
        <c:delete val="0"/>
        <c:axPos val="b"/>
        <c:minorGridlines/>
        <c:majorTickMark val="out"/>
        <c:minorTickMark val="none"/>
        <c:tickLblPos val="nextTo"/>
        <c:spPr>
          <a:noFill/>
          <a:ln w="9525" cap="flat" cmpd="sng" algn="ctr">
            <a:solidFill>
              <a:schemeClr val="tx1">
                <a:lumMod val="15000"/>
                <a:lumOff val="85000"/>
              </a:schemeClr>
            </a:solidFill>
            <a:round/>
            <a:headEnd type="diamo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844320"/>
        <c:crosses val="autoZero"/>
        <c:tickLblSkip val="1"/>
      </c:serAx>
      <c:spPr>
        <a:gradFill>
          <a:gsLst>
            <a:gs pos="35372">
              <a:srgbClr val="FDE8C9"/>
            </a:gs>
            <a:gs pos="1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 scaled="0"/>
        </a:gradFill>
        <a:ln>
          <a:noFill/>
        </a:ln>
        <a:effectLst>
          <a:outerShdw blurRad="50800" dist="114300" dir="21540000" algn="ctr" rotWithShape="0">
            <a:srgbClr val="000000">
              <a:alpha val="46000"/>
            </a:srgbClr>
          </a:outerShdw>
          <a:softEdge rad="31750"/>
        </a:effectLst>
        <a:scene3d>
          <a:camera prst="orthographicFront"/>
          <a:lightRig rig="threePt" dir="t"/>
        </a:scene3d>
        <a:sp3d>
          <a:bevelT prst="relaxedInset"/>
        </a:sp3d>
      </c:spPr>
    </c:plotArea>
    <c:legend>
      <c:legendPos val="b"/>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a:gsLst>
        <a:gs pos="35372">
          <a:srgbClr val="FDE8C9"/>
        </a:gs>
        <a:gs pos="1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00000" scaled="0"/>
    </a:gradFill>
    <a:effectLst>
      <a:outerShdw blurRad="50800" dist="50800" dir="5400000" algn="ctr" rotWithShape="0">
        <a:schemeClr val="accent1">
          <a:lumMod val="20000"/>
          <a:lumOff val="80000"/>
        </a:schemeClr>
      </a:outerShdw>
    </a:effectLst>
  </c:spPr>
  <c:txPr>
    <a:bodyPr/>
    <a:lstStyle/>
    <a:p>
      <a:pPr>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0.31668</cdr:x>
      <cdr:y>0.7649</cdr:y>
    </cdr:from>
    <cdr:to>
      <cdr:x>0.66247</cdr:x>
      <cdr:y>0.86473</cdr:y>
    </cdr:to>
    <cdr:sp macro="" textlink="">
      <cdr:nvSpPr>
        <cdr:cNvPr id="2" name="TextBox 1">
          <a:extLst xmlns:a="http://schemas.openxmlformats.org/drawingml/2006/main">
            <a:ext uri="{FF2B5EF4-FFF2-40B4-BE49-F238E27FC236}">
              <a16:creationId xmlns:a16="http://schemas.microsoft.com/office/drawing/2014/main" id="{4CBB5C0A-843F-4F29-AA4B-A42A03BA3E37}"/>
            </a:ext>
          </a:extLst>
        </cdr:cNvPr>
        <cdr:cNvSpPr txBox="1"/>
      </cdr:nvSpPr>
      <cdr:spPr>
        <a:xfrm xmlns:a="http://schemas.openxmlformats.org/drawingml/2006/main">
          <a:off x="3703320" y="4826000"/>
          <a:ext cx="4043680" cy="62992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2800" b="1" dirty="0"/>
            <a:t>Number of Timepoints</a:t>
          </a:r>
        </a:p>
      </cdr:txBody>
    </cdr:sp>
  </cdr:relSizeAnchor>
  <cdr:relSizeAnchor xmlns:cdr="http://schemas.openxmlformats.org/drawingml/2006/chartDrawing">
    <cdr:from>
      <cdr:x>0.87011</cdr:x>
      <cdr:y>0.09984</cdr:y>
    </cdr:from>
    <cdr:to>
      <cdr:x>0.92398</cdr:x>
      <cdr:y>0.74074</cdr:y>
    </cdr:to>
    <cdr:sp macro="" textlink="">
      <cdr:nvSpPr>
        <cdr:cNvPr id="3" name="TextBox 1">
          <a:extLst xmlns:a="http://schemas.openxmlformats.org/drawingml/2006/main">
            <a:ext uri="{FF2B5EF4-FFF2-40B4-BE49-F238E27FC236}">
              <a16:creationId xmlns:a16="http://schemas.microsoft.com/office/drawing/2014/main" id="{A27F7986-53F4-49EF-9FAC-62E929A394EB}"/>
            </a:ext>
          </a:extLst>
        </cdr:cNvPr>
        <cdr:cNvSpPr txBox="1"/>
      </cdr:nvSpPr>
      <cdr:spPr>
        <a:xfrm xmlns:a="http://schemas.openxmlformats.org/drawingml/2006/main" rot="4237480">
          <a:off x="8468362" y="2336800"/>
          <a:ext cx="4043680" cy="62992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rtl="0"/>
          <a:r>
            <a:rPr lang="en-GB" sz="2800" b="1" dirty="0"/>
            <a:t>Standard Deviation</a:t>
          </a:r>
        </a:p>
        <a:p xmlns:a="http://schemas.openxmlformats.org/drawingml/2006/main">
          <a:endParaRPr lang="en-GB" sz="28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B6D96-981E-4F4B-B869-255C2E8EDD21}" type="datetimeFigureOut">
              <a:rPr lang="en-GB" smtClean="0"/>
              <a:t>15/12/2021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95083-D2E2-492F-BC47-DD8B4CBE871C}" type="slidenum">
              <a:rPr lang="en-GB" smtClean="0"/>
              <a:t>‹#›</a:t>
            </a:fld>
            <a:endParaRPr lang="en-GB"/>
          </a:p>
        </p:txBody>
      </p:sp>
    </p:spTree>
    <p:extLst>
      <p:ext uri="{BB962C8B-B14F-4D97-AF65-F5344CB8AC3E}">
        <p14:creationId xmlns:p14="http://schemas.microsoft.com/office/powerpoint/2010/main" val="321140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2</a:t>
            </a:fld>
            <a:endParaRPr lang="en-GB"/>
          </a:p>
        </p:txBody>
      </p:sp>
    </p:spTree>
    <p:extLst>
      <p:ext uri="{BB962C8B-B14F-4D97-AF65-F5344CB8AC3E}">
        <p14:creationId xmlns:p14="http://schemas.microsoft.com/office/powerpoint/2010/main" val="267254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13</a:t>
            </a:fld>
            <a:endParaRPr lang="en-GB"/>
          </a:p>
        </p:txBody>
      </p:sp>
    </p:spTree>
    <p:extLst>
      <p:ext uri="{BB962C8B-B14F-4D97-AF65-F5344CB8AC3E}">
        <p14:creationId xmlns:p14="http://schemas.microsoft.com/office/powerpoint/2010/main" val="3576052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14</a:t>
            </a:fld>
            <a:endParaRPr lang="en-GB"/>
          </a:p>
        </p:txBody>
      </p:sp>
    </p:spTree>
    <p:extLst>
      <p:ext uri="{BB962C8B-B14F-4D97-AF65-F5344CB8AC3E}">
        <p14:creationId xmlns:p14="http://schemas.microsoft.com/office/powerpoint/2010/main" val="178801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15</a:t>
            </a:fld>
            <a:endParaRPr lang="en-GB"/>
          </a:p>
        </p:txBody>
      </p:sp>
    </p:spTree>
    <p:extLst>
      <p:ext uri="{BB962C8B-B14F-4D97-AF65-F5344CB8AC3E}">
        <p14:creationId xmlns:p14="http://schemas.microsoft.com/office/powerpoint/2010/main" val="118926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16</a:t>
            </a:fld>
            <a:endParaRPr lang="en-GB"/>
          </a:p>
        </p:txBody>
      </p:sp>
    </p:spTree>
    <p:extLst>
      <p:ext uri="{BB962C8B-B14F-4D97-AF65-F5344CB8AC3E}">
        <p14:creationId xmlns:p14="http://schemas.microsoft.com/office/powerpoint/2010/main" val="291941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17</a:t>
            </a:fld>
            <a:endParaRPr lang="en-GB"/>
          </a:p>
        </p:txBody>
      </p:sp>
    </p:spTree>
    <p:extLst>
      <p:ext uri="{BB962C8B-B14F-4D97-AF65-F5344CB8AC3E}">
        <p14:creationId xmlns:p14="http://schemas.microsoft.com/office/powerpoint/2010/main" val="1346647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895083-D2E2-492F-BC47-DD8B4CBE871C}" type="slidenum">
              <a:rPr lang="en-GB" smtClean="0"/>
              <a:t>20</a:t>
            </a:fld>
            <a:endParaRPr lang="en-GB"/>
          </a:p>
        </p:txBody>
      </p:sp>
    </p:spTree>
    <p:extLst>
      <p:ext uri="{BB962C8B-B14F-4D97-AF65-F5344CB8AC3E}">
        <p14:creationId xmlns:p14="http://schemas.microsoft.com/office/powerpoint/2010/main" val="210930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1388497-2D58-4089-BB31-93C7EAC191A4}" type="datetimeFigureOut">
              <a:rPr lang="en-GB" smtClean="0"/>
              <a:t>15/12/2021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16745807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88497-2D58-4089-BB31-93C7EAC191A4}" type="datetimeFigureOut">
              <a:rPr lang="en-GB" smtClean="0"/>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94347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88497-2D58-4089-BB31-93C7EAC191A4}" type="datetimeFigureOut">
              <a:rPr lang="en-GB" smtClean="0"/>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52783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388497-2D58-4089-BB31-93C7EAC191A4}" type="datetimeFigureOut">
              <a:rPr lang="en-GB" smtClean="0"/>
              <a:t>15/12/2021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287788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1388497-2D58-4089-BB31-93C7EAC191A4}" type="datetimeFigureOut">
              <a:rPr lang="en-GB" smtClean="0"/>
              <a:t>15/12/2021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1945140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1388497-2D58-4089-BB31-93C7EAC191A4}" type="datetimeFigureOut">
              <a:rPr lang="en-GB" smtClean="0"/>
              <a:t>15/12/2021</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291753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1388497-2D58-4089-BB31-93C7EAC191A4}" type="datetimeFigureOut">
              <a:rPr lang="en-GB" smtClean="0"/>
              <a:t>15/12/2021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912114-1557-48A6-AF31-D6C3AE50A354}"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0551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88497-2D58-4089-BB31-93C7EAC191A4}" type="datetimeFigureOut">
              <a:rPr lang="en-GB" smtClean="0"/>
              <a:t>15/12/2021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157547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88497-2D58-4089-BB31-93C7EAC191A4}" type="datetimeFigureOut">
              <a:rPr lang="en-GB" smtClean="0"/>
              <a:t>15/12/2021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417612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1388497-2D58-4089-BB31-93C7EAC191A4}" type="datetimeFigureOut">
              <a:rPr lang="en-GB" smtClean="0"/>
              <a:t>15/12/2021</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107889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1388497-2D58-4089-BB31-93C7EAC191A4}" type="datetimeFigureOut">
              <a:rPr lang="en-GB" smtClean="0"/>
              <a:t>15/12/2021</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4C912114-1557-48A6-AF31-D6C3AE50A354}" type="slidenum">
              <a:rPr lang="en-GB" smtClean="0"/>
              <a:t>‹#›</a:t>
            </a:fld>
            <a:endParaRPr lang="en-GB"/>
          </a:p>
        </p:txBody>
      </p:sp>
    </p:spTree>
    <p:extLst>
      <p:ext uri="{BB962C8B-B14F-4D97-AF65-F5344CB8AC3E}">
        <p14:creationId xmlns:p14="http://schemas.microsoft.com/office/powerpoint/2010/main" val="110794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1388497-2D58-4089-BB31-93C7EAC191A4}" type="datetimeFigureOut">
              <a:rPr lang="en-GB" smtClean="0"/>
              <a:t>15/12/2021</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C912114-1557-48A6-AF31-D6C3AE50A354}" type="slidenum">
              <a:rPr lang="en-GB" smtClean="0"/>
              <a:t>‹#›</a:t>
            </a:fld>
            <a:endParaRPr lang="en-GB"/>
          </a:p>
        </p:txBody>
      </p:sp>
    </p:spTree>
    <p:extLst>
      <p:ext uri="{BB962C8B-B14F-4D97-AF65-F5344CB8AC3E}">
        <p14:creationId xmlns:p14="http://schemas.microsoft.com/office/powerpoint/2010/main" val="3863466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xhere.com/en/photo/565471" TargetMode="Externa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0E40-512D-4CCC-B7C9-3DA03D7286BC}"/>
              </a:ext>
            </a:extLst>
          </p:cNvPr>
          <p:cNvSpPr>
            <a:spLocks noGrp="1"/>
          </p:cNvSpPr>
          <p:nvPr>
            <p:ph type="ctrTitle"/>
          </p:nvPr>
        </p:nvSpPr>
        <p:spPr/>
        <p:txBody>
          <a:bodyPr/>
          <a:lstStyle/>
          <a:p>
            <a:pPr algn="r"/>
            <a:r>
              <a:rPr lang="en-GB" dirty="0"/>
              <a:t>PYSINDY PREBIOTIC CHEMISTRY</a:t>
            </a:r>
            <a:br>
              <a:rPr lang="en-GB" dirty="0"/>
            </a:br>
            <a:r>
              <a:rPr lang="en-GB" sz="3200" dirty="0"/>
              <a:t>FALL 2021</a:t>
            </a:r>
            <a:endParaRPr lang="en-GB" dirty="0"/>
          </a:p>
        </p:txBody>
      </p:sp>
      <p:sp>
        <p:nvSpPr>
          <p:cNvPr id="3" name="Subtitle 2">
            <a:extLst>
              <a:ext uri="{FF2B5EF4-FFF2-40B4-BE49-F238E27FC236}">
                <a16:creationId xmlns:a16="http://schemas.microsoft.com/office/drawing/2014/main" id="{1377B42B-CE9F-41DB-AE2C-5138CB8BD024}"/>
              </a:ext>
            </a:extLst>
          </p:cNvPr>
          <p:cNvSpPr>
            <a:spLocks noGrp="1"/>
          </p:cNvSpPr>
          <p:nvPr>
            <p:ph type="subTitle" idx="1"/>
          </p:nvPr>
        </p:nvSpPr>
        <p:spPr/>
        <p:txBody>
          <a:bodyPr/>
          <a:lstStyle/>
          <a:p>
            <a:r>
              <a:rPr lang="en-GB" dirty="0"/>
              <a:t>AYAN DEEP HAZRA</a:t>
            </a:r>
          </a:p>
        </p:txBody>
      </p:sp>
    </p:spTree>
    <p:extLst>
      <p:ext uri="{BB962C8B-B14F-4D97-AF65-F5344CB8AC3E}">
        <p14:creationId xmlns:p14="http://schemas.microsoft.com/office/powerpoint/2010/main" val="307414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FB6A-D9B7-4B00-9218-ECB39F78848E}"/>
              </a:ext>
            </a:extLst>
          </p:cNvPr>
          <p:cNvSpPr>
            <a:spLocks noGrp="1"/>
          </p:cNvSpPr>
          <p:nvPr>
            <p:ph type="title"/>
          </p:nvPr>
        </p:nvSpPr>
        <p:spPr/>
        <p:txBody>
          <a:bodyPr/>
          <a:lstStyle/>
          <a:p>
            <a:r>
              <a:rPr lang="en-GB" dirty="0"/>
              <a:t>APPROACH II</a:t>
            </a:r>
          </a:p>
        </p:txBody>
      </p:sp>
      <p:sp>
        <p:nvSpPr>
          <p:cNvPr id="3" name="Content Placeholder 2">
            <a:extLst>
              <a:ext uri="{FF2B5EF4-FFF2-40B4-BE49-F238E27FC236}">
                <a16:creationId xmlns:a16="http://schemas.microsoft.com/office/drawing/2014/main" id="{4D50019B-9E47-4F34-9AD0-B4F0FE1778D9}"/>
              </a:ext>
            </a:extLst>
          </p:cNvPr>
          <p:cNvSpPr>
            <a:spLocks noGrp="1"/>
          </p:cNvSpPr>
          <p:nvPr>
            <p:ph idx="1"/>
          </p:nvPr>
        </p:nvSpPr>
        <p:spPr/>
        <p:txBody>
          <a:bodyPr/>
          <a:lstStyle/>
          <a:p>
            <a:r>
              <a:rPr lang="en-GB" dirty="0"/>
              <a:t>This approach works better because the data collection is skewed to the part of the system where the majority of change occurs. </a:t>
            </a:r>
          </a:p>
          <a:p>
            <a:r>
              <a:rPr lang="en-GB" dirty="0"/>
              <a:t>Random datapoints are the only inputs of the data, but they’re not a series of runs, just individual datapoints based on the initial starting conditions.</a:t>
            </a:r>
          </a:p>
          <a:p>
            <a:r>
              <a:rPr lang="en-GB" dirty="0"/>
              <a:t>In general, is able to recover system much better, both with and without noise. Depending on the degree of noise and the frequency of sampling, it could be several orders of magnitude better.</a:t>
            </a:r>
          </a:p>
        </p:txBody>
      </p:sp>
    </p:spTree>
    <p:extLst>
      <p:ext uri="{BB962C8B-B14F-4D97-AF65-F5344CB8AC3E}">
        <p14:creationId xmlns:p14="http://schemas.microsoft.com/office/powerpoint/2010/main" val="191928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1028-7691-4F73-9C7D-0BB1BCAC5A58}"/>
              </a:ext>
            </a:extLst>
          </p:cNvPr>
          <p:cNvSpPr>
            <a:spLocks noGrp="1"/>
          </p:cNvSpPr>
          <p:nvPr>
            <p:ph type="title"/>
          </p:nvPr>
        </p:nvSpPr>
        <p:spPr/>
        <p:txBody>
          <a:bodyPr/>
          <a:lstStyle/>
          <a:p>
            <a:r>
              <a:rPr lang="en-GB" dirty="0"/>
              <a:t>TIMEPOINTS</a:t>
            </a:r>
          </a:p>
        </p:txBody>
      </p:sp>
      <p:sp>
        <p:nvSpPr>
          <p:cNvPr id="6" name="Rectangle 1">
            <a:extLst>
              <a:ext uri="{FF2B5EF4-FFF2-40B4-BE49-F238E27FC236}">
                <a16:creationId xmlns:a16="http://schemas.microsoft.com/office/drawing/2014/main" id="{490E1A3A-24C9-48CE-8FF4-5CBB0B79B0E3}"/>
              </a:ext>
            </a:extLst>
          </p:cNvPr>
          <p:cNvSpPr>
            <a:spLocks noGrp="1" noChangeArrowheads="1"/>
          </p:cNvSpPr>
          <p:nvPr>
            <p:ph idx="1"/>
          </p:nvPr>
        </p:nvSpPr>
        <p:spPr bwMode="auto">
          <a:xfrm>
            <a:off x="2637521" y="2444115"/>
            <a:ext cx="6916958" cy="98488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err="1">
                <a:ln>
                  <a:noFill/>
                </a:ln>
                <a:solidFill>
                  <a:srgbClr val="A9B7C6"/>
                </a:solidFill>
                <a:effectLst/>
                <a:latin typeface="JetBrains Mono"/>
              </a:rPr>
              <a:t>t_span</a:t>
            </a:r>
            <a:r>
              <a:rPr kumimoji="0" lang="en-US" altLang="en-US" sz="4000" b="0" i="0" u="none" strike="noStrike" cap="none" normalizeH="0" baseline="0" dirty="0">
                <a:ln>
                  <a:noFill/>
                </a:ln>
                <a:solidFill>
                  <a:srgbClr val="A9B7C6"/>
                </a:solidFill>
                <a:effectLst/>
                <a:latin typeface="JetBrains Mono"/>
              </a:rPr>
              <a:t> = </a:t>
            </a:r>
            <a:r>
              <a:rPr kumimoji="0" lang="en-US" altLang="en-US" sz="4000" b="0" i="0" u="none" strike="noStrike" cap="none" normalizeH="0" baseline="0" dirty="0" err="1">
                <a:ln>
                  <a:noFill/>
                </a:ln>
                <a:solidFill>
                  <a:srgbClr val="A9B7C6"/>
                </a:solidFill>
                <a:effectLst/>
                <a:latin typeface="JetBrains Mono"/>
              </a:rPr>
              <a:t>np.arange</a:t>
            </a:r>
            <a:r>
              <a:rPr kumimoji="0" lang="en-US" altLang="en-US" sz="4000" b="0" i="0" u="none" strike="noStrike" cap="none" normalizeH="0" baseline="0" dirty="0">
                <a:ln>
                  <a:noFill/>
                </a:ln>
                <a:solidFill>
                  <a:srgbClr val="A9B7C6"/>
                </a:solidFill>
                <a:effectLst/>
                <a:latin typeface="JetBrains Mono"/>
              </a:rPr>
              <a:t>(</a:t>
            </a:r>
            <a:r>
              <a:rPr kumimoji="0" lang="en-US" altLang="en-US" sz="4000" b="0" i="0" u="none" strike="noStrike" cap="none" normalizeH="0" baseline="0" dirty="0">
                <a:ln>
                  <a:noFill/>
                </a:ln>
                <a:solidFill>
                  <a:srgbClr val="6897BB"/>
                </a:solidFill>
                <a:effectLst/>
                <a:latin typeface="JetBrains Mono"/>
              </a:rPr>
              <a:t>0</a:t>
            </a:r>
            <a:r>
              <a:rPr kumimoji="0" lang="en-US" altLang="en-US" sz="4000" b="0" i="0" u="none" strike="noStrike" cap="none" normalizeH="0" baseline="0" dirty="0">
                <a:ln>
                  <a:noFill/>
                </a:ln>
                <a:solidFill>
                  <a:srgbClr val="CC7832"/>
                </a:solidFill>
                <a:effectLst/>
                <a:latin typeface="JetBrains Mono"/>
              </a:rPr>
              <a:t>, </a:t>
            </a:r>
            <a:r>
              <a:rPr kumimoji="0" lang="en-US" altLang="en-US" sz="4000" b="0" i="0" u="none" strike="noStrike" cap="none" normalizeH="0" baseline="0" dirty="0">
                <a:ln>
                  <a:noFill/>
                </a:ln>
                <a:solidFill>
                  <a:srgbClr val="6897BB"/>
                </a:solidFill>
                <a:effectLst/>
                <a:latin typeface="JetBrains Mono"/>
              </a:rPr>
              <a:t>2</a:t>
            </a:r>
            <a:r>
              <a:rPr kumimoji="0" lang="en-US" altLang="en-US" sz="4000" b="0" i="0" u="none" strike="noStrike" cap="none" normalizeH="0" baseline="0" dirty="0">
                <a:ln>
                  <a:noFill/>
                </a:ln>
                <a:solidFill>
                  <a:srgbClr val="CC7832"/>
                </a:solidFill>
                <a:effectLst/>
                <a:latin typeface="JetBrains Mono"/>
              </a:rPr>
              <a:t>, </a:t>
            </a:r>
            <a:r>
              <a:rPr kumimoji="0" lang="en-US" altLang="en-US" sz="4000" b="0" i="0" u="none" strike="noStrike" cap="none" normalizeH="0" baseline="0" dirty="0">
                <a:ln>
                  <a:noFill/>
                </a:ln>
                <a:solidFill>
                  <a:srgbClr val="6897BB"/>
                </a:solidFill>
                <a:effectLst/>
                <a:latin typeface="JetBrains Mono"/>
              </a:rPr>
              <a:t>0.0002</a:t>
            </a:r>
            <a:r>
              <a:rPr kumimoji="0" lang="en-US" altLang="en-US" sz="40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2">
            <a:extLst>
              <a:ext uri="{FF2B5EF4-FFF2-40B4-BE49-F238E27FC236}">
                <a16:creationId xmlns:a16="http://schemas.microsoft.com/office/drawing/2014/main" id="{D503E74F-878C-4798-916F-C78D385098B5}"/>
              </a:ext>
            </a:extLst>
          </p:cNvPr>
          <p:cNvSpPr txBox="1">
            <a:spLocks/>
          </p:cNvSpPr>
          <p:nvPr/>
        </p:nvSpPr>
        <p:spPr>
          <a:xfrm>
            <a:off x="2231136" y="3719703"/>
            <a:ext cx="7729728" cy="20203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GB" dirty="0"/>
              <a:t>Changed the gap to allow for different frequencies of data collection. Smaller values indicated more collection, larger 3 of timepoints.</a:t>
            </a:r>
          </a:p>
          <a:p>
            <a:r>
              <a:rPr lang="en-GB" dirty="0"/>
              <a:t>Start and end was always 0 and 2. Reason being that the curve flattened around 2 almost always.</a:t>
            </a:r>
          </a:p>
        </p:txBody>
      </p:sp>
    </p:spTree>
    <p:extLst>
      <p:ext uri="{BB962C8B-B14F-4D97-AF65-F5344CB8AC3E}">
        <p14:creationId xmlns:p14="http://schemas.microsoft.com/office/powerpoint/2010/main" val="331975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9EDD-37B1-40D4-8FC8-EB8926D17503}"/>
              </a:ext>
            </a:extLst>
          </p:cNvPr>
          <p:cNvSpPr>
            <a:spLocks noGrp="1"/>
          </p:cNvSpPr>
          <p:nvPr>
            <p:ph type="title"/>
          </p:nvPr>
        </p:nvSpPr>
        <p:spPr/>
        <p:txBody>
          <a:bodyPr/>
          <a:lstStyle/>
          <a:p>
            <a:r>
              <a:rPr lang="en-GB" dirty="0"/>
              <a:t>BEST RUN</a:t>
            </a:r>
          </a:p>
        </p:txBody>
      </p:sp>
      <p:sp>
        <p:nvSpPr>
          <p:cNvPr id="3" name="Text Placeholder 2">
            <a:extLst>
              <a:ext uri="{FF2B5EF4-FFF2-40B4-BE49-F238E27FC236}">
                <a16:creationId xmlns:a16="http://schemas.microsoft.com/office/drawing/2014/main" id="{2007C4EA-D6C8-4F7B-B771-F8597B90938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522193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10-90 (</a:t>
            </a:r>
            <a:r>
              <a:rPr lang="en-GB" dirty="0" err="1"/>
              <a:t>g+a</a:t>
            </a:r>
            <a:r>
              <a:rPr lang="en-GB" dirty="0"/>
              <a:t>-&gt;</a:t>
            </a:r>
            <a:r>
              <a:rPr lang="en-GB" dirty="0" err="1"/>
              <a:t>gg+aa+ga</a:t>
            </a:r>
            <a:r>
              <a:rPr lang="en-GB" dirty="0"/>
              <a:t>/ag) initial conditions for simulation </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6" y="1591169"/>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3" cy="3529315"/>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NO-NOISE RECOVERED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NOISE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350180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25-75 (</a:t>
            </a:r>
            <a:r>
              <a:rPr lang="en-GB" dirty="0" err="1"/>
              <a:t>g+a</a:t>
            </a:r>
            <a:r>
              <a:rPr lang="en-GB" dirty="0"/>
              <a:t>-&gt;</a:t>
            </a:r>
            <a:r>
              <a:rPr lang="en-GB" dirty="0" err="1"/>
              <a:t>gg+aa+ga</a:t>
            </a:r>
            <a:r>
              <a:rPr lang="en-GB" dirty="0"/>
              <a:t>/ag) initial conditions for simulation </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6" y="1591169"/>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5" y="1664343"/>
            <a:ext cx="4705753" cy="3529314"/>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NO-NOISE RECOVERED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NOISE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365192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50-50 (</a:t>
            </a:r>
            <a:r>
              <a:rPr lang="en-GB" dirty="0" err="1"/>
              <a:t>g+a</a:t>
            </a:r>
            <a:r>
              <a:rPr lang="en-GB" dirty="0"/>
              <a:t>-&gt;</a:t>
            </a:r>
            <a:r>
              <a:rPr lang="en-GB" dirty="0" err="1"/>
              <a:t>gg+aa+ga</a:t>
            </a:r>
            <a:r>
              <a:rPr lang="en-GB" dirty="0"/>
              <a:t>/ag) initial conditions for simulation </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6" y="1591169"/>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3" cy="3529314"/>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NO-NOISE RECOVERED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NOISE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1819584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75-25 (</a:t>
            </a:r>
            <a:r>
              <a:rPr lang="en-GB" dirty="0" err="1"/>
              <a:t>g+a</a:t>
            </a:r>
            <a:r>
              <a:rPr lang="en-GB" dirty="0"/>
              <a:t>-&gt;</a:t>
            </a:r>
            <a:r>
              <a:rPr lang="en-GB" dirty="0" err="1"/>
              <a:t>gg+aa+ga</a:t>
            </a:r>
            <a:r>
              <a:rPr lang="en-GB" dirty="0"/>
              <a:t>/ag) initial conditions for simulation </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6" y="1591169"/>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3" cy="3529314"/>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NO-NOISE RECOVERED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NOISE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1384675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D2B8-C1F8-4E7A-A537-34BB6E4E2FFF}"/>
              </a:ext>
            </a:extLst>
          </p:cNvPr>
          <p:cNvSpPr>
            <a:spLocks noGrp="1"/>
          </p:cNvSpPr>
          <p:nvPr>
            <p:ph type="title"/>
          </p:nvPr>
        </p:nvSpPr>
        <p:spPr>
          <a:xfrm>
            <a:off x="2231136" y="208913"/>
            <a:ext cx="7729728" cy="1188720"/>
          </a:xfrm>
        </p:spPr>
        <p:txBody>
          <a:bodyPr/>
          <a:lstStyle/>
          <a:p>
            <a:r>
              <a:rPr lang="en-GB" dirty="0"/>
              <a:t>90-10 (</a:t>
            </a:r>
            <a:r>
              <a:rPr lang="en-GB" dirty="0" err="1"/>
              <a:t>g+a</a:t>
            </a:r>
            <a:r>
              <a:rPr lang="en-GB" dirty="0"/>
              <a:t>-&gt;</a:t>
            </a:r>
            <a:r>
              <a:rPr lang="en-GB" dirty="0" err="1"/>
              <a:t>gg+aa+ga</a:t>
            </a:r>
            <a:r>
              <a:rPr lang="en-GB" dirty="0"/>
              <a:t>/ag) initial conditions for simulation </a:t>
            </a:r>
          </a:p>
        </p:txBody>
      </p:sp>
      <p:pic>
        <p:nvPicPr>
          <p:cNvPr id="5" name="Content Placeholder 4">
            <a:extLst>
              <a:ext uri="{FF2B5EF4-FFF2-40B4-BE49-F238E27FC236}">
                <a16:creationId xmlns:a16="http://schemas.microsoft.com/office/drawing/2014/main" id="{8DAB1156-3143-440B-B7AF-1BB59F534D2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2406" y="1591169"/>
            <a:ext cx="4762860" cy="3572145"/>
          </a:xfrm>
        </p:spPr>
      </p:pic>
      <p:pic>
        <p:nvPicPr>
          <p:cNvPr id="7" name="Picture 6">
            <a:extLst>
              <a:ext uri="{FF2B5EF4-FFF2-40B4-BE49-F238E27FC236}">
                <a16:creationId xmlns:a16="http://schemas.microsoft.com/office/drawing/2014/main" id="{EA1D5F6B-8D61-47D3-8D86-E34DF770C7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5289" y="1633999"/>
            <a:ext cx="4705753" cy="3529314"/>
          </a:xfrm>
          <a:prstGeom prst="rect">
            <a:avLst/>
          </a:prstGeom>
        </p:spPr>
      </p:pic>
      <p:sp>
        <p:nvSpPr>
          <p:cNvPr id="12" name="Rectangle 11">
            <a:extLst>
              <a:ext uri="{FF2B5EF4-FFF2-40B4-BE49-F238E27FC236}">
                <a16:creationId xmlns:a16="http://schemas.microsoft.com/office/drawing/2014/main" id="{DEAB7488-BFBD-42AC-91BB-EFA464797776}"/>
              </a:ext>
            </a:extLst>
          </p:cNvPr>
          <p:cNvSpPr/>
          <p:nvPr/>
        </p:nvSpPr>
        <p:spPr>
          <a:xfrm rot="16200000">
            <a:off x="-2111717" y="3814953"/>
            <a:ext cx="5021324"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NO-NOISE RECOVERED MODEL</a:t>
            </a:r>
          </a:p>
        </p:txBody>
      </p:sp>
      <p:sp>
        <p:nvSpPr>
          <p:cNvPr id="13" name="Rectangle 12">
            <a:extLst>
              <a:ext uri="{FF2B5EF4-FFF2-40B4-BE49-F238E27FC236}">
                <a16:creationId xmlns:a16="http://schemas.microsoft.com/office/drawing/2014/main" id="{714DB306-3A00-47D4-9030-DF6A9BABA6F7}"/>
              </a:ext>
            </a:extLst>
          </p:cNvPr>
          <p:cNvSpPr/>
          <p:nvPr/>
        </p:nvSpPr>
        <p:spPr>
          <a:xfrm rot="5400000">
            <a:off x="9282387" y="3821203"/>
            <a:ext cx="5021329" cy="646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NOISE RECOVERED MODEL</a:t>
            </a:r>
          </a:p>
        </p:txBody>
      </p:sp>
      <p:sp>
        <p:nvSpPr>
          <p:cNvPr id="14" name="Rectangle 13">
            <a:extLst>
              <a:ext uri="{FF2B5EF4-FFF2-40B4-BE49-F238E27FC236}">
                <a16:creationId xmlns:a16="http://schemas.microsoft.com/office/drawing/2014/main" id="{289EFD22-53B3-4329-82A4-E77408105319}"/>
              </a:ext>
            </a:extLst>
          </p:cNvPr>
          <p:cNvSpPr/>
          <p:nvPr/>
        </p:nvSpPr>
        <p:spPr>
          <a:xfrm>
            <a:off x="5485261" y="1627759"/>
            <a:ext cx="1221471" cy="502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Y1-&gt;G</a:t>
            </a:r>
          </a:p>
          <a:p>
            <a:pPr algn="ctr"/>
            <a:endParaRPr lang="en-GB" dirty="0"/>
          </a:p>
          <a:p>
            <a:pPr algn="ctr"/>
            <a:r>
              <a:rPr lang="en-GB" dirty="0"/>
              <a:t>Y2-&gt;A</a:t>
            </a:r>
          </a:p>
          <a:p>
            <a:pPr algn="ctr"/>
            <a:endParaRPr lang="en-GB" dirty="0"/>
          </a:p>
          <a:p>
            <a:pPr algn="ctr"/>
            <a:r>
              <a:rPr lang="en-GB" dirty="0"/>
              <a:t>Y3-&gt;GG</a:t>
            </a:r>
          </a:p>
          <a:p>
            <a:pPr algn="ctr"/>
            <a:endParaRPr lang="en-GB" dirty="0"/>
          </a:p>
          <a:p>
            <a:pPr algn="ctr"/>
            <a:r>
              <a:rPr lang="en-GB" dirty="0"/>
              <a:t>Y4-&gt;AA</a:t>
            </a:r>
          </a:p>
          <a:p>
            <a:pPr algn="ctr"/>
            <a:endParaRPr lang="en-GB" dirty="0"/>
          </a:p>
          <a:p>
            <a:pPr algn="ctr"/>
            <a:r>
              <a:rPr lang="en-GB" dirty="0"/>
              <a:t>Y5</a:t>
            </a:r>
          </a:p>
          <a:p>
            <a:pPr algn="ctr"/>
            <a:r>
              <a:rPr lang="en-GB" dirty="0"/>
              <a:t>-&gt;GA/AG</a:t>
            </a:r>
          </a:p>
        </p:txBody>
      </p:sp>
    </p:spTree>
    <p:extLst>
      <p:ext uri="{BB962C8B-B14F-4D97-AF65-F5344CB8AC3E}">
        <p14:creationId xmlns:p14="http://schemas.microsoft.com/office/powerpoint/2010/main" val="236264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65FC-AD1B-4D02-A5BE-9B02E2E63ED1}"/>
              </a:ext>
            </a:extLst>
          </p:cNvPr>
          <p:cNvSpPr>
            <a:spLocks noGrp="1"/>
          </p:cNvSpPr>
          <p:nvPr>
            <p:ph type="title"/>
          </p:nvPr>
        </p:nvSpPr>
        <p:spPr/>
        <p:txBody>
          <a:bodyPr/>
          <a:lstStyle/>
          <a:p>
            <a:r>
              <a:rPr lang="en-GB" dirty="0"/>
              <a:t>ERROR CALCULATION</a:t>
            </a:r>
          </a:p>
        </p:txBody>
      </p:sp>
      <p:pic>
        <p:nvPicPr>
          <p:cNvPr id="19" name="Content Placeholder 18">
            <a:extLst>
              <a:ext uri="{FF2B5EF4-FFF2-40B4-BE49-F238E27FC236}">
                <a16:creationId xmlns:a16="http://schemas.microsoft.com/office/drawing/2014/main" id="{038F1351-9024-437C-8068-B613B5EE3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458" y="4257040"/>
            <a:ext cx="9135083" cy="375929"/>
          </a:xfrm>
        </p:spPr>
      </p:pic>
      <p:sp>
        <p:nvSpPr>
          <p:cNvPr id="20" name="TextBox 19">
            <a:extLst>
              <a:ext uri="{FF2B5EF4-FFF2-40B4-BE49-F238E27FC236}">
                <a16:creationId xmlns:a16="http://schemas.microsoft.com/office/drawing/2014/main" id="{A56BC910-4EEA-42F3-9CD9-982BA0B807AA}"/>
              </a:ext>
            </a:extLst>
          </p:cNvPr>
          <p:cNvSpPr txBox="1"/>
          <p:nvPr/>
        </p:nvSpPr>
        <p:spPr>
          <a:xfrm>
            <a:off x="1528458" y="2550160"/>
            <a:ext cx="9135083" cy="1200329"/>
          </a:xfrm>
          <a:prstGeom prst="rect">
            <a:avLst/>
          </a:prstGeom>
          <a:noFill/>
        </p:spPr>
        <p:txBody>
          <a:bodyPr wrap="square" rtlCol="0">
            <a:spAutoFit/>
          </a:bodyPr>
          <a:lstStyle/>
          <a:p>
            <a:r>
              <a:rPr lang="en-GB" dirty="0"/>
              <a:t>We calculate the difference of each coefficient in the noise recovered matrix vs the no-noise recovered matrix. We add the absolute value of each term and divide the whole with the sum of the absolute coefficients of the no-noise matrix. We then calculate a error ratio which determines the viability of a particular run with set standard deviation and # of timepoints.</a:t>
            </a:r>
          </a:p>
        </p:txBody>
      </p:sp>
    </p:spTree>
    <p:extLst>
      <p:ext uri="{BB962C8B-B14F-4D97-AF65-F5344CB8AC3E}">
        <p14:creationId xmlns:p14="http://schemas.microsoft.com/office/powerpoint/2010/main" val="5839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AED2160-C2FF-45DD-A441-6D1815F63D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452" y="399738"/>
            <a:ext cx="10204324" cy="6058524"/>
          </a:xfrm>
        </p:spPr>
      </p:pic>
    </p:spTree>
    <p:extLst>
      <p:ext uri="{BB962C8B-B14F-4D97-AF65-F5344CB8AC3E}">
        <p14:creationId xmlns:p14="http://schemas.microsoft.com/office/powerpoint/2010/main" val="363451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extLs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F039-4DD3-414F-A8B7-92B931D75BD2}"/>
              </a:ext>
            </a:extLst>
          </p:cNvPr>
          <p:cNvSpPr>
            <a:spLocks noGrp="1"/>
          </p:cNvSpPr>
          <p:nvPr>
            <p:ph type="title"/>
          </p:nvPr>
        </p:nvSpPr>
        <p:spPr/>
        <p:txBody>
          <a:bodyPr/>
          <a:lstStyle/>
          <a:p>
            <a:r>
              <a:rPr lang="en-GB" dirty="0"/>
              <a:t>FOCUS OF THE PROJECT/PROBLEM CONSIDERATIONS</a:t>
            </a:r>
          </a:p>
        </p:txBody>
      </p:sp>
      <p:sp>
        <p:nvSpPr>
          <p:cNvPr id="3" name="Content Placeholder 2">
            <a:extLst>
              <a:ext uri="{FF2B5EF4-FFF2-40B4-BE49-F238E27FC236}">
                <a16:creationId xmlns:a16="http://schemas.microsoft.com/office/drawing/2014/main" id="{F8D409BC-0F90-413E-B343-E0139F37FAA2}"/>
              </a:ext>
            </a:extLst>
          </p:cNvPr>
          <p:cNvSpPr>
            <a:spLocks noGrp="1"/>
          </p:cNvSpPr>
          <p:nvPr>
            <p:ph idx="1"/>
          </p:nvPr>
        </p:nvSpPr>
        <p:spPr/>
        <p:txBody>
          <a:bodyPr/>
          <a:lstStyle/>
          <a:p>
            <a:r>
              <a:rPr lang="en-GB" dirty="0"/>
              <a:t>We have a limited understanding of the chemistry which led to the formation of life on this planet. One of the major challenges is the combinatorial explosion that occurs when unspecific chemistries are used to synthesize sequence-specific polymers, like proteins. </a:t>
            </a:r>
          </a:p>
          <a:p>
            <a:r>
              <a:rPr lang="en-GB" dirty="0"/>
              <a:t>We aim to investigate the kinetics of amino acids forming peptides in prebiotic systems, a process containing hundreds of potential reactions and thus requires advanced network reconstruction tools. </a:t>
            </a:r>
          </a:p>
        </p:txBody>
      </p:sp>
    </p:spTree>
    <p:extLst>
      <p:ext uri="{BB962C8B-B14F-4D97-AF65-F5344CB8AC3E}">
        <p14:creationId xmlns:p14="http://schemas.microsoft.com/office/powerpoint/2010/main" val="2724412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4">
            <a:extLst>
              <a:ext uri="{FF2B5EF4-FFF2-40B4-BE49-F238E27FC236}">
                <a16:creationId xmlns:a16="http://schemas.microsoft.com/office/drawing/2014/main" id="{A3478C99-1257-4199-A212-EED367C4CD95}"/>
              </a:ext>
            </a:extLst>
          </p:cNvPr>
          <p:cNvGraphicFramePr>
            <a:graphicFrameLocks/>
          </p:cNvGraphicFramePr>
          <p:nvPr/>
        </p:nvGraphicFramePr>
        <p:xfrm>
          <a:off x="243840" y="314960"/>
          <a:ext cx="11694160" cy="63093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9040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8B05-6B4E-4892-BDA3-EAA8968803CC}"/>
              </a:ext>
            </a:extLst>
          </p:cNvPr>
          <p:cNvSpPr>
            <a:spLocks noGrp="1"/>
          </p:cNvSpPr>
          <p:nvPr>
            <p:ph type="title"/>
          </p:nvPr>
        </p:nvSpPr>
        <p:spPr/>
        <p:txBody>
          <a:bodyPr/>
          <a:lstStyle/>
          <a:p>
            <a:r>
              <a:rPr lang="en-GB" dirty="0"/>
              <a:t>BEGININGS OF PROJECT, GOAL</a:t>
            </a:r>
          </a:p>
        </p:txBody>
      </p:sp>
      <p:sp>
        <p:nvSpPr>
          <p:cNvPr id="3" name="Content Placeholder 2">
            <a:extLst>
              <a:ext uri="{FF2B5EF4-FFF2-40B4-BE49-F238E27FC236}">
                <a16:creationId xmlns:a16="http://schemas.microsoft.com/office/drawing/2014/main" id="{A98675E9-5542-4EAF-912C-F30293A7FAE4}"/>
              </a:ext>
            </a:extLst>
          </p:cNvPr>
          <p:cNvSpPr>
            <a:spLocks noGrp="1"/>
          </p:cNvSpPr>
          <p:nvPr>
            <p:ph idx="1"/>
          </p:nvPr>
        </p:nvSpPr>
        <p:spPr/>
        <p:txBody>
          <a:bodyPr>
            <a:normAutofit fontScale="92500"/>
          </a:bodyPr>
          <a:lstStyle/>
          <a:p>
            <a:r>
              <a:rPr lang="en-GB" dirty="0"/>
              <a:t>The project was initially seeking to use RING to categorically and systematically classify the types of glycine and alanine reactions that can occur given a set of constraints, such as polymer length, number of active centres, etc.</a:t>
            </a:r>
          </a:p>
          <a:p>
            <a:r>
              <a:rPr lang="en-GB" dirty="0"/>
              <a:t>We realized that there were multiple problems with using RING.</a:t>
            </a:r>
          </a:p>
          <a:p>
            <a:r>
              <a:rPr lang="en-GB" dirty="0"/>
              <a:t>Switched to using PYSINDY instead. Would start with a “true” model, i.e. lab generated results, try to simulate over a given timeframe, use the datapoints from the generation to try and recover the system. Would also try to add in noise over the simulation data, to see where and how the model falls apart.</a:t>
            </a:r>
          </a:p>
          <a:p>
            <a:r>
              <a:rPr lang="en-GB" dirty="0"/>
              <a:t>Idea being, this might give us some insight on how real-life data collection is affected by noise and disturbance.</a:t>
            </a:r>
          </a:p>
        </p:txBody>
      </p:sp>
    </p:spTree>
    <p:extLst>
      <p:ext uri="{BB962C8B-B14F-4D97-AF65-F5344CB8AC3E}">
        <p14:creationId xmlns:p14="http://schemas.microsoft.com/office/powerpoint/2010/main" val="256176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03B0-45A1-4D55-B447-B2A8AB1441BD}"/>
              </a:ext>
            </a:extLst>
          </p:cNvPr>
          <p:cNvSpPr>
            <a:spLocks noGrp="1"/>
          </p:cNvSpPr>
          <p:nvPr>
            <p:ph type="title"/>
          </p:nvPr>
        </p:nvSpPr>
        <p:spPr/>
        <p:txBody>
          <a:bodyPr/>
          <a:lstStyle/>
          <a:p>
            <a:r>
              <a:rPr lang="en-GB" dirty="0"/>
              <a:t>LAB RESULTS</a:t>
            </a:r>
          </a:p>
        </p:txBody>
      </p:sp>
      <p:sp>
        <p:nvSpPr>
          <p:cNvPr id="3" name="Content Placeholder 2">
            <a:extLst>
              <a:ext uri="{FF2B5EF4-FFF2-40B4-BE49-F238E27FC236}">
                <a16:creationId xmlns:a16="http://schemas.microsoft.com/office/drawing/2014/main" id="{8A4D3A2F-CFEA-4BCA-A900-E7E968336601}"/>
              </a:ext>
            </a:extLst>
          </p:cNvPr>
          <p:cNvSpPr>
            <a:spLocks noGrp="1"/>
          </p:cNvSpPr>
          <p:nvPr>
            <p:ph idx="1"/>
          </p:nvPr>
        </p:nvSpPr>
        <p:spPr/>
        <p:txBody>
          <a:bodyPr/>
          <a:lstStyle/>
          <a:p>
            <a:r>
              <a:rPr lang="en-GB" dirty="0"/>
              <a:t>We focused on the reactions between Glycine and Alanine that would produce polymers of the two. </a:t>
            </a:r>
          </a:p>
          <a:p>
            <a:r>
              <a:rPr lang="en-GB" dirty="0"/>
              <a:t>G + A -&gt; G + A + GG + AA + GA</a:t>
            </a:r>
          </a:p>
          <a:p>
            <a:r>
              <a:rPr lang="en-GB" dirty="0"/>
              <a:t>Our wet lab derived data for 10 such species, and on the computation side, we </a:t>
            </a:r>
            <a:r>
              <a:rPr lang="en-GB" dirty="0" err="1"/>
              <a:t>analyzed</a:t>
            </a:r>
            <a:r>
              <a:rPr lang="en-GB" dirty="0"/>
              <a:t> a toy-model of just 5 species (the ones above) to gauge some understanding of the kinetics. </a:t>
            </a:r>
          </a:p>
        </p:txBody>
      </p:sp>
    </p:spTree>
    <p:extLst>
      <p:ext uri="{BB962C8B-B14F-4D97-AF65-F5344CB8AC3E}">
        <p14:creationId xmlns:p14="http://schemas.microsoft.com/office/powerpoint/2010/main" val="58428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B072-50C4-40FF-B6C0-2FF59D66A580}"/>
              </a:ext>
            </a:extLst>
          </p:cNvPr>
          <p:cNvSpPr>
            <a:spLocks noGrp="1"/>
          </p:cNvSpPr>
          <p:nvPr>
            <p:ph type="title"/>
          </p:nvPr>
        </p:nvSpPr>
        <p:spPr/>
        <p:txBody>
          <a:bodyPr/>
          <a:lstStyle/>
          <a:p>
            <a:r>
              <a:rPr lang="en-GB" dirty="0"/>
              <a:t>WHAT IS PYSINDY?</a:t>
            </a:r>
          </a:p>
        </p:txBody>
      </p:sp>
      <p:sp>
        <p:nvSpPr>
          <p:cNvPr id="3" name="Content Placeholder 2">
            <a:extLst>
              <a:ext uri="{FF2B5EF4-FFF2-40B4-BE49-F238E27FC236}">
                <a16:creationId xmlns:a16="http://schemas.microsoft.com/office/drawing/2014/main" id="{D0AB8EEB-05F8-4764-BBE7-74B807560B84}"/>
              </a:ext>
            </a:extLst>
          </p:cNvPr>
          <p:cNvSpPr>
            <a:spLocks noGrp="1"/>
          </p:cNvSpPr>
          <p:nvPr>
            <p:ph idx="1"/>
          </p:nvPr>
        </p:nvSpPr>
        <p:spPr/>
        <p:txBody>
          <a:bodyPr/>
          <a:lstStyle/>
          <a:p>
            <a:r>
              <a:rPr lang="en-GB" dirty="0" err="1"/>
              <a:t>Py</a:t>
            </a:r>
            <a:r>
              <a:rPr lang="en-GB" dirty="0"/>
              <a:t>-Sindy is a python package for the sparse identification of nonlinear dynamics from data.</a:t>
            </a:r>
          </a:p>
          <a:p>
            <a:r>
              <a:rPr lang="en-GB" dirty="0"/>
              <a:t>Allows one to generate a system of differential equations for n species depending on a fixed amount of values. </a:t>
            </a:r>
          </a:p>
          <a:p>
            <a:r>
              <a:rPr lang="en-GB" dirty="0"/>
              <a:t>Can forward simulate generated DE’s to test the physical relevance and reliability of equations.</a:t>
            </a:r>
          </a:p>
        </p:txBody>
      </p:sp>
    </p:spTree>
    <p:extLst>
      <p:ext uri="{BB962C8B-B14F-4D97-AF65-F5344CB8AC3E}">
        <p14:creationId xmlns:p14="http://schemas.microsoft.com/office/powerpoint/2010/main" val="165556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AB45-4DC6-455F-A36A-2D7F80BA1BA9}"/>
              </a:ext>
            </a:extLst>
          </p:cNvPr>
          <p:cNvSpPr>
            <a:spLocks noGrp="1"/>
          </p:cNvSpPr>
          <p:nvPr>
            <p:ph type="title"/>
          </p:nvPr>
        </p:nvSpPr>
        <p:spPr/>
        <p:txBody>
          <a:bodyPr/>
          <a:lstStyle/>
          <a:p>
            <a:r>
              <a:rPr lang="en-GB" dirty="0"/>
              <a:t>APPROACH 1</a:t>
            </a:r>
          </a:p>
        </p:txBody>
      </p:sp>
      <p:sp>
        <p:nvSpPr>
          <p:cNvPr id="3" name="Text Placeholder 2">
            <a:extLst>
              <a:ext uri="{FF2B5EF4-FFF2-40B4-BE49-F238E27FC236}">
                <a16:creationId xmlns:a16="http://schemas.microsoft.com/office/drawing/2014/main" id="{14296BEF-A7DF-4D5E-A86D-B6214784610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83579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F464-7546-496F-9AF8-097C00235566}"/>
              </a:ext>
            </a:extLst>
          </p:cNvPr>
          <p:cNvSpPr>
            <a:spLocks noGrp="1"/>
          </p:cNvSpPr>
          <p:nvPr>
            <p:ph type="title"/>
          </p:nvPr>
        </p:nvSpPr>
        <p:spPr/>
        <p:txBody>
          <a:bodyPr/>
          <a:lstStyle/>
          <a:p>
            <a:r>
              <a:rPr lang="en-GB" dirty="0"/>
              <a:t>APPROACH 1</a:t>
            </a:r>
          </a:p>
        </p:txBody>
      </p:sp>
      <p:sp>
        <p:nvSpPr>
          <p:cNvPr id="3" name="Content Placeholder 2">
            <a:extLst>
              <a:ext uri="{FF2B5EF4-FFF2-40B4-BE49-F238E27FC236}">
                <a16:creationId xmlns:a16="http://schemas.microsoft.com/office/drawing/2014/main" id="{B3CB7998-EBEA-4BB2-B9F3-8FE85DEA0019}"/>
              </a:ext>
            </a:extLst>
          </p:cNvPr>
          <p:cNvSpPr>
            <a:spLocks noGrp="1"/>
          </p:cNvSpPr>
          <p:nvPr>
            <p:ph idx="1"/>
          </p:nvPr>
        </p:nvSpPr>
        <p:spPr/>
        <p:txBody>
          <a:bodyPr/>
          <a:lstStyle/>
          <a:p>
            <a:r>
              <a:rPr lang="en-GB" dirty="0"/>
              <a:t>This approach would take the original model and simulate different starting conditions and </a:t>
            </a:r>
            <a:r>
              <a:rPr lang="en-GB" dirty="0" err="1"/>
              <a:t>analyze</a:t>
            </a:r>
            <a:r>
              <a:rPr lang="en-GB" dirty="0"/>
              <a:t> the dynamics of the system till a end point, then it would repeat that for several random starting conditions. It would then combine all this data in a large matrix and feed it into the model, which would generate what the expected system is.</a:t>
            </a:r>
          </a:p>
          <a:p>
            <a:r>
              <a:rPr lang="en-GB" dirty="0"/>
              <a:t>The first approach did not yield good recovery of the model, and this seems to be because </a:t>
            </a:r>
            <a:r>
              <a:rPr lang="en-GB" dirty="0" err="1"/>
              <a:t>Py</a:t>
            </a:r>
            <a:r>
              <a:rPr lang="en-GB" dirty="0"/>
              <a:t>-Sindy performs much better when a lot of a the change and non-linearity in the system is recorded much better than the linear data. </a:t>
            </a:r>
          </a:p>
          <a:p>
            <a:endParaRPr lang="en-GB" dirty="0"/>
          </a:p>
        </p:txBody>
      </p:sp>
    </p:spTree>
    <p:extLst>
      <p:ext uri="{BB962C8B-B14F-4D97-AF65-F5344CB8AC3E}">
        <p14:creationId xmlns:p14="http://schemas.microsoft.com/office/powerpoint/2010/main" val="169629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9209-331A-4D49-8E3B-6CF636E3C1DD}"/>
              </a:ext>
            </a:extLst>
          </p:cNvPr>
          <p:cNvSpPr>
            <a:spLocks noGrp="1"/>
          </p:cNvSpPr>
          <p:nvPr>
            <p:ph type="title"/>
          </p:nvPr>
        </p:nvSpPr>
        <p:spPr>
          <a:xfrm>
            <a:off x="2231136" y="143598"/>
            <a:ext cx="7729728" cy="1188720"/>
          </a:xfrm>
        </p:spPr>
        <p:txBody>
          <a:bodyPr/>
          <a:lstStyle/>
          <a:p>
            <a:r>
              <a:rPr lang="en-GB" dirty="0"/>
              <a:t>EXAMPLE 1, Threshold = 10^-2</a:t>
            </a:r>
          </a:p>
        </p:txBody>
      </p:sp>
      <p:sp>
        <p:nvSpPr>
          <p:cNvPr id="3" name="Content Placeholder 2">
            <a:extLst>
              <a:ext uri="{FF2B5EF4-FFF2-40B4-BE49-F238E27FC236}">
                <a16:creationId xmlns:a16="http://schemas.microsoft.com/office/drawing/2014/main" id="{791672DA-8091-4815-8C57-73D8709C244B}"/>
              </a:ext>
            </a:extLst>
          </p:cNvPr>
          <p:cNvSpPr>
            <a:spLocks noGrp="1"/>
          </p:cNvSpPr>
          <p:nvPr>
            <p:ph idx="1"/>
          </p:nvPr>
        </p:nvSpPr>
        <p:spPr>
          <a:xfrm>
            <a:off x="2231136" y="2619383"/>
            <a:ext cx="7729728" cy="3101983"/>
          </a:xfrm>
        </p:spPr>
        <p:txBody>
          <a:bodyPr>
            <a:normAutofit/>
          </a:bodyPr>
          <a:lstStyle/>
          <a:p>
            <a:pPr marL="0" indent="0">
              <a:buNone/>
            </a:pPr>
            <a:endParaRPr lang="en-GB" dirty="0"/>
          </a:p>
          <a:p>
            <a:endParaRPr lang="en-GB" dirty="0"/>
          </a:p>
        </p:txBody>
      </p:sp>
      <p:pic>
        <p:nvPicPr>
          <p:cNvPr id="5" name="Picture 4">
            <a:extLst>
              <a:ext uri="{FF2B5EF4-FFF2-40B4-BE49-F238E27FC236}">
                <a16:creationId xmlns:a16="http://schemas.microsoft.com/office/drawing/2014/main" id="{700FE37E-77F6-4260-B455-FAEAC01777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82398" y="1612259"/>
            <a:ext cx="6071278" cy="2936651"/>
          </a:xfrm>
          <a:prstGeom prst="rect">
            <a:avLst/>
          </a:prstGeom>
        </p:spPr>
      </p:pic>
      <p:pic>
        <p:nvPicPr>
          <p:cNvPr id="6" name="Picture 5">
            <a:extLst>
              <a:ext uri="{FF2B5EF4-FFF2-40B4-BE49-F238E27FC236}">
                <a16:creationId xmlns:a16="http://schemas.microsoft.com/office/drawing/2014/main" id="{A8404EEE-A104-4D1C-BB37-DB96FADC0EF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8727" y="1612259"/>
            <a:ext cx="5753671" cy="2936651"/>
          </a:xfrm>
          <a:prstGeom prst="rect">
            <a:avLst/>
          </a:prstGeom>
        </p:spPr>
      </p:pic>
      <p:sp>
        <p:nvSpPr>
          <p:cNvPr id="7" name="TextBox 6">
            <a:extLst>
              <a:ext uri="{FF2B5EF4-FFF2-40B4-BE49-F238E27FC236}">
                <a16:creationId xmlns:a16="http://schemas.microsoft.com/office/drawing/2014/main" id="{A2B28B3A-EE9C-40DA-B607-5B18C6BFEF91}"/>
              </a:ext>
            </a:extLst>
          </p:cNvPr>
          <p:cNvSpPr txBox="1"/>
          <p:nvPr/>
        </p:nvSpPr>
        <p:spPr>
          <a:xfrm>
            <a:off x="4040156" y="4817370"/>
            <a:ext cx="4432040" cy="1477328"/>
          </a:xfrm>
          <a:prstGeom prst="rect">
            <a:avLst/>
          </a:prstGeom>
          <a:noFill/>
        </p:spPr>
        <p:txBody>
          <a:bodyPr wrap="square" rtlCol="0">
            <a:spAutoFit/>
          </a:bodyPr>
          <a:lstStyle/>
          <a:p>
            <a:r>
              <a:rPr lang="en-GB" dirty="0"/>
              <a:t>Recovery is pretty bad, neither the expected terms’ coefficients match, nor do the number of expected terms match, some are missing and some are incorrectly added in the recovered vs the original. </a:t>
            </a:r>
          </a:p>
        </p:txBody>
      </p:sp>
    </p:spTree>
    <p:extLst>
      <p:ext uri="{BB962C8B-B14F-4D97-AF65-F5344CB8AC3E}">
        <p14:creationId xmlns:p14="http://schemas.microsoft.com/office/powerpoint/2010/main" val="171684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AB45-4DC6-455F-A36A-2D7F80BA1BA9}"/>
              </a:ext>
            </a:extLst>
          </p:cNvPr>
          <p:cNvSpPr>
            <a:spLocks noGrp="1"/>
          </p:cNvSpPr>
          <p:nvPr>
            <p:ph type="title"/>
          </p:nvPr>
        </p:nvSpPr>
        <p:spPr/>
        <p:txBody>
          <a:bodyPr/>
          <a:lstStyle/>
          <a:p>
            <a:r>
              <a:rPr lang="en-GB" dirty="0"/>
              <a:t>APPROACH II</a:t>
            </a:r>
          </a:p>
        </p:txBody>
      </p:sp>
      <p:sp>
        <p:nvSpPr>
          <p:cNvPr id="3" name="Text Placeholder 2">
            <a:extLst>
              <a:ext uri="{FF2B5EF4-FFF2-40B4-BE49-F238E27FC236}">
                <a16:creationId xmlns:a16="http://schemas.microsoft.com/office/drawing/2014/main" id="{14296BEF-A7DF-4D5E-A86D-B6214784610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096398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418</TotalTime>
  <Words>963</Words>
  <Application>Microsoft Office PowerPoint</Application>
  <PresentationFormat>Widescreen</PresentationFormat>
  <Paragraphs>112</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JetBrains Mono</vt:lpstr>
      <vt:lpstr>Parcel</vt:lpstr>
      <vt:lpstr>PYSINDY PREBIOTIC CHEMISTRY FALL 2021</vt:lpstr>
      <vt:lpstr>FOCUS OF THE PROJECT/PROBLEM CONSIDERATIONS</vt:lpstr>
      <vt:lpstr>BEGININGS OF PROJECT, GOAL</vt:lpstr>
      <vt:lpstr>LAB RESULTS</vt:lpstr>
      <vt:lpstr>WHAT IS PYSINDY?</vt:lpstr>
      <vt:lpstr>APPROACH 1</vt:lpstr>
      <vt:lpstr>APPROACH 1</vt:lpstr>
      <vt:lpstr>EXAMPLE 1, Threshold = 10^-2</vt:lpstr>
      <vt:lpstr>APPROACH II</vt:lpstr>
      <vt:lpstr>APPROACH II</vt:lpstr>
      <vt:lpstr>TIMEPOINTS</vt:lpstr>
      <vt:lpstr>BEST RUN</vt:lpstr>
      <vt:lpstr>10-90 (g+a-&gt;gg+aa+ga/ag) initial conditions for simulation </vt:lpstr>
      <vt:lpstr>25-75 (g+a-&gt;gg+aa+ga/ag) initial conditions for simulation </vt:lpstr>
      <vt:lpstr>50-50 (g+a-&gt;gg+aa+ga/ag) initial conditions for simulation </vt:lpstr>
      <vt:lpstr>75-25 (g+a-&gt;gg+aa+ga/ag) initial conditions for simulation </vt:lpstr>
      <vt:lpstr>90-10 (g+a-&gt;gg+aa+ga/ag) initial conditions for simulation </vt:lpstr>
      <vt:lpstr>ERROR CALCULATION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8.25 PYSINDY</dc:title>
  <dc:creator>Ayandeep Hazra</dc:creator>
  <cp:lastModifiedBy>Ayandeep Hazra</cp:lastModifiedBy>
  <cp:revision>70</cp:revision>
  <dcterms:created xsi:type="dcterms:W3CDTF">2021-08-25T16:37:37Z</dcterms:created>
  <dcterms:modified xsi:type="dcterms:W3CDTF">2021-12-15T20:09:20Z</dcterms:modified>
</cp:coreProperties>
</file>