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8" r:id="rId3"/>
    <p:sldId id="309" r:id="rId4"/>
    <p:sldId id="296" r:id="rId5"/>
    <p:sldId id="310" r:id="rId6"/>
    <p:sldId id="311" r:id="rId7"/>
    <p:sldId id="312" r:id="rId8"/>
    <p:sldId id="313" r:id="rId9"/>
    <p:sldId id="314" r:id="rId10"/>
    <p:sldId id="30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Standard</a:t>
            </a:r>
            <a:r>
              <a:rPr lang="en-GB" baseline="0" dirty="0"/>
              <a:t> Deviation vs Number of Timepoints vs Error as a fraction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25"/>
      <c:hPercent val="30"/>
      <c:rotY val="0"/>
      <c:depthPercent val="9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8238744809375E-2"/>
          <c:y val="8.9638741431578059E-2"/>
          <c:w val="0.83619815360829675"/>
          <c:h val="0.80755588642205967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1.7677499999999999</c:v>
                </c:pt>
                <c:pt idx="1">
                  <c:v>6.9307699999999999</c:v>
                </c:pt>
                <c:pt idx="2">
                  <c:v>13.2492</c:v>
                </c:pt>
                <c:pt idx="3">
                  <c:v>18.381129999999999</c:v>
                </c:pt>
                <c:pt idx="4">
                  <c:v>25.367999999999999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6-4DFF-92A5-1AE731546F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0.85611199999999998</c:v>
                </c:pt>
                <c:pt idx="1">
                  <c:v>5.8121099999999997</c:v>
                </c:pt>
                <c:pt idx="2">
                  <c:v>18.3262</c:v>
                </c:pt>
                <c:pt idx="3">
                  <c:v>56.005600000000001</c:v>
                </c:pt>
                <c:pt idx="4">
                  <c:v>185.44550000000001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6-4DFF-92A5-1AE731546F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3.7628000000000002E-3</c:v>
                </c:pt>
                <c:pt idx="1">
                  <c:v>1.447692</c:v>
                </c:pt>
                <c:pt idx="2">
                  <c:v>9.8656299999999995</c:v>
                </c:pt>
                <c:pt idx="3">
                  <c:v>34.943100000000001</c:v>
                </c:pt>
                <c:pt idx="4">
                  <c:v>129.28100000000001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6-4DFF-92A5-1AE731546F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2.5379999999999999E-3</c:v>
                </c:pt>
                <c:pt idx="1">
                  <c:v>2.2850000000000001E-3</c:v>
                </c:pt>
                <c:pt idx="2">
                  <c:v>1.9459679999999999</c:v>
                </c:pt>
                <c:pt idx="3">
                  <c:v>15.744</c:v>
                </c:pt>
                <c:pt idx="4">
                  <c:v>77.67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6-4DFF-92A5-1AE731546F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Sheet1!$A$2:$A$6</c:f>
              <c:numCache>
                <c:formatCode>General</c:formatCode>
                <c:ptCount val="5"/>
                <c:pt idx="0">
                  <c:v>2.5000000000000001E-2</c:v>
                </c:pt>
                <c:pt idx="1">
                  <c:v>0.05</c:v>
                </c:pt>
                <c:pt idx="2">
                  <c:v>0.1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1.255E-3</c:v>
                </c:pt>
                <c:pt idx="1">
                  <c:v>2.96E-3</c:v>
                </c:pt>
                <c:pt idx="2">
                  <c:v>3.014E-2</c:v>
                </c:pt>
                <c:pt idx="3">
                  <c:v>4.7729499999999998</c:v>
                </c:pt>
                <c:pt idx="4">
                  <c:v>38.162750000000003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6-4DFF-92A5-1AE731546FCC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5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1">
                  <a:lumMod val="8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3">
                  <a:lumMod val="8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5">
                  <a:lumMod val="8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3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5">
                  <a:lumMod val="60000"/>
                  <a:lumOff val="40000"/>
                </a:schemeClr>
              </a:solidFill>
              <a:ln/>
              <a:effectLst/>
              <a:sp3d/>
            </c:spPr>
          </c:bandFmt>
        </c:bandFmts>
        <c:axId val="444841696"/>
        <c:axId val="444844320"/>
        <c:axId val="630484232"/>
      </c:surface3DChart>
      <c:catAx>
        <c:axId val="444841696"/>
        <c:scaling>
          <c:orientation val="minMax"/>
        </c:scaling>
        <c:delete val="0"/>
        <c:axPos val="b"/>
        <c:majorGridlines/>
        <c:min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4320"/>
        <c:crosses val="autoZero"/>
        <c:auto val="1"/>
        <c:lblAlgn val="ctr"/>
        <c:lblOffset val="100"/>
        <c:noMultiLvlLbl val="0"/>
      </c:catAx>
      <c:valAx>
        <c:axId val="4448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2400" dirty="0"/>
                  <a:t>Error as a fraction</a:t>
                </a:r>
              </a:p>
            </c:rich>
          </c:tx>
          <c:layout>
            <c:manualLayout>
              <c:xMode val="edge"/>
              <c:yMode val="edge"/>
              <c:x val="5.6526933101650738E-2"/>
              <c:y val="0.1144247775407929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1696"/>
        <c:crosses val="autoZero"/>
        <c:crossBetween val="midCat"/>
      </c:valAx>
      <c:serAx>
        <c:axId val="630484232"/>
        <c:scaling>
          <c:orientation val="minMax"/>
        </c:scaling>
        <c:delete val="0"/>
        <c:axPos val="b"/>
        <c:minorGridlines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diamon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44320"/>
        <c:crosses val="autoZero"/>
        <c:tickLblSkip val="1"/>
      </c:serAx>
      <c:spPr>
        <a:gradFill>
          <a:gsLst>
            <a:gs pos="35372">
              <a:srgbClr val="FDE8C9"/>
            </a:gs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" scaled="0"/>
        </a:gradFill>
        <a:ln>
          <a:noFill/>
        </a:ln>
        <a:effectLst>
          <a:outerShdw blurRad="50800" dist="114300" dir="21540000" algn="ctr" rotWithShape="0">
            <a:srgbClr val="000000">
              <a:alpha val="46000"/>
            </a:srgbClr>
          </a:outerShdw>
          <a:softEdge rad="31750"/>
        </a:effectLst>
        <a:scene3d>
          <a:camera prst="orthographicFront"/>
          <a:lightRig rig="threePt" dir="t"/>
        </a:scene3d>
        <a:sp3d>
          <a:bevelT prst="relaxedInset"/>
        </a:sp3d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35372">
          <a:srgbClr val="FDE8C9"/>
        </a:gs>
        <a:gs pos="1300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600000" scaled="0"/>
    </a:gradFill>
    <a:effectLst>
      <a:outerShdw blurRad="50800" dist="50800" dir="5400000" algn="ctr" rotWithShape="0">
        <a:schemeClr val="accent1">
          <a:lumMod val="20000"/>
          <a:lumOff val="80000"/>
        </a:scheme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0.31668</cdr:x>
      <cdr:y>0.7649</cdr:y>
    </cdr:from>
    <cdr:to>
      <cdr:x>0.66247</cdr:x>
      <cdr:y>0.86473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CBB5C0A-843F-4F29-AA4B-A42A03BA3E37}"/>
            </a:ext>
          </a:extLst>
        </cdr:cNvPr>
        <cdr:cNvSpPr txBox="1"/>
      </cdr:nvSpPr>
      <cdr:spPr>
        <a:xfrm xmlns:a="http://schemas.openxmlformats.org/drawingml/2006/main">
          <a:off x="3703320" y="4826000"/>
          <a:ext cx="4043680" cy="629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2800" b="1" dirty="0"/>
            <a:t>Number of Timepoints</a:t>
          </a:r>
        </a:p>
      </cdr:txBody>
    </cdr:sp>
  </cdr:relSizeAnchor>
  <cdr:relSizeAnchor xmlns:cdr="http://schemas.openxmlformats.org/drawingml/2006/chartDrawing">
    <cdr:from>
      <cdr:x>0.87011</cdr:x>
      <cdr:y>0.09984</cdr:y>
    </cdr:from>
    <cdr:to>
      <cdr:x>0.92398</cdr:x>
      <cdr:y>0.74074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27F7986-53F4-49EF-9FAC-62E929A394EB}"/>
            </a:ext>
          </a:extLst>
        </cdr:cNvPr>
        <cdr:cNvSpPr txBox="1"/>
      </cdr:nvSpPr>
      <cdr:spPr>
        <a:xfrm xmlns:a="http://schemas.openxmlformats.org/drawingml/2006/main" rot="4237480">
          <a:off x="8468362" y="2336800"/>
          <a:ext cx="4043680" cy="629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en-GB" sz="2800" b="1" dirty="0"/>
            <a:t>Standard Deviation</a:t>
          </a:r>
        </a:p>
        <a:p xmlns:a="http://schemas.openxmlformats.org/drawingml/2006/main">
          <a:endParaRPr lang="en-GB" sz="2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0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1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0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PYSINDY PREBIOTIC CHEMISTRY</a:t>
            </a:r>
            <a:br>
              <a:rPr lang="en-GB"/>
            </a:br>
            <a:r>
              <a:rPr lang="en-GB" sz="3200"/>
              <a:t>SPRING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ED2160-C2FF-45DD-A441-6D1815F6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2" y="399738"/>
            <a:ext cx="10204324" cy="6058524"/>
          </a:xfrm>
        </p:spPr>
      </p:pic>
    </p:spTree>
    <p:extLst>
      <p:ext uri="{BB962C8B-B14F-4D97-AF65-F5344CB8AC3E}">
        <p14:creationId xmlns:p14="http://schemas.microsoft.com/office/powerpoint/2010/main" val="36345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14">
            <a:extLst>
              <a:ext uri="{FF2B5EF4-FFF2-40B4-BE49-F238E27FC236}">
                <a16:creationId xmlns:a16="http://schemas.microsoft.com/office/drawing/2014/main" id="{A3478C99-1257-4199-A212-EED367C4CD95}"/>
              </a:ext>
            </a:extLst>
          </p:cNvPr>
          <p:cNvGraphicFramePr>
            <a:graphicFrameLocks/>
          </p:cNvGraphicFramePr>
          <p:nvPr/>
        </p:nvGraphicFramePr>
        <p:xfrm>
          <a:off x="243840" y="314960"/>
          <a:ext cx="11694160" cy="6309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04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Realistic Lab Sampling Rate -&gt; Once every 30 minutes or 48 times a day.</a:t>
            </a:r>
          </a:p>
          <a:p>
            <a:r>
              <a:rPr lang="en-GB" dirty="0"/>
              <a:t>Over 2 days that would be 96 samples. Rounded to 100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5842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5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6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that was added to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 timepoints</a:t>
            </a:r>
          </a:p>
        </p:txBody>
      </p:sp>
    </p:spTree>
    <p:extLst>
      <p:ext uri="{BB962C8B-B14F-4D97-AF65-F5344CB8AC3E}">
        <p14:creationId xmlns:p14="http://schemas.microsoft.com/office/powerpoint/2010/main" val="249899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WITH MORE TIMEPOINTS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5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that was added to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500 timepoints</a:t>
            </a:r>
          </a:p>
        </p:txBody>
      </p:sp>
    </p:spTree>
    <p:extLst>
      <p:ext uri="{BB962C8B-B14F-4D97-AF65-F5344CB8AC3E}">
        <p14:creationId xmlns:p14="http://schemas.microsoft.com/office/powerpoint/2010/main" val="4105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5" cy="2977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that was added to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1000 timepoints</a:t>
            </a:r>
          </a:p>
        </p:txBody>
      </p:sp>
    </p:spTree>
    <p:extLst>
      <p:ext uri="{BB962C8B-B14F-4D97-AF65-F5344CB8AC3E}">
        <p14:creationId xmlns:p14="http://schemas.microsoft.com/office/powerpoint/2010/main" val="65577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90-10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3" y="2722398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461" y="3215724"/>
            <a:ext cx="3970304" cy="297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766" y="2722399"/>
            <a:ext cx="3970304" cy="2977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16315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Recovered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4110847" y="2722398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that was added to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8103763" y="5700129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Recovered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860 timepoints</a:t>
            </a:r>
          </a:p>
        </p:txBody>
      </p:sp>
    </p:spTree>
    <p:extLst>
      <p:ext uri="{BB962C8B-B14F-4D97-AF65-F5344CB8AC3E}">
        <p14:creationId xmlns:p14="http://schemas.microsoft.com/office/powerpoint/2010/main" val="35807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5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the mass balance for every time step.</a:t>
            </a:r>
          </a:p>
          <a:p>
            <a:r>
              <a:rPr lang="en-GB" dirty="0"/>
              <a:t>Compared each value to the expected mass balance of the initial conditions.</a:t>
            </a:r>
          </a:p>
          <a:p>
            <a:r>
              <a:rPr lang="en-GB" dirty="0"/>
              <a:t>Error was calculated at each point, </a:t>
            </a:r>
            <a:r>
              <a:rPr lang="en-GB"/>
              <a:t>using the </a:t>
            </a:r>
            <a:r>
              <a:rPr lang="en-GB" dirty="0"/>
              <a:t>difference / expected formula.</a:t>
            </a:r>
          </a:p>
          <a:p>
            <a:r>
              <a:rPr lang="en-GB" dirty="0"/>
              <a:t>The error at each timestep was averaged out, and a score was reported for both the No-Noise Model and the Noise Model.</a:t>
            </a:r>
          </a:p>
        </p:txBody>
      </p:sp>
    </p:spTree>
    <p:extLst>
      <p:ext uri="{BB962C8B-B14F-4D97-AF65-F5344CB8AC3E}">
        <p14:creationId xmlns:p14="http://schemas.microsoft.com/office/powerpoint/2010/main" val="3326602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223</Words>
  <Application>Microsoft Office PowerPoint</Application>
  <PresentationFormat>Widescreen</PresentationFormat>
  <Paragraphs>41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PYSINDY PREBIOTIC CHEMISTRY SPRING 2022</vt:lpstr>
      <vt:lpstr>SAMPLING CONSIDERATIONS</vt:lpstr>
      <vt:lpstr>90-10 @ 0.01 s.d.</vt:lpstr>
      <vt:lpstr>TRYING WITH MORE TIMEPOINTS</vt:lpstr>
      <vt:lpstr>90-10 @ 0.01 s.d.</vt:lpstr>
      <vt:lpstr>90-10 @ 0.01 s.d.</vt:lpstr>
      <vt:lpstr>90-10 @ 0.01 s.d.</vt:lpstr>
      <vt:lpstr>MASS BALANCE CALCULATIONS</vt:lpstr>
      <vt:lpstr>MASS BALANCE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81</cp:revision>
  <dcterms:created xsi:type="dcterms:W3CDTF">2021-08-25T16:37:37Z</dcterms:created>
  <dcterms:modified xsi:type="dcterms:W3CDTF">2022-01-17T12:46:50Z</dcterms:modified>
</cp:coreProperties>
</file>