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21" r:id="rId3"/>
    <p:sldId id="323" r:id="rId4"/>
    <p:sldId id="322" r:id="rId5"/>
    <p:sldId id="309" r:id="rId6"/>
    <p:sldId id="324" r:id="rId7"/>
    <p:sldId id="313" r:id="rId8"/>
    <p:sldId id="314" r:id="rId9"/>
    <p:sldId id="320" r:id="rId10"/>
    <p:sldId id="319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Timepoints</a:t>
            </a:r>
            <a:r>
              <a:rPr lang="en-GB" baseline="0" dirty="0"/>
              <a:t> vs Error (in %)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084163350806661E-2"/>
          <c:y val="0.11472845067538734"/>
          <c:w val="0.94267245033846547"/>
          <c:h val="0.74082996278610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No-Noise Model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90-10</c:v>
                </c:pt>
                <c:pt idx="1">
                  <c:v>75-25</c:v>
                </c:pt>
                <c:pt idx="2">
                  <c:v>50-50</c:v>
                </c:pt>
                <c:pt idx="3">
                  <c:v>25-75</c:v>
                </c:pt>
                <c:pt idx="4">
                  <c:v>10_90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84.411000000000001</c:v>
                </c:pt>
                <c:pt idx="1">
                  <c:v>86.306600000000003</c:v>
                </c:pt>
                <c:pt idx="2">
                  <c:v>89.681100000000001</c:v>
                </c:pt>
                <c:pt idx="3">
                  <c:v>93.355999999999995</c:v>
                </c:pt>
                <c:pt idx="4">
                  <c:v>95.724000000000004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0C-4D8D-83B1-851B751BB7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Noise 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90-10</c:v>
                </c:pt>
                <c:pt idx="1">
                  <c:v>75-25</c:v>
                </c:pt>
                <c:pt idx="2">
                  <c:v>50-50</c:v>
                </c:pt>
                <c:pt idx="3">
                  <c:v>25-75</c:v>
                </c:pt>
                <c:pt idx="4">
                  <c:v>10_90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89.178700000000006</c:v>
                </c:pt>
                <c:pt idx="1">
                  <c:v>89.712000000000003</c:v>
                </c:pt>
                <c:pt idx="2">
                  <c:v>90.653999999999996</c:v>
                </c:pt>
                <c:pt idx="3">
                  <c:v>91.671999999999997</c:v>
                </c:pt>
                <c:pt idx="4">
                  <c:v>93.323999999999998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0C-4D8D-83B1-851B751BB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240848"/>
        <c:axId val="503241504"/>
      </c:lineChart>
      <c:catAx>
        <c:axId val="50324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1504"/>
        <c:crosses val="autoZero"/>
        <c:auto val="1"/>
        <c:lblAlgn val="ctr"/>
        <c:lblOffset val="100"/>
        <c:noMultiLvlLbl val="0"/>
      </c:catAx>
      <c:valAx>
        <c:axId val="5032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Timepoints</a:t>
            </a:r>
            <a:r>
              <a:rPr lang="en-GB" baseline="0" dirty="0"/>
              <a:t> vs Error (in %)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084163350806661E-2"/>
          <c:y val="0.11472845067538734"/>
          <c:w val="0.94267245033846547"/>
          <c:h val="0.74082996278610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No-Noise Model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840</c:v>
                </c:pt>
                <c:pt idx="6">
                  <c:v>845</c:v>
                </c:pt>
                <c:pt idx="7">
                  <c:v>860</c:v>
                </c:pt>
                <c:pt idx="8">
                  <c:v>870</c:v>
                </c:pt>
                <c:pt idx="9">
                  <c:v>900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84.411000000000001</c:v>
                </c:pt>
                <c:pt idx="1">
                  <c:v>97.778999999999996</c:v>
                </c:pt>
                <c:pt idx="2">
                  <c:v>87.26</c:v>
                </c:pt>
                <c:pt idx="3">
                  <c:v>88.962999999999994</c:v>
                </c:pt>
                <c:pt idx="4">
                  <c:v>76.17</c:v>
                </c:pt>
                <c:pt idx="5">
                  <c:v>81.430000000000007</c:v>
                </c:pt>
                <c:pt idx="6">
                  <c:v>81.817800000000005</c:v>
                </c:pt>
                <c:pt idx="7">
                  <c:v>15.93</c:v>
                </c:pt>
                <c:pt idx="8">
                  <c:v>16.457999999999998</c:v>
                </c:pt>
                <c:pt idx="9">
                  <c:v>16.545999999999999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0C-4D8D-83B1-851B751BB7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Noise 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840</c:v>
                </c:pt>
                <c:pt idx="6">
                  <c:v>845</c:v>
                </c:pt>
                <c:pt idx="7">
                  <c:v>860</c:v>
                </c:pt>
                <c:pt idx="8">
                  <c:v>870</c:v>
                </c:pt>
                <c:pt idx="9">
                  <c:v>900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89.178700000000006</c:v>
                </c:pt>
                <c:pt idx="1">
                  <c:v>89.561999999999998</c:v>
                </c:pt>
                <c:pt idx="2">
                  <c:v>78.798000000000002</c:v>
                </c:pt>
                <c:pt idx="3">
                  <c:v>86.7</c:v>
                </c:pt>
                <c:pt idx="4">
                  <c:v>16.315000000000001</c:v>
                </c:pt>
                <c:pt idx="5">
                  <c:v>81.39</c:v>
                </c:pt>
                <c:pt idx="6">
                  <c:v>75.900000000000006</c:v>
                </c:pt>
                <c:pt idx="7">
                  <c:v>16.5</c:v>
                </c:pt>
                <c:pt idx="8">
                  <c:v>15.959</c:v>
                </c:pt>
                <c:pt idx="9">
                  <c:v>16.571999999999999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0C-4D8D-83B1-851B751BB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240848"/>
        <c:axId val="503241504"/>
      </c:lineChart>
      <c:catAx>
        <c:axId val="50324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1504"/>
        <c:crosses val="autoZero"/>
        <c:auto val="1"/>
        <c:lblAlgn val="ctr"/>
        <c:lblOffset val="100"/>
        <c:noMultiLvlLbl val="0"/>
      </c:catAx>
      <c:valAx>
        <c:axId val="5032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B6D96-981E-4F4B-B869-255C2E8EDD21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95083-D2E2-492F-BC47-DD8B4CBE8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33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5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8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7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3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8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3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4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6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0E40-512D-4CCC-B7C9-3DA03D728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GB" dirty="0"/>
              <a:t>PYSINDY PREBIOTIC CHEMISTRY</a:t>
            </a:r>
            <a:br>
              <a:rPr lang="en-GB"/>
            </a:br>
            <a:r>
              <a:rPr lang="en-GB" sz="3200"/>
              <a:t>SPRING 2022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7B42B-CE9F-41DB-AE2C-5138CB8BD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0741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EE6-4023-4BE5-80FA-096891AD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ANALYSIS (FOR 100 TIMEPOINTS)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5A93E4-0B83-41AB-A16F-02104AA10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783818"/>
              </p:ext>
            </p:extLst>
          </p:nvPr>
        </p:nvGraphicFramePr>
        <p:xfrm>
          <a:off x="988979" y="2153412"/>
          <a:ext cx="10214042" cy="470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702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EE6-4023-4BE5-80FA-096891AD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ANALYSIS (FOR 90-10 IC)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5A93E4-0B83-41AB-A16F-02104AA10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943711"/>
              </p:ext>
            </p:extLst>
          </p:nvPr>
        </p:nvGraphicFramePr>
        <p:xfrm>
          <a:off x="988979" y="2153412"/>
          <a:ext cx="10214042" cy="470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837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3A2F-CFEA-4BCA-A900-E7E96833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Pysindy</a:t>
            </a:r>
            <a:r>
              <a:rPr lang="en-GB" dirty="0"/>
              <a:t>, to generate ODEs of glycine-alanine reactions.</a:t>
            </a:r>
          </a:p>
          <a:p>
            <a:r>
              <a:rPr lang="en-GB" dirty="0"/>
              <a:t>Using an original model (below) as the base for model recovery.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6D31A-F33B-4ABF-839F-E848E5A5E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10" y="3550298"/>
            <a:ext cx="4161454" cy="30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C706-1319-4C36-BC99-69F3ACA9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232C-EE0B-44B8-8542-C8A86A0C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Was incorrectly adding noise to the data. Was adding noise to different sets of data, and comparing the two. Resolved!</a:t>
            </a:r>
          </a:p>
          <a:p>
            <a:r>
              <a:rPr lang="en-GB" dirty="0"/>
              <a:t>Taking a dataset, adding noise to it, fitting two different models based on no-noise dataset and noise dataset.</a:t>
            </a:r>
          </a:p>
          <a:p>
            <a:r>
              <a:rPr lang="en-GB" dirty="0"/>
              <a:t>The forward simulation analysis between the two models, is done on the basis of how much noise was added to the no-noise data (based on the standard deviation using a normal distribution.)</a:t>
            </a:r>
          </a:p>
          <a:p>
            <a:r>
              <a:rPr lang="en-GB" dirty="0"/>
              <a:t>Formula applied to every datapoint: </a:t>
            </a:r>
            <a:r>
              <a:rPr lang="en-GB" dirty="0">
                <a:highlight>
                  <a:srgbClr val="FFFF00"/>
                </a:highlight>
              </a:rPr>
              <a:t>Noisy data = data + N(0, sigma) * data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67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1E15-98B8-46FE-99CA-91B72E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COMPARISONS TO REAL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1270-8248-4CA7-9CEF-26F2EB42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Really small standard deviations of noise were added to the data, ranging from 0.01 to 0.05, and mass balance checking was done based on this with a bound of +- 20% from the true value.</a:t>
            </a:r>
          </a:p>
          <a:p>
            <a:r>
              <a:rPr lang="en-GB" dirty="0"/>
              <a:t>Realistic Lab Sampling Rate -&gt; Once every 30 minutes or 48 times a day.</a:t>
            </a:r>
          </a:p>
          <a:p>
            <a:r>
              <a:rPr lang="en-GB" dirty="0"/>
              <a:t>Over 2 days that would be 96 samples. Rounded to 100 for simplicity.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30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50-50 @ 0.01 </a:t>
            </a:r>
            <a:r>
              <a:rPr lang="en-GB" dirty="0" err="1"/>
              <a:t>s.d.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60F27-4EE8-4382-BB5C-EA08BEB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7993" y="2760270"/>
            <a:ext cx="3970308" cy="2977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726F5-79FB-40DC-8341-4944484B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8301" y="2760270"/>
            <a:ext cx="3970304" cy="3005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93E1-79CA-4808-9FF2-B9B35746B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80" y="2760270"/>
            <a:ext cx="3970308" cy="2977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3F972B-C8A5-4F11-A269-09459A469EAB}"/>
              </a:ext>
            </a:extLst>
          </p:cNvPr>
          <p:cNvSpPr/>
          <p:nvPr/>
        </p:nvSpPr>
        <p:spPr>
          <a:xfrm>
            <a:off x="4137993" y="5738001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Simulation of Original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650E8-552A-44F9-8318-C113B8DB5F2B}"/>
              </a:ext>
            </a:extLst>
          </p:cNvPr>
          <p:cNvSpPr/>
          <p:nvPr/>
        </p:nvSpPr>
        <p:spPr>
          <a:xfrm>
            <a:off x="8108301" y="5737999"/>
            <a:ext cx="3970304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Noisy data added Simulation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EB464-8253-4600-AC7B-467A3014CA99}"/>
              </a:ext>
            </a:extLst>
          </p:cNvPr>
          <p:cNvSpPr/>
          <p:nvPr/>
        </p:nvSpPr>
        <p:spPr>
          <a:xfrm>
            <a:off x="167685" y="5738001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EBB0B-D9E1-4E38-A847-E7C3D759B0F3}"/>
              </a:ext>
            </a:extLst>
          </p:cNvPr>
          <p:cNvSpPr/>
          <p:nvPr/>
        </p:nvSpPr>
        <p:spPr>
          <a:xfrm rot="18489352">
            <a:off x="0" y="415599"/>
            <a:ext cx="1904565" cy="1188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100 timepoints</a:t>
            </a:r>
          </a:p>
        </p:txBody>
      </p:sp>
    </p:spTree>
    <p:extLst>
      <p:ext uri="{BB962C8B-B14F-4D97-AF65-F5344CB8AC3E}">
        <p14:creationId xmlns:p14="http://schemas.microsoft.com/office/powerpoint/2010/main" val="249899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CA7B-497F-4F6F-9E63-DD68D3FF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MASS BALANCE ANALYSIS OF ABOVE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B88E0-45B1-4AFE-A9DA-302E18CC7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33" y="2311853"/>
            <a:ext cx="5763151" cy="42768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B4004C-6923-4AE3-A307-76B642505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515" y="2311853"/>
            <a:ext cx="5104118" cy="3644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B7FB76-9567-4B4E-823F-0D08F3E28089}"/>
              </a:ext>
            </a:extLst>
          </p:cNvPr>
          <p:cNvSpPr/>
          <p:nvPr/>
        </p:nvSpPr>
        <p:spPr>
          <a:xfrm>
            <a:off x="727515" y="5955962"/>
            <a:ext cx="5104118" cy="632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Model</a:t>
            </a:r>
          </a:p>
        </p:txBody>
      </p:sp>
    </p:spTree>
    <p:extLst>
      <p:ext uri="{BB962C8B-B14F-4D97-AF65-F5344CB8AC3E}">
        <p14:creationId xmlns:p14="http://schemas.microsoft.com/office/powerpoint/2010/main" val="83413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AB45-4DC6-455F-A36A-2D7F80BA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MASS BALANCE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6BEF-A7DF-4D5E-A86D-B62147846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5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MASS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3A2F-CFEA-4BCA-A900-E7E96833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Calculated the mass balance for every time step.</a:t>
            </a:r>
          </a:p>
          <a:p>
            <a:r>
              <a:rPr lang="en-GB" dirty="0"/>
              <a:t>Used the actual molecular weights of the species.</a:t>
            </a:r>
          </a:p>
          <a:p>
            <a:r>
              <a:rPr lang="en-GB" dirty="0"/>
              <a:t>Compared each value to the expected mass balance of the initial conditions.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34540-8630-4E80-BF41-DE492F92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36" y="4026469"/>
            <a:ext cx="10117927" cy="9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3A2F-CFEA-4BCA-A900-E7E96833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was calculated at each point, using the difference / expected formula.</a:t>
            </a:r>
          </a:p>
          <a:p>
            <a:r>
              <a:rPr lang="en-GB" dirty="0"/>
              <a:t>The error at each timestep was averaged out, and a score was reported for both the No-Noise Model and the Noise Model.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ADFA0-0927-4103-B669-E7DB78E1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98" y="3946616"/>
            <a:ext cx="6619803" cy="10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521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340</Words>
  <Application>Microsoft Office PowerPoint</Application>
  <PresentationFormat>Widescreen</PresentationFormat>
  <Paragraphs>35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PYSINDY PREBIOTIC CHEMISTRY SPRING 2022</vt:lpstr>
      <vt:lpstr>BACKGROUND</vt:lpstr>
      <vt:lpstr>FROM LAST TIME</vt:lpstr>
      <vt:lpstr>COMPARISONS TO REAL LAB</vt:lpstr>
      <vt:lpstr>50-50 @ 0.01 s.d.</vt:lpstr>
      <vt:lpstr>MASS BALANCE ANALYSIS OF ABOVE RUN</vt:lpstr>
      <vt:lpstr>MASS BALANCE CALCULATIONS</vt:lpstr>
      <vt:lpstr>MASS BALANCE</vt:lpstr>
      <vt:lpstr>ERROR</vt:lpstr>
      <vt:lpstr>ERROR ANALYSIS (FOR 100 TIMEPOINTS)</vt:lpstr>
      <vt:lpstr>ERROR ANALYSIS (FOR 90-10 IC)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8.25 PYSINDY</dc:title>
  <dc:creator>Ayandeep Hazra</dc:creator>
  <cp:lastModifiedBy>Ayandeep Hazra</cp:lastModifiedBy>
  <cp:revision>103</cp:revision>
  <dcterms:created xsi:type="dcterms:W3CDTF">2021-08-25T16:37:37Z</dcterms:created>
  <dcterms:modified xsi:type="dcterms:W3CDTF">2022-01-25T22:11:03Z</dcterms:modified>
</cp:coreProperties>
</file>