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7" r:id="rId1"/>
  </p:sldMasterIdLst>
  <p:notesMasterIdLst>
    <p:notesMasterId r:id="rId39"/>
  </p:notesMasterIdLst>
  <p:handoutMasterIdLst>
    <p:handoutMasterId r:id="rId40"/>
  </p:handoutMasterIdLst>
  <p:sldIdLst>
    <p:sldId id="333" r:id="rId2"/>
    <p:sldId id="257" r:id="rId3"/>
    <p:sldId id="317" r:id="rId4"/>
    <p:sldId id="318" r:id="rId5"/>
    <p:sldId id="319" r:id="rId6"/>
    <p:sldId id="320" r:id="rId7"/>
    <p:sldId id="321" r:id="rId8"/>
    <p:sldId id="322" r:id="rId9"/>
    <p:sldId id="323" r:id="rId10"/>
    <p:sldId id="324" r:id="rId11"/>
    <p:sldId id="325" r:id="rId12"/>
    <p:sldId id="329" r:id="rId13"/>
    <p:sldId id="330" r:id="rId14"/>
    <p:sldId id="335" r:id="rId15"/>
    <p:sldId id="326" r:id="rId16"/>
    <p:sldId id="336" r:id="rId17"/>
    <p:sldId id="337" r:id="rId18"/>
    <p:sldId id="338" r:id="rId19"/>
    <p:sldId id="344" r:id="rId20"/>
    <p:sldId id="340" r:id="rId21"/>
    <p:sldId id="339" r:id="rId22"/>
    <p:sldId id="341" r:id="rId23"/>
    <p:sldId id="342" r:id="rId24"/>
    <p:sldId id="343" r:id="rId25"/>
    <p:sldId id="347" r:id="rId26"/>
    <p:sldId id="348" r:id="rId27"/>
    <p:sldId id="349" r:id="rId28"/>
    <p:sldId id="350" r:id="rId29"/>
    <p:sldId id="351" r:id="rId30"/>
    <p:sldId id="352" r:id="rId31"/>
    <p:sldId id="353" r:id="rId32"/>
    <p:sldId id="354" r:id="rId33"/>
    <p:sldId id="327" r:id="rId34"/>
    <p:sldId id="328" r:id="rId35"/>
    <p:sldId id="332" r:id="rId36"/>
    <p:sldId id="334" r:id="rId37"/>
    <p:sldId id="331" r:id="rId38"/>
  </p:sldIdLst>
  <p:sldSz cx="9144000" cy="6858000" type="screen4x3"/>
  <p:notesSz cx="6858000" cy="9296400"/>
  <p:custDataLst>
    <p:tags r:id="rId41"/>
  </p:custDataLst>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76" autoAdjust="0"/>
  </p:normalViewPr>
  <p:slideViewPr>
    <p:cSldViewPr>
      <p:cViewPr varScale="1">
        <p:scale>
          <a:sx n="96" d="100"/>
          <a:sy n="96" d="100"/>
        </p:scale>
        <p:origin x="824" y="5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B228C-32C1-4A17-B989-3662CE6AEA96}"/>
              </a:ext>
            </a:extLst>
          </p:cNvPr>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buClr>
                <a:srgbClr val="000000"/>
              </a:buClr>
              <a:buSzPct val="100000"/>
              <a:buFont typeface="Arial" charset="0"/>
              <a:buNone/>
              <a:defRPr sz="1200">
                <a:latin typeface="Arial" charset="0"/>
                <a:ea typeface="+mn-ea"/>
                <a:cs typeface="Arial" charset="0"/>
              </a:defRPr>
            </a:lvl1pPr>
          </a:lstStyle>
          <a:p>
            <a:pPr>
              <a:defRPr/>
            </a:pPr>
            <a:endParaRPr lang="en-US"/>
          </a:p>
        </p:txBody>
      </p:sp>
      <p:sp>
        <p:nvSpPr>
          <p:cNvPr id="3" name="Date Placeholder 2">
            <a:extLst>
              <a:ext uri="{FF2B5EF4-FFF2-40B4-BE49-F238E27FC236}">
                <a16:creationId xmlns:a16="http://schemas.microsoft.com/office/drawing/2014/main" id="{687FF6C9-CF61-4B26-899C-C22671185240}"/>
              </a:ext>
            </a:extLst>
          </p:cNvPr>
          <p:cNvSpPr>
            <a:spLocks noGrp="1"/>
          </p:cNvSpPr>
          <p:nvPr>
            <p:ph type="dt" sz="quarter"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eaLnBrk="1" hangingPunct="1">
              <a:buClr>
                <a:srgbClr val="000000"/>
              </a:buClr>
              <a:buSzPct val="100000"/>
              <a:buFont typeface="Arial" panose="020B0604020202020204" pitchFamily="34" charset="0"/>
              <a:buNone/>
              <a:defRPr sz="1200">
                <a:ea typeface="MS PGothic" panose="020B0600070205080204" pitchFamily="34" charset="-128"/>
                <a:cs typeface="Arial" panose="020B0604020202020204" pitchFamily="34" charset="0"/>
              </a:defRPr>
            </a:lvl1pPr>
          </a:lstStyle>
          <a:p>
            <a:pPr>
              <a:defRPr/>
            </a:pPr>
            <a:fld id="{698D8871-40BB-4548-BFFB-72DFD41044CF}" type="datetimeFigureOut">
              <a:rPr lang="en-US" altLang="en-US"/>
              <a:pPr>
                <a:defRPr/>
              </a:pPr>
              <a:t>10/27/2021</a:t>
            </a:fld>
            <a:endParaRPr lang="en-US" altLang="en-US"/>
          </a:p>
        </p:txBody>
      </p:sp>
      <p:sp>
        <p:nvSpPr>
          <p:cNvPr id="4" name="Footer Placeholder 3">
            <a:extLst>
              <a:ext uri="{FF2B5EF4-FFF2-40B4-BE49-F238E27FC236}">
                <a16:creationId xmlns:a16="http://schemas.microsoft.com/office/drawing/2014/main" id="{D6C206F2-1266-469F-9048-A607A07014A4}"/>
              </a:ext>
            </a:extLst>
          </p:cNvPr>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eaLnBrk="1" hangingPunct="1">
              <a:buClr>
                <a:srgbClr val="000000"/>
              </a:buClr>
              <a:buSzPct val="100000"/>
              <a:buFont typeface="Arial" charset="0"/>
              <a:buNone/>
              <a:defRPr sz="1200">
                <a:latin typeface="Arial" charset="0"/>
                <a:ea typeface="+mn-ea"/>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5499939E-BCFD-4527-A042-EA51FF7559D3}"/>
              </a:ext>
            </a:extLst>
          </p:cNvPr>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buClr>
                <a:srgbClr val="000000"/>
              </a:buClr>
              <a:buSzPct val="100000"/>
              <a:buFont typeface="Arial" panose="020B0604020202020204" pitchFamily="34" charset="0"/>
              <a:buNone/>
              <a:defRPr sz="1200">
                <a:cs typeface="Arial" panose="020B0604020202020204" pitchFamily="34" charset="0"/>
              </a:defRPr>
            </a:lvl1pPr>
          </a:lstStyle>
          <a:p>
            <a:pPr>
              <a:defRPr/>
            </a:pPr>
            <a:fld id="{95BFD07E-EEAE-40A9-9B21-9A30FD87F2A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AutoShape 1">
            <a:extLst>
              <a:ext uri="{FF2B5EF4-FFF2-40B4-BE49-F238E27FC236}">
                <a16:creationId xmlns:a16="http://schemas.microsoft.com/office/drawing/2014/main" id="{D125AFE4-FE83-4F4D-BEE6-C81AECB5BEF2}"/>
              </a:ext>
            </a:extLst>
          </p:cNvPr>
          <p:cNvSpPr>
            <a:spLocks noChangeArrowheads="1"/>
          </p:cNvSpPr>
          <p:nvPr/>
        </p:nvSpPr>
        <p:spPr bwMode="auto">
          <a:xfrm>
            <a:off x="0" y="0"/>
            <a:ext cx="6858000" cy="9296400"/>
          </a:xfrm>
          <a:prstGeom prst="roundRect">
            <a:avLst>
              <a:gd name="adj" fmla="val 23"/>
            </a:avLst>
          </a:prstGeom>
          <a:solidFill>
            <a:srgbClr val="FFFFFF"/>
          </a:solidFill>
          <a:ln>
            <a:noFill/>
          </a:ln>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buClr>
                <a:srgbClr val="000000"/>
              </a:buClr>
              <a:buSzPct val="100000"/>
              <a:buFont typeface="Arial" charset="0"/>
              <a:buNone/>
              <a:defRPr/>
            </a:pPr>
            <a:endParaRPr lang="en-US" altLang="en-US">
              <a:ea typeface="+mn-ea"/>
            </a:endParaRPr>
          </a:p>
        </p:txBody>
      </p:sp>
      <p:sp>
        <p:nvSpPr>
          <p:cNvPr id="67587" name="AutoShape 2">
            <a:extLst>
              <a:ext uri="{FF2B5EF4-FFF2-40B4-BE49-F238E27FC236}">
                <a16:creationId xmlns:a16="http://schemas.microsoft.com/office/drawing/2014/main" id="{0BC2C57E-EE37-47D3-857F-6E6BFA2EB86F}"/>
              </a:ext>
            </a:extLst>
          </p:cNvPr>
          <p:cNvSpPr>
            <a:spLocks noChangeArrowheads="1"/>
          </p:cNvSpPr>
          <p:nvPr/>
        </p:nvSpPr>
        <p:spPr bwMode="auto">
          <a:xfrm>
            <a:off x="0" y="0"/>
            <a:ext cx="6858000" cy="9296400"/>
          </a:xfrm>
          <a:prstGeom prst="roundRect">
            <a:avLst>
              <a:gd name="adj" fmla="val 23"/>
            </a:avLst>
          </a:prstGeom>
          <a:solidFill>
            <a:srgbClr val="FFFFFF"/>
          </a:solidFill>
          <a:ln>
            <a:noFill/>
          </a:ln>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cs typeface="Arial" charset="0"/>
              </a:defRPr>
            </a:lvl9pPr>
          </a:lstStyle>
          <a:p>
            <a:pPr eaLnBrk="1" hangingPunct="1">
              <a:buClr>
                <a:srgbClr val="000000"/>
              </a:buClr>
              <a:buSzPct val="100000"/>
              <a:buFont typeface="Arial" charset="0"/>
              <a:buNone/>
              <a:defRPr/>
            </a:pPr>
            <a:endParaRPr lang="en-US" altLang="en-US">
              <a:ea typeface="+mn-ea"/>
            </a:endParaRPr>
          </a:p>
        </p:txBody>
      </p:sp>
      <p:sp>
        <p:nvSpPr>
          <p:cNvPr id="14340" name="Rectangle 3">
            <a:extLst>
              <a:ext uri="{FF2B5EF4-FFF2-40B4-BE49-F238E27FC236}">
                <a16:creationId xmlns:a16="http://schemas.microsoft.com/office/drawing/2014/main" id="{FE131A9D-DC73-4067-8178-77F07173005D}"/>
              </a:ext>
            </a:extLst>
          </p:cNvPr>
          <p:cNvSpPr>
            <a:spLocks noChangeArrowheads="1"/>
          </p:cNvSpPr>
          <p:nvPr/>
        </p:nvSpPr>
        <p:spPr bwMode="auto">
          <a:xfrm>
            <a:off x="2982913" y="8856663"/>
            <a:ext cx="901700" cy="255587"/>
          </a:xfrm>
          <a:prstGeom prst="rect">
            <a:avLst/>
          </a:prstGeom>
          <a:noFill/>
          <a:ln>
            <a:noFill/>
          </a:ln>
        </p:spPr>
        <p:txBody>
          <a:bodyPr wrap="none" lIns="87480" tIns="44280" rIns="87480" bIns="442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ＭＳ Ｐゴシック" panose="020B0600070205080204"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ＭＳ Ｐゴシック" panose="020B0600070205080204"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ＭＳ Ｐゴシック" panose="020B0600070205080204"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ＭＳ Ｐゴシック" panose="020B0600070205080204"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ＭＳ Ｐゴシック" panose="020B0600070205080204" pitchFamily="34" charset="-128"/>
              </a:defRPr>
            </a:lvl9pPr>
          </a:lstStyle>
          <a:p>
            <a:pPr algn="ctr" eaLnBrk="1" hangingPunct="1">
              <a:lnSpc>
                <a:spcPct val="90000"/>
              </a:lnSpc>
              <a:buClr>
                <a:srgbClr val="000000"/>
              </a:buClr>
              <a:buSzPct val="100000"/>
              <a:buFont typeface="Arial" panose="020B0604020202020204" pitchFamily="34" charset="0"/>
              <a:buNone/>
              <a:defRPr/>
            </a:pPr>
            <a:r>
              <a:rPr lang="en-US" altLang="en-US" sz="1200">
                <a:solidFill>
                  <a:srgbClr val="000000"/>
                </a:solidFill>
              </a:rPr>
              <a:t>Page 2-</a:t>
            </a:r>
            <a:fld id="{B6AD59CB-3676-4FEE-B336-3E66BD22D9C5}" type="slidenum">
              <a:rPr lang="en-US" altLang="en-US" sz="1200" smtClean="0">
                <a:solidFill>
                  <a:srgbClr val="000000"/>
                </a:solidFill>
              </a:rPr>
              <a:pPr algn="ctr" eaLnBrk="1" hangingPunct="1">
                <a:lnSpc>
                  <a:spcPct val="90000"/>
                </a:lnSpc>
                <a:buClr>
                  <a:srgbClr val="000000"/>
                </a:buClr>
                <a:buSzPct val="100000"/>
                <a:buFont typeface="Arial" panose="020B0604020202020204" pitchFamily="34" charset="0"/>
                <a:buNone/>
                <a:defRPr/>
              </a:pPr>
              <a:t>‹#›</a:t>
            </a:fld>
            <a:endParaRPr lang="en-US" altLang="en-US" sz="1200">
              <a:solidFill>
                <a:srgbClr val="000000"/>
              </a:solidFill>
            </a:endParaRPr>
          </a:p>
        </p:txBody>
      </p:sp>
      <p:sp>
        <p:nvSpPr>
          <p:cNvPr id="4101" name="Rectangle 4">
            <a:extLst>
              <a:ext uri="{FF2B5EF4-FFF2-40B4-BE49-F238E27FC236}">
                <a16:creationId xmlns:a16="http://schemas.microsoft.com/office/drawing/2014/main" id="{5B1C2AF4-8C45-4264-959B-7332B539F9D4}"/>
              </a:ext>
            </a:extLst>
          </p:cNvPr>
          <p:cNvSpPr>
            <a:spLocks noGrp="1" noRot="1" noChangeAspect="1" noChangeArrowheads="1"/>
          </p:cNvSpPr>
          <p:nvPr>
            <p:ph type="sldImg"/>
          </p:nvPr>
        </p:nvSpPr>
        <p:spPr bwMode="auto">
          <a:xfrm>
            <a:off x="1120775" y="704850"/>
            <a:ext cx="4624388" cy="3468688"/>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565D93A3-391E-4812-A0DA-E7DBD333D5E8}"/>
              </a:ext>
            </a:extLst>
          </p:cNvPr>
          <p:cNvSpPr>
            <a:spLocks noGrp="1" noChangeArrowheads="1"/>
          </p:cNvSpPr>
          <p:nvPr>
            <p:ph type="body"/>
          </p:nvPr>
        </p:nvSpPr>
        <p:spPr bwMode="auto">
          <a:xfrm>
            <a:off x="914400" y="4416425"/>
            <a:ext cx="5026025" cy="4179888"/>
          </a:xfrm>
          <a:prstGeom prst="rect">
            <a:avLst/>
          </a:prstGeom>
          <a:noFill/>
          <a:ln w="9525">
            <a:noFill/>
            <a:round/>
            <a:headEnd/>
            <a:tailEnd/>
          </a:ln>
          <a:effectLst/>
        </p:spPr>
        <p:txBody>
          <a:bodyPr vert="horz" wrap="square" lIns="90360" tIns="44280" rIns="90360" bIns="4428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ＭＳ Ｐゴシック" panose="020B0600070205080204" pitchFamily="34" charset="-128"/>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ＭＳ Ｐゴシック"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ＭＳ Ｐゴシック"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ＭＳ Ｐゴシック"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D664781D-7790-45F2-96B3-193EBB82B951}"/>
              </a:ext>
            </a:extLst>
          </p:cNvPr>
          <p:cNvSpPr txBox="1">
            <a:spLocks noChangeArrowheads="1"/>
          </p:cNvSpPr>
          <p:nvPr/>
        </p:nvSpPr>
        <p:spPr bwMode="auto">
          <a:xfrm>
            <a:off x="1120775" y="704850"/>
            <a:ext cx="4627563" cy="3471863"/>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Font typeface="Arial" panose="020B0604020202020204" pitchFamily="34" charset="0"/>
              <a:buNone/>
            </a:pPr>
            <a:endParaRPr lang="en-US" altLang="en-US" sz="1800">
              <a:solidFill>
                <a:schemeClr val="bg1"/>
              </a:solidFill>
              <a:latin typeface="Arial" panose="020B0604020202020204" pitchFamily="34" charset="0"/>
            </a:endParaRPr>
          </a:p>
        </p:txBody>
      </p:sp>
      <p:sp>
        <p:nvSpPr>
          <p:cNvPr id="7171" name="Rectangle 2">
            <a:extLst>
              <a:ext uri="{FF2B5EF4-FFF2-40B4-BE49-F238E27FC236}">
                <a16:creationId xmlns:a16="http://schemas.microsoft.com/office/drawing/2014/main" id="{A2DFF63C-FFFD-4848-A074-6BE7FD61E439}"/>
              </a:ext>
            </a:extLst>
          </p:cNvPr>
          <p:cNvSpPr>
            <a:spLocks noGrp="1" noChangeArrowheads="1"/>
          </p:cNvSpPr>
          <p:nvPr>
            <p:ph type="body"/>
          </p:nvPr>
        </p:nvSpPr>
        <p:spPr>
          <a:xfrm>
            <a:off x="914400" y="4416425"/>
            <a:ext cx="50276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dirty="0">
                <a:latin typeface="Times New Roman" panose="02020603050405020304" pitchFamily="18" charset="0"/>
              </a:rPr>
              <a:t>Begin Lecture:</a:t>
            </a:r>
          </a:p>
          <a:p>
            <a:r>
              <a:rPr lang="en-US" altLang="en-US" dirty="0">
                <a:latin typeface="Times New Roman" panose="02020603050405020304" pitchFamily="18" charset="0"/>
              </a:rPr>
              <a:t>Welcome class, today we’ll be going over some… general advice for testing and implementing your course projects.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now let’s discuss some testing. Specifically, unit testing and regression testing.</a:t>
            </a:r>
          </a:p>
          <a:p>
            <a:endParaRPr lang="en-US" dirty="0"/>
          </a:p>
          <a:p>
            <a:r>
              <a:rPr lang="en-US" dirty="0"/>
              <a:t>A unit test is really a test for an isolated individual module. They are valuable so that the integrator working at the level above can just assume that the underlying module is working.</a:t>
            </a:r>
          </a:p>
          <a:p>
            <a:endParaRPr lang="en-US" dirty="0"/>
          </a:p>
          <a:p>
            <a:r>
              <a:rPr lang="en-US" dirty="0"/>
              <a:t>Your unit tests would ideally cover all the individual permutations of the port list for the best coverage and test the output against some known good result to see if it is correct. Often times a module has way too many bits too actually exhaust every single combination though so we can generally randomize fields that have large </a:t>
            </a:r>
            <a:r>
              <a:rPr lang="en-US" dirty="0" err="1"/>
              <a:t>bitwidths</a:t>
            </a:r>
            <a:r>
              <a:rPr lang="en-US" dirty="0"/>
              <a:t> like addresses and data, while control signals such as write enables, are exhausted in more depth.</a:t>
            </a:r>
          </a:p>
        </p:txBody>
      </p:sp>
    </p:spTree>
    <p:extLst>
      <p:ext uri="{BB962C8B-B14F-4D97-AF65-F5344CB8AC3E}">
        <p14:creationId xmlns:p14="http://schemas.microsoft.com/office/powerpoint/2010/main" val="343583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generally after we’ve developed a bunch of unit tests and also integration tests, we generally re-run them when the code it tests is modified in order to make sure they are still passing the old tests. This is known as regression testing.</a:t>
            </a:r>
          </a:p>
          <a:p>
            <a:endParaRPr lang="en-US" dirty="0"/>
          </a:p>
          <a:p>
            <a:r>
              <a:rPr lang="en-US" dirty="0"/>
              <a:t>Often times regression tests are collected into a large test-suite that gets run automatically before code merges into the master. This is how it was done at AMD and in GDAL an open source C++ project I worked on, and how it is done in most hardware / software development workflows.</a:t>
            </a:r>
          </a:p>
          <a:p>
            <a:endParaRPr lang="en-US" dirty="0"/>
          </a:p>
          <a:p>
            <a:r>
              <a:rPr lang="en-US" dirty="0"/>
              <a:t>As bugs are found, we also add more tests directed at those affected edge cases and then those new tests become part of the suite.</a:t>
            </a:r>
          </a:p>
        </p:txBody>
      </p:sp>
    </p:spTree>
    <p:extLst>
      <p:ext uri="{BB962C8B-B14F-4D97-AF65-F5344CB8AC3E}">
        <p14:creationId xmlns:p14="http://schemas.microsoft.com/office/powerpoint/2010/main" val="4153820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when it comes to your data and control path, the main crux is to separate them clearly in your code as different modules. Data and control have very different semantics when written and data path elements can often be reused independently of the control.</a:t>
            </a:r>
          </a:p>
        </p:txBody>
      </p:sp>
    </p:spTree>
    <p:extLst>
      <p:ext uri="{BB962C8B-B14F-4D97-AF65-F5344CB8AC3E}">
        <p14:creationId xmlns:p14="http://schemas.microsoft.com/office/powerpoint/2010/main" val="3086177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discuss a little bit more on the difference between inferring combinational and sequential logic in </a:t>
            </a:r>
            <a:r>
              <a:rPr lang="en-US" dirty="0" err="1"/>
              <a:t>behavorial</a:t>
            </a:r>
            <a:r>
              <a:rPr lang="en-US" dirty="0"/>
              <a:t>. In general separation of combinational and sequential logic is key to having a successful synthesis.</a:t>
            </a:r>
          </a:p>
          <a:p>
            <a:endParaRPr lang="en-US" dirty="0"/>
          </a:p>
          <a:p>
            <a:r>
              <a:rPr lang="en-US" dirty="0"/>
              <a:t>In System Verilog we have </a:t>
            </a:r>
            <a:r>
              <a:rPr lang="en-US" dirty="0" err="1"/>
              <a:t>always_ff</a:t>
            </a:r>
            <a:r>
              <a:rPr lang="en-US" dirty="0"/>
              <a:t> and </a:t>
            </a:r>
            <a:r>
              <a:rPr lang="en-US" dirty="0" err="1"/>
              <a:t>always_comb</a:t>
            </a:r>
            <a:r>
              <a:rPr lang="en-US" dirty="0"/>
              <a:t>. When inferring flops use </a:t>
            </a:r>
            <a:r>
              <a:rPr lang="en-US" dirty="0" err="1"/>
              <a:t>always_ff</a:t>
            </a:r>
            <a:r>
              <a:rPr lang="en-US" dirty="0"/>
              <a:t> and when inferring </a:t>
            </a:r>
            <a:r>
              <a:rPr lang="en-US" dirty="0" err="1"/>
              <a:t>combinationals</a:t>
            </a:r>
            <a:r>
              <a:rPr lang="en-US" dirty="0"/>
              <a:t> use </a:t>
            </a:r>
            <a:r>
              <a:rPr lang="en-US" dirty="0" err="1"/>
              <a:t>always_comb</a:t>
            </a:r>
            <a:r>
              <a:rPr lang="en-US" dirty="0"/>
              <a:t>. Using the classic always is of course possible but somewhat discouraged since ff and comb provide additional hinting to the design compiler.</a:t>
            </a:r>
          </a:p>
          <a:p>
            <a:endParaRPr lang="en-US" dirty="0"/>
          </a:p>
          <a:p>
            <a:endParaRPr lang="en-US" dirty="0"/>
          </a:p>
        </p:txBody>
      </p:sp>
    </p:spTree>
    <p:extLst>
      <p:ext uri="{BB962C8B-B14F-4D97-AF65-F5344CB8AC3E}">
        <p14:creationId xmlns:p14="http://schemas.microsoft.com/office/powerpoint/2010/main" val="336992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now we are going to play a game here, where I ask you what if anything is wrong with the following code blocks perhaps helping you avoid some of the most common Verilog synthesis issues.</a:t>
            </a:r>
          </a:p>
        </p:txBody>
      </p:sp>
    </p:spTree>
    <p:extLst>
      <p:ext uri="{BB962C8B-B14F-4D97-AF65-F5344CB8AC3E}">
        <p14:creationId xmlns:p14="http://schemas.microsoft.com/office/powerpoint/2010/main" val="1854282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learn a bit more about writing synthesizable </a:t>
            </a:r>
            <a:r>
              <a:rPr lang="en-US" dirty="0" err="1"/>
              <a:t>SystemVerilog</a:t>
            </a:r>
            <a:r>
              <a:rPr lang="en-US" dirty="0"/>
              <a:t>… actually a lot more about it, you can go read this paper here by Stuart Sutherland which is pretty in-depth.</a:t>
            </a:r>
          </a:p>
          <a:p>
            <a:endParaRPr lang="en-US" dirty="0"/>
          </a:p>
          <a:p>
            <a:r>
              <a:rPr lang="en-US" dirty="0"/>
              <a:t>And now, we will discuss the CLASS system.</a:t>
            </a:r>
          </a:p>
        </p:txBody>
      </p:sp>
    </p:spTree>
    <p:extLst>
      <p:ext uri="{BB962C8B-B14F-4D97-AF65-F5344CB8AC3E}">
        <p14:creationId xmlns:p14="http://schemas.microsoft.com/office/powerpoint/2010/main" val="3137148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BB1EAE04-562B-4E04-8EA8-8345C7CB85E7}"/>
              </a:ext>
            </a:extLst>
          </p:cNvPr>
          <p:cNvSpPr txBox="1">
            <a:spLocks noChangeArrowheads="1"/>
          </p:cNvSpPr>
          <p:nvPr/>
        </p:nvSpPr>
        <p:spPr bwMode="auto">
          <a:xfrm>
            <a:off x="1120775" y="704850"/>
            <a:ext cx="4627563" cy="3471863"/>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Font typeface="Arial" panose="020B0604020202020204" pitchFamily="34" charset="0"/>
              <a:buNone/>
            </a:pPr>
            <a:endParaRPr lang="en-US" altLang="en-US" sz="1800">
              <a:solidFill>
                <a:schemeClr val="bg1"/>
              </a:solidFill>
              <a:latin typeface="Arial" panose="020B0604020202020204" pitchFamily="34" charset="0"/>
            </a:endParaRPr>
          </a:p>
        </p:txBody>
      </p:sp>
      <p:sp>
        <p:nvSpPr>
          <p:cNvPr id="32771" name="Rectangle 2">
            <a:extLst>
              <a:ext uri="{FF2B5EF4-FFF2-40B4-BE49-F238E27FC236}">
                <a16:creationId xmlns:a16="http://schemas.microsoft.com/office/drawing/2014/main" id="{1DD60063-929C-4314-9099-6EEC04F08027}"/>
              </a:ext>
            </a:extLst>
          </p:cNvPr>
          <p:cNvSpPr>
            <a:spLocks noGrp="1" noChangeArrowheads="1"/>
          </p:cNvSpPr>
          <p:nvPr>
            <p:ph type="body"/>
          </p:nvPr>
        </p:nvSpPr>
        <p:spPr>
          <a:xfrm>
            <a:off x="914400" y="4416425"/>
            <a:ext cx="50276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98F3FF9B-0C18-41A4-A21C-497F616F2C87}"/>
              </a:ext>
            </a:extLst>
          </p:cNvPr>
          <p:cNvSpPr txBox="1">
            <a:spLocks noChangeArrowheads="1"/>
          </p:cNvSpPr>
          <p:nvPr/>
        </p:nvSpPr>
        <p:spPr bwMode="auto">
          <a:xfrm>
            <a:off x="1120775" y="704850"/>
            <a:ext cx="4627563" cy="3471863"/>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Font typeface="Arial" panose="020B0604020202020204" pitchFamily="34" charset="0"/>
              <a:buNone/>
            </a:pPr>
            <a:endParaRPr lang="en-US" altLang="en-US" sz="1800">
              <a:solidFill>
                <a:schemeClr val="bg1"/>
              </a:solidFill>
              <a:latin typeface="Arial" panose="020B0604020202020204" pitchFamily="34" charset="0"/>
            </a:endParaRPr>
          </a:p>
        </p:txBody>
      </p:sp>
      <p:sp>
        <p:nvSpPr>
          <p:cNvPr id="9219" name="Rectangle 2">
            <a:extLst>
              <a:ext uri="{FF2B5EF4-FFF2-40B4-BE49-F238E27FC236}">
                <a16:creationId xmlns:a16="http://schemas.microsoft.com/office/drawing/2014/main" id="{E2180EC2-E590-4161-904D-6AF10520C4AA}"/>
              </a:ext>
            </a:extLst>
          </p:cNvPr>
          <p:cNvSpPr>
            <a:spLocks noGrp="1" noChangeArrowheads="1"/>
          </p:cNvSpPr>
          <p:nvPr>
            <p:ph type="body"/>
          </p:nvPr>
        </p:nvSpPr>
        <p:spPr>
          <a:xfrm>
            <a:off x="914400" y="4416425"/>
            <a:ext cx="50276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52CEAA8-0854-4199-A3E4-C4DF4936EC20}"/>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ACEDDD17-32D7-4938-9C0B-D1F0494993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Okay, so let’s first review what an HDL is. An HDL is of course, a hardware description language which is supposed to describe or specify a digital circuit. Hoffman probably drilled into your head that it is very different from a software programming language like C or Python.</a:t>
            </a:r>
          </a:p>
          <a:p>
            <a:endParaRPr lang="en-US" altLang="en-US" dirty="0">
              <a:latin typeface="Times New Roman" panose="02020603050405020304" pitchFamily="18" charset="0"/>
            </a:endParaRPr>
          </a:p>
          <a:p>
            <a:r>
              <a:rPr lang="en-US" altLang="en-US" dirty="0">
                <a:latin typeface="Times New Roman" panose="02020603050405020304" pitchFamily="18" charset="0"/>
              </a:rPr>
              <a:t>And that’s very true because when we write HDL, one of the main goals we have is to describe some digital circuit which will eventually get synthesized and subsequently taped out into real silicon. As a result we have to think about what the Verilog we write will look like when it is converted into sets of gates. The main way to convince yourself something is synthesizable is to think about the Verilog you have written and see if its functionality can be replicated using a bunch of flops, </a:t>
            </a:r>
            <a:r>
              <a:rPr lang="en-US" altLang="en-US" dirty="0" err="1">
                <a:latin typeface="Times New Roman" panose="02020603050405020304" pitchFamily="18" charset="0"/>
              </a:rPr>
              <a:t>muxes</a:t>
            </a:r>
            <a:r>
              <a:rPr lang="en-US" altLang="en-US" dirty="0">
                <a:latin typeface="Times New Roman" panose="02020603050405020304" pitchFamily="18" charset="0"/>
              </a:rPr>
              <a:t>, gates, and other ece352 primitives.</a:t>
            </a:r>
          </a:p>
          <a:p>
            <a:endParaRPr lang="en-US" altLang="en-US" dirty="0">
              <a:latin typeface="Times New Roman" panose="02020603050405020304" pitchFamily="18" charset="0"/>
            </a:endParaRPr>
          </a:p>
          <a:p>
            <a:r>
              <a:rPr lang="en-US" altLang="en-US" dirty="0">
                <a:latin typeface="Times New Roman" panose="02020603050405020304" pitchFamily="18" charset="0"/>
              </a:rPr>
              <a:t>An HDL also often has extra support facilities that are available for doing design test and simulation, so we often write testbenches with it. In ways, writing HDL for testbenches can be somewhat like writing in a software programming language as we usually don’t synthesize testbenches. However, the parallel nature of hardware and also the simulator is still there so we have to watch out for race conditions.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C8C29FD-861D-46B3-80EC-55E146E1D0BB}"/>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646450D9-9133-45E1-B845-50A4D36F52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Because HDLs are used for both synthesis and simulation, there is often a wide set of language support provided for simulation which has no corollary in hardware.</a:t>
            </a:r>
          </a:p>
          <a:p>
            <a:endParaRPr lang="en-US" altLang="en-US" dirty="0">
              <a:latin typeface="Times New Roman" panose="02020603050405020304" pitchFamily="18" charset="0"/>
            </a:endParaRPr>
          </a:p>
          <a:p>
            <a:r>
              <a:rPr lang="en-US" altLang="en-US" dirty="0">
                <a:latin typeface="Times New Roman" panose="02020603050405020304" pitchFamily="18" charset="0"/>
              </a:rPr>
              <a:t>Some of these features include $display, initial blocks, dynamically bounded loops where number of iterations is not fixed, and </a:t>
            </a:r>
            <a:r>
              <a:rPr lang="en-US" altLang="en-US" dirty="0" err="1">
                <a:latin typeface="Times New Roman" panose="02020603050405020304" pitchFamily="18" charset="0"/>
              </a:rPr>
              <a:t>readmemh</a:t>
            </a:r>
            <a:r>
              <a:rPr lang="en-US" altLang="en-US" dirty="0">
                <a:latin typeface="Times New Roman" panose="02020603050405020304" pitchFamily="18" charset="0"/>
              </a:rPr>
              <a:t>.</a:t>
            </a:r>
          </a:p>
          <a:p>
            <a:endParaRPr lang="en-US" altLang="en-US" dirty="0">
              <a:latin typeface="Times New Roman" panose="02020603050405020304" pitchFamily="18" charset="0"/>
            </a:endParaRPr>
          </a:p>
          <a:p>
            <a:r>
              <a:rPr lang="en-US" altLang="en-US" dirty="0">
                <a:latin typeface="Times New Roman" panose="02020603050405020304" pitchFamily="18" charset="0"/>
              </a:rPr>
              <a:t>When you are writing HDL for hardware it’s usually best to stay towards dataflow assign and structural connections for the easiest synthesis. Always blocks are pretty handy especially when inferring sequential logic but you have to be very careful when using them to get the desired result.</a:t>
            </a:r>
          </a:p>
          <a:p>
            <a:endParaRPr lang="en-US" altLang="en-US" dirty="0">
              <a:latin typeface="Times New Roman" panose="02020603050405020304" pitchFamily="18" charset="0"/>
            </a:endParaRPr>
          </a:p>
          <a:p>
            <a:r>
              <a:rPr lang="en-US" altLang="en-US" dirty="0">
                <a:latin typeface="Times New Roman" panose="02020603050405020304" pitchFamily="18" charset="0"/>
              </a:rPr>
              <a:t>And another word of advice is to make sure you have your testbench modules named clearly with an _tb suffix so you don’t accidentally add it to the synthesis </a:t>
            </a:r>
            <a:r>
              <a:rPr lang="en-US" altLang="en-US" dirty="0" err="1">
                <a:latin typeface="Times New Roman" panose="02020603050405020304" pitchFamily="18" charset="0"/>
              </a:rPr>
              <a:t>filelist</a:t>
            </a:r>
            <a:r>
              <a:rPr lang="en-US" altLang="en-US" dirty="0">
                <a:latin typeface="Times New Roman" panose="02020603050405020304" pitchFamily="18" charset="0"/>
              </a:rPr>
              <a:t>. It should be clear what is actually part of the design and what is just test code.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9D6B0C6-42E1-47CD-B650-97682F8973CE}"/>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C0D07084-4AC4-4E6E-B9EA-71F23EB5B9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We generally can divide up Verilog into two types: structural and behavioral. Nitpickers will point out that technically there is a third- dataflow for direct gate inference but for our purposes here, we will just consider it a subset of behavioral.</a:t>
            </a:r>
          </a:p>
          <a:p>
            <a:endParaRPr lang="en-US" altLang="en-US" dirty="0">
              <a:latin typeface="Times New Roman" panose="02020603050405020304" pitchFamily="18" charset="0"/>
            </a:endParaRPr>
          </a:p>
          <a:p>
            <a:r>
              <a:rPr lang="en-US" altLang="en-US" dirty="0">
                <a:latin typeface="Times New Roman" panose="02020603050405020304" pitchFamily="18" charset="0"/>
              </a:rPr>
              <a:t>Structural Verilog is the tedious Verilog where you write out everything into gate primitives and nets, port connections. It really is mostly a text form of a 352 circuit.</a:t>
            </a:r>
          </a:p>
          <a:p>
            <a:r>
              <a:rPr lang="en-US" altLang="en-US" dirty="0">
                <a:latin typeface="Times New Roman" panose="02020603050405020304" pitchFamily="18" charset="0"/>
              </a:rPr>
              <a:t>There is a logical correspondence between each gate, net, and synthesized out equivalent.</a:t>
            </a:r>
          </a:p>
          <a:p>
            <a:endParaRPr lang="en-US" altLang="en-US" dirty="0">
              <a:latin typeface="Times New Roman" panose="02020603050405020304" pitchFamily="18" charset="0"/>
            </a:endParaRPr>
          </a:p>
          <a:p>
            <a:r>
              <a:rPr lang="en-US" altLang="en-US" dirty="0" err="1">
                <a:latin typeface="Times New Roman" panose="02020603050405020304" pitchFamily="18" charset="0"/>
              </a:rPr>
              <a:t>Behavorial</a:t>
            </a:r>
            <a:r>
              <a:rPr lang="en-US" altLang="en-US" dirty="0">
                <a:latin typeface="Times New Roman" panose="02020603050405020304" pitchFamily="18" charset="0"/>
              </a:rPr>
              <a:t> however </a:t>
            </a:r>
            <a:r>
              <a:rPr lang="en-US" altLang="en-US" dirty="0" err="1">
                <a:latin typeface="Times New Roman" panose="02020603050405020304" pitchFamily="18" charset="0"/>
              </a:rPr>
              <a:t>moreso</a:t>
            </a:r>
            <a:r>
              <a:rPr lang="en-US" altLang="en-US" dirty="0">
                <a:latin typeface="Times New Roman" panose="02020603050405020304" pitchFamily="18" charset="0"/>
              </a:rPr>
              <a:t> describes the function of the circuit and </a:t>
            </a:r>
            <a:r>
              <a:rPr lang="en-US" altLang="en-US" dirty="0" err="1">
                <a:latin typeface="Times New Roman" panose="02020603050405020304" pitchFamily="18" charset="0"/>
              </a:rPr>
              <a:t>and</a:t>
            </a:r>
            <a:r>
              <a:rPr lang="en-US" altLang="en-US" dirty="0">
                <a:latin typeface="Times New Roman" panose="02020603050405020304" pitchFamily="18" charset="0"/>
              </a:rPr>
              <a:t> what it is supposed to do. Missing in the </a:t>
            </a:r>
            <a:r>
              <a:rPr lang="en-US" altLang="en-US" dirty="0" err="1">
                <a:latin typeface="Times New Roman" panose="02020603050405020304" pitchFamily="18" charset="0"/>
              </a:rPr>
              <a:t>behavorial</a:t>
            </a:r>
            <a:r>
              <a:rPr lang="en-US" altLang="en-US" dirty="0">
                <a:latin typeface="Times New Roman" panose="02020603050405020304" pitchFamily="18" charset="0"/>
              </a:rPr>
              <a:t> description is the “how” though because it doesn’t really specify the gates to use. As a result behavior is often the source of synthesis danger. For example it’s not clear how this modulo operator will synthesize. Even operators like division might be a little suspect. Will you get a multicycle divider? What if you want a floating point divider?</a:t>
            </a:r>
          </a:p>
          <a:p>
            <a:endParaRPr lang="en-US" altLang="en-US"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0C44954-7A00-446E-B727-4A6FFFCDF59E}"/>
              </a:ext>
            </a:extLst>
          </p:cNvPr>
          <p:cNvSpPr>
            <a:spLocks noGrp="1" noRot="1" noChangeAspect="1" noChangeArrowheads="1" noTextEdit="1"/>
          </p:cNvSpPr>
          <p:nvPr>
            <p:ph type="sldImg"/>
          </p:nvPr>
        </p:nvSpPr>
        <p:spPr>
          <a:xfrm>
            <a:off x="1196975" y="596900"/>
            <a:ext cx="4630738" cy="3473450"/>
          </a:xfrm>
          <a:solidFill>
            <a:srgbClr val="FFFFFF"/>
          </a:solidFill>
          <a:ln/>
        </p:spPr>
      </p:sp>
      <p:sp>
        <p:nvSpPr>
          <p:cNvPr id="17411" name="Rectangle 3">
            <a:extLst>
              <a:ext uri="{FF2B5EF4-FFF2-40B4-BE49-F238E27FC236}">
                <a16:creationId xmlns:a16="http://schemas.microsoft.com/office/drawing/2014/main" id="{6EDBFE94-1453-4864-A3F9-61DD087F4E8A}"/>
              </a:ext>
            </a:extLst>
          </p:cNvPr>
          <p:cNvSpPr>
            <a:spLocks noGrp="1" noChangeArrowheads="1"/>
          </p:cNvSpPr>
          <p:nvPr>
            <p:ph type="body" idx="1"/>
          </p:nvPr>
        </p:nvSpPr>
        <p:spPr>
          <a:xfrm>
            <a:off x="527050" y="4416425"/>
            <a:ext cx="6042025" cy="4183063"/>
          </a:xfrm>
          <a:solidFill>
            <a:srgbClr val="FFFFFF"/>
          </a:solidFill>
          <a:ln>
            <a:solidFill>
              <a:srgbClr val="000000"/>
            </a:solidFill>
            <a:miter lim="800000"/>
          </a:ln>
        </p:spPr>
        <p:txBody>
          <a:bodyPr lIns="93177" tIns="46589" rIns="93177" bIns="46589"/>
          <a:lstStyle/>
          <a:p>
            <a:r>
              <a:rPr lang="en-US" altLang="en-US" dirty="0">
                <a:latin typeface="Times New Roman" panose="02020603050405020304" pitchFamily="18" charset="0"/>
              </a:rPr>
              <a:t>Do an analysis of the code above.</a:t>
            </a:r>
          </a:p>
          <a:p>
            <a:endParaRPr lang="en-US" altLang="en-US" dirty="0">
              <a:latin typeface="Times New Roman" panose="02020603050405020304" pitchFamily="18" charset="0"/>
            </a:endParaRPr>
          </a:p>
          <a:p>
            <a:pPr marL="171450" indent="-171450">
              <a:buFontTx/>
              <a:buChar char="-"/>
            </a:pPr>
            <a:r>
              <a:rPr lang="en-US" altLang="en-US" dirty="0">
                <a:latin typeface="Times New Roman" panose="02020603050405020304" pitchFamily="18" charset="0"/>
              </a:rPr>
              <a:t>Point out net list like layout of structural</a:t>
            </a:r>
          </a:p>
          <a:p>
            <a:pPr marL="171450" indent="-171450">
              <a:buFontTx/>
              <a:buChar char="-"/>
            </a:pPr>
            <a:r>
              <a:rPr lang="en-US" altLang="en-US" dirty="0">
                <a:latin typeface="Times New Roman" panose="02020603050405020304" pitchFamily="18" charset="0"/>
              </a:rPr>
              <a:t>Dataflow (and behavioral) infers gates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suggest you use these types of Verilog? Well generally we use </a:t>
            </a:r>
            <a:r>
              <a:rPr lang="en-US" dirty="0" err="1"/>
              <a:t>behavorial</a:t>
            </a:r>
            <a:r>
              <a:rPr lang="en-US" dirty="0"/>
              <a:t> to write most of our module code, often dataflow for combinational and always for sequential or also combinational, and use structural for connecting each individual module.</a:t>
            </a:r>
          </a:p>
          <a:p>
            <a:endParaRPr lang="en-US" dirty="0"/>
          </a:p>
          <a:p>
            <a:r>
              <a:rPr lang="en-US" dirty="0"/>
              <a:t>Structural, while hard to mess up for synthesis is still not suitable for high speed development.</a:t>
            </a:r>
          </a:p>
        </p:txBody>
      </p:sp>
    </p:spTree>
    <p:extLst>
      <p:ext uri="{BB962C8B-B14F-4D97-AF65-F5344CB8AC3E}">
        <p14:creationId xmlns:p14="http://schemas.microsoft.com/office/powerpoint/2010/main" val="1665020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on to module design. Generally we encourage you to perform what we call “encapsulation” which means keeping all the internal state inside the module related to its internal workings private or invisible to other modules in the hierarchy. You should not be performing module cross-references across synthesized modules! Although it won’t botch up the synthesis it can be a nightmare if you have to make bug fixes within the module being referenced, or maybe perform logic simplifications… maybe even last minutes ones.</a:t>
            </a:r>
          </a:p>
          <a:p>
            <a:endParaRPr lang="en-US" dirty="0"/>
          </a:p>
          <a:p>
            <a:r>
              <a:rPr lang="en-US" dirty="0"/>
              <a:t>Modules should only interface with other modules through the port list given some </a:t>
            </a:r>
            <a:r>
              <a:rPr lang="en-US" dirty="0" err="1"/>
              <a:t>behavorial</a:t>
            </a:r>
            <a:r>
              <a:rPr lang="en-US" dirty="0"/>
              <a:t> specification of what each port means.</a:t>
            </a:r>
          </a:p>
          <a:p>
            <a:endParaRPr lang="en-US" dirty="0"/>
          </a:p>
          <a:p>
            <a:r>
              <a:rPr lang="en-US" dirty="0"/>
              <a:t>Also important to note, it’s certainly worth breaking up gigantic Verilog modules into smaller modules as they will be easier to test and its easier to reuse smaller modules in other consuming modules than larger monolithic modules.</a:t>
            </a:r>
          </a:p>
        </p:txBody>
      </p:sp>
    </p:spTree>
    <p:extLst>
      <p:ext uri="{BB962C8B-B14F-4D97-AF65-F5344CB8AC3E}">
        <p14:creationId xmlns:p14="http://schemas.microsoft.com/office/powerpoint/2010/main" val="130298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defining your interfaces, you should try to attach semantics or meaning to them. Make sure they give a clear indication to their purpose, maybe suffix with _n if active low, etc. Make sure to stick with a consistent naming convention to so you don’t confuse each other when connecting things together.  Try to use underscores or camel case but not both (unless there is a semantic difference in your code between them).</a:t>
            </a:r>
          </a:p>
          <a:p>
            <a:endParaRPr lang="en-US" dirty="0"/>
          </a:p>
          <a:p>
            <a:r>
              <a:rPr lang="en-US" dirty="0"/>
              <a:t>Also, you should generally avoid interfaces with large amount of ports in them. Some modules like </a:t>
            </a:r>
            <a:r>
              <a:rPr lang="en-US" dirty="0" err="1"/>
              <a:t>toplevels</a:t>
            </a:r>
            <a:r>
              <a:rPr lang="en-US" dirty="0"/>
              <a:t> are inevitably going to have a lot of ports, but try to keep it minimal as possible. Having many ports is usually a sign that more modularization can be done.</a:t>
            </a:r>
          </a:p>
          <a:p>
            <a:endParaRPr lang="en-US" dirty="0"/>
          </a:p>
          <a:p>
            <a:r>
              <a:rPr lang="en-US" dirty="0"/>
              <a:t>Also having extensive wiring can make routing more difficult either for your physical design team or your synthesizer so it’s best to avoid unnecessary wires.</a:t>
            </a:r>
          </a:p>
        </p:txBody>
      </p:sp>
    </p:spTree>
    <p:extLst>
      <p:ext uri="{BB962C8B-B14F-4D97-AF65-F5344CB8AC3E}">
        <p14:creationId xmlns:p14="http://schemas.microsoft.com/office/powerpoint/2010/main" val="3965151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LOGO_200">
            <a:extLst>
              <a:ext uri="{FF2B5EF4-FFF2-40B4-BE49-F238E27FC236}">
                <a16:creationId xmlns:a16="http://schemas.microsoft.com/office/drawing/2014/main" id="{3CBD8C33-813B-4803-8E1A-8E3172D6B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286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LOGO_200">
            <a:extLst>
              <a:ext uri="{FF2B5EF4-FFF2-40B4-BE49-F238E27FC236}">
                <a16:creationId xmlns:a16="http://schemas.microsoft.com/office/drawing/2014/main" id="{A303331B-19A8-4473-904A-20C6B88DD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286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362200"/>
            <a:ext cx="7772400" cy="1238250"/>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a:extLst>
              <a:ext uri="{FF2B5EF4-FFF2-40B4-BE49-F238E27FC236}">
                <a16:creationId xmlns:a16="http://schemas.microsoft.com/office/drawing/2014/main" id="{A5069F49-BA17-40FF-88DF-C2BDCE565624}"/>
              </a:ext>
            </a:extLst>
          </p:cNvPr>
          <p:cNvSpPr>
            <a:spLocks noGrp="1"/>
          </p:cNvSpPr>
          <p:nvPr>
            <p:ph type="dt" sz="half" idx="10"/>
          </p:nvPr>
        </p:nvSpPr>
        <p:spPr/>
        <p:txBody>
          <a:bodyPr/>
          <a:lstStyle>
            <a:lvl1pPr>
              <a:defRPr/>
            </a:lvl1pPr>
          </a:lstStyle>
          <a:p>
            <a:pPr>
              <a:defRPr/>
            </a:pPr>
            <a:fld id="{3CE43058-9E15-4D91-8525-1546CAE5F284}" type="datetime1">
              <a:rPr lang="en-US" altLang="en-US"/>
              <a:pPr>
                <a:defRPr/>
              </a:pPr>
              <a:t>10/27/2021</a:t>
            </a:fld>
            <a:endParaRPr lang="en-US" altLang="en-US"/>
          </a:p>
        </p:txBody>
      </p:sp>
      <p:sp>
        <p:nvSpPr>
          <p:cNvPr id="7" name="Footer Placeholder 4">
            <a:extLst>
              <a:ext uri="{FF2B5EF4-FFF2-40B4-BE49-F238E27FC236}">
                <a16:creationId xmlns:a16="http://schemas.microsoft.com/office/drawing/2014/main" id="{9C26765A-48AF-4998-B72F-1A551FD7F053}"/>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3B9B93DD-310C-4595-BBE8-DE37FCAA8148}"/>
              </a:ext>
            </a:extLst>
          </p:cNvPr>
          <p:cNvSpPr>
            <a:spLocks noGrp="1"/>
          </p:cNvSpPr>
          <p:nvPr>
            <p:ph type="sldNum" sz="quarter" idx="12"/>
          </p:nvPr>
        </p:nvSpPr>
        <p:spPr/>
        <p:txBody>
          <a:bodyPr/>
          <a:lstStyle>
            <a:lvl1pPr>
              <a:defRPr/>
            </a:lvl1pPr>
          </a:lstStyle>
          <a:p>
            <a:pPr>
              <a:defRPr/>
            </a:pPr>
            <a:fld id="{09841C67-8723-4817-9215-AEB2DF2993F3}" type="slidenum">
              <a:rPr lang="en-US" altLang="en-US"/>
              <a:pPr>
                <a:defRPr/>
              </a:pPr>
              <a:t>‹#›</a:t>
            </a:fld>
            <a:endParaRPr lang="en-US" altLang="en-US"/>
          </a:p>
        </p:txBody>
      </p:sp>
    </p:spTree>
    <p:extLst>
      <p:ext uri="{BB962C8B-B14F-4D97-AF65-F5344CB8AC3E}">
        <p14:creationId xmlns:p14="http://schemas.microsoft.com/office/powerpoint/2010/main" val="33193268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LOGO_200">
            <a:extLst>
              <a:ext uri="{FF2B5EF4-FFF2-40B4-BE49-F238E27FC236}">
                <a16:creationId xmlns:a16="http://schemas.microsoft.com/office/drawing/2014/main" id="{9BDC529E-F0CC-4B71-91A3-ABB05AB75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LOGO_200">
            <a:extLst>
              <a:ext uri="{FF2B5EF4-FFF2-40B4-BE49-F238E27FC236}">
                <a16:creationId xmlns:a16="http://schemas.microsoft.com/office/drawing/2014/main" id="{90250FB0-85B2-490B-9862-630385E20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4E2D900F-760F-4A78-B1DA-211027AA7713}"/>
              </a:ext>
            </a:extLst>
          </p:cNvPr>
          <p:cNvSpPr>
            <a:spLocks noGrp="1"/>
          </p:cNvSpPr>
          <p:nvPr>
            <p:ph type="dt" sz="half" idx="10"/>
          </p:nvPr>
        </p:nvSpPr>
        <p:spPr/>
        <p:txBody>
          <a:bodyPr/>
          <a:lstStyle>
            <a:lvl1pPr>
              <a:defRPr/>
            </a:lvl1pPr>
          </a:lstStyle>
          <a:p>
            <a:pPr>
              <a:defRPr/>
            </a:pPr>
            <a:fld id="{F868B08A-00D7-4DD1-B9F4-C9F0A0B020FB}" type="datetime1">
              <a:rPr lang="en-US" altLang="en-US"/>
              <a:pPr>
                <a:defRPr/>
              </a:pPr>
              <a:t>10/27/2021</a:t>
            </a:fld>
            <a:endParaRPr lang="en-US" altLang="en-US"/>
          </a:p>
        </p:txBody>
      </p:sp>
      <p:sp>
        <p:nvSpPr>
          <p:cNvPr id="7" name="Footer Placeholder 4">
            <a:extLst>
              <a:ext uri="{FF2B5EF4-FFF2-40B4-BE49-F238E27FC236}">
                <a16:creationId xmlns:a16="http://schemas.microsoft.com/office/drawing/2014/main" id="{1A748694-5DCE-43BF-8B1F-729CB0F85135}"/>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951F657F-6FAC-4593-B2A3-0064C5A81CA8}"/>
              </a:ext>
            </a:extLst>
          </p:cNvPr>
          <p:cNvSpPr>
            <a:spLocks noGrp="1"/>
          </p:cNvSpPr>
          <p:nvPr>
            <p:ph type="sldNum" sz="quarter" idx="12"/>
          </p:nvPr>
        </p:nvSpPr>
        <p:spPr/>
        <p:txBody>
          <a:bodyPr/>
          <a:lstStyle>
            <a:lvl1pPr>
              <a:defRPr/>
            </a:lvl1pPr>
          </a:lstStyle>
          <a:p>
            <a:pPr>
              <a:defRPr/>
            </a:pPr>
            <a:fld id="{3155488E-70C6-4103-9189-77D1F7172707}" type="slidenum">
              <a:rPr lang="en-US" altLang="en-US"/>
              <a:pPr>
                <a:defRPr/>
              </a:pPr>
              <a:t>‹#›</a:t>
            </a:fld>
            <a:endParaRPr lang="en-US" altLang="en-US"/>
          </a:p>
        </p:txBody>
      </p:sp>
    </p:spTree>
    <p:extLst>
      <p:ext uri="{BB962C8B-B14F-4D97-AF65-F5344CB8AC3E}">
        <p14:creationId xmlns:p14="http://schemas.microsoft.com/office/powerpoint/2010/main" val="344090054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0515359-FE98-438A-A677-01C797B75132}"/>
              </a:ext>
            </a:extLst>
          </p:cNvPr>
          <p:cNvSpPr>
            <a:spLocks noGrp="1"/>
          </p:cNvSpPr>
          <p:nvPr>
            <p:ph type="dt" sz="half" idx="10"/>
          </p:nvPr>
        </p:nvSpPr>
        <p:spPr/>
        <p:txBody>
          <a:bodyPr/>
          <a:lstStyle>
            <a:lvl1pPr>
              <a:defRPr/>
            </a:lvl1pPr>
          </a:lstStyle>
          <a:p>
            <a:pPr>
              <a:defRPr/>
            </a:pPr>
            <a:fld id="{21BED9FE-F76A-4FEC-8474-0B7148BE3C6A}" type="datetime1">
              <a:rPr lang="en-US" altLang="en-US"/>
              <a:pPr>
                <a:defRPr/>
              </a:pPr>
              <a:t>10/27/2021</a:t>
            </a:fld>
            <a:endParaRPr lang="en-US" altLang="en-US"/>
          </a:p>
        </p:txBody>
      </p:sp>
      <p:sp>
        <p:nvSpPr>
          <p:cNvPr id="3" name="Footer Placeholder 4">
            <a:extLst>
              <a:ext uri="{FF2B5EF4-FFF2-40B4-BE49-F238E27FC236}">
                <a16:creationId xmlns:a16="http://schemas.microsoft.com/office/drawing/2014/main" id="{AE7F2E07-EA8C-4E49-A827-E1A4C608B33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49C1F1C-1F1A-4EA8-97AC-C773CF263A22}"/>
              </a:ext>
            </a:extLst>
          </p:cNvPr>
          <p:cNvSpPr>
            <a:spLocks noGrp="1"/>
          </p:cNvSpPr>
          <p:nvPr>
            <p:ph type="sldNum" sz="quarter" idx="12"/>
          </p:nvPr>
        </p:nvSpPr>
        <p:spPr/>
        <p:txBody>
          <a:bodyPr/>
          <a:lstStyle>
            <a:lvl1pPr>
              <a:defRPr/>
            </a:lvl1pPr>
          </a:lstStyle>
          <a:p>
            <a:pPr>
              <a:defRPr/>
            </a:pPr>
            <a:fld id="{A8A0043D-7F4F-4036-9C9C-3F32009739B6}" type="slidenum">
              <a:rPr lang="en-US" altLang="en-US"/>
              <a:pPr>
                <a:defRPr/>
              </a:pPr>
              <a:t>‹#›</a:t>
            </a:fld>
            <a:endParaRPr lang="en-US" altLang="en-US"/>
          </a:p>
        </p:txBody>
      </p:sp>
    </p:spTree>
    <p:extLst>
      <p:ext uri="{BB962C8B-B14F-4D97-AF65-F5344CB8AC3E}">
        <p14:creationId xmlns:p14="http://schemas.microsoft.com/office/powerpoint/2010/main" val="42664584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B0A0B61-B2D9-4295-8FB4-8B6087D2F360}"/>
              </a:ext>
            </a:extLst>
          </p:cNvPr>
          <p:cNvSpPr>
            <a:spLocks noGrp="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5BED3C1-3876-4AF1-80CB-A77983DFFDF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9C16056-C013-46F2-A3C2-10494365A56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pPr>
              <a:defRPr/>
            </a:pPr>
            <a:fld id="{186B6E67-A425-4B2E-84F3-46E07C51C6E8}" type="datetime1">
              <a:rPr lang="en-US" altLang="en-US"/>
              <a:pPr>
                <a:defRPr/>
              </a:pPr>
              <a:t>10/27/2021</a:t>
            </a:fld>
            <a:endParaRPr lang="en-US" altLang="en-US"/>
          </a:p>
        </p:txBody>
      </p:sp>
      <p:sp>
        <p:nvSpPr>
          <p:cNvPr id="5" name="Footer Placeholder 4">
            <a:extLst>
              <a:ext uri="{FF2B5EF4-FFF2-40B4-BE49-F238E27FC236}">
                <a16:creationId xmlns:a16="http://schemas.microsoft.com/office/drawing/2014/main" id="{E51E2520-5E01-4104-9171-CDF3EA5378B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pPr>
              <a:defRPr/>
            </a:pPr>
            <a:endParaRPr lang="en-US"/>
          </a:p>
        </p:txBody>
      </p:sp>
      <p:sp>
        <p:nvSpPr>
          <p:cNvPr id="6" name="Slide Number Placeholder 5">
            <a:extLst>
              <a:ext uri="{FF2B5EF4-FFF2-40B4-BE49-F238E27FC236}">
                <a16:creationId xmlns:a16="http://schemas.microsoft.com/office/drawing/2014/main" id="{0D0A634C-D8E0-4713-A78A-9135A78F2525}"/>
              </a:ext>
            </a:extLst>
          </p:cNvPr>
          <p:cNvSpPr>
            <a:spLocks noGrp="1"/>
          </p:cNvSpPr>
          <p:nvPr>
            <p:ph type="sldNum" sz="quarter" idx="4"/>
          </p:nvPr>
        </p:nvSpPr>
        <p:spPr>
          <a:xfrm>
            <a:off x="7620000" y="6356350"/>
            <a:ext cx="1066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CB8E80C6-F51A-425A-B637-1DD2DF0BE21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28" r:id="rId3"/>
  </p:sldLayoutIdLst>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sutherland-hdl.com/papers/2013-SNUG-SV_Synthesizable-SystemVerilog_presentation.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utherland-hdl.com/papers/2013-SNUG-SV_Synthesizable-SystemVerilog_paper.pdf"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38F56E8C-EE2A-4F09-8D9F-C79A95BE9EFF}"/>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r" eaLnBrk="1" hangingPunct="1">
              <a:spcBef>
                <a:spcPct val="0"/>
              </a:spcBef>
              <a:buClr>
                <a:srgbClr val="000000"/>
              </a:buClr>
              <a:buFont typeface="Arial" panose="020B0604020202020204" pitchFamily="34" charset="0"/>
              <a:buNone/>
            </a:pPr>
            <a:fld id="{B879C659-9BB4-4ADC-AAD1-B2E22DF19627}" type="slidenum">
              <a:rPr lang="en-US" altLang="en-US" sz="1400">
                <a:solidFill>
                  <a:srgbClr val="000000"/>
                </a:solidFill>
                <a:latin typeface="Arial" panose="020B0604020202020204" pitchFamily="34" charset="0"/>
              </a:rPr>
              <a:pPr algn="r" eaLnBrk="1" hangingPunct="1">
                <a:spcBef>
                  <a:spcPct val="0"/>
                </a:spcBef>
                <a:buClr>
                  <a:srgbClr val="000000"/>
                </a:buClr>
                <a:buFont typeface="Arial" panose="020B0604020202020204" pitchFamily="34" charset="0"/>
                <a:buNone/>
              </a:pPr>
              <a:t>1</a:t>
            </a:fld>
            <a:endParaRPr lang="en-US" altLang="en-US" sz="1400">
              <a:solidFill>
                <a:srgbClr val="000000"/>
              </a:solidFill>
              <a:latin typeface="Arial" panose="020B0604020202020204" pitchFamily="34" charset="0"/>
            </a:endParaRPr>
          </a:p>
        </p:txBody>
      </p:sp>
      <p:sp>
        <p:nvSpPr>
          <p:cNvPr id="3075" name="Text Box 3">
            <a:extLst>
              <a:ext uri="{FF2B5EF4-FFF2-40B4-BE49-F238E27FC236}">
                <a16:creationId xmlns:a16="http://schemas.microsoft.com/office/drawing/2014/main" id="{C055A8AF-F082-4597-8616-CA148B18E2FE}"/>
              </a:ext>
            </a:extLst>
          </p:cNvPr>
          <p:cNvSpPr txBox="1">
            <a:spLocks noChangeArrowheads="1"/>
          </p:cNvSpPr>
          <p:nvPr/>
        </p:nvSpPr>
        <p:spPr bwMode="auto">
          <a:xfrm>
            <a:off x="685800" y="2524125"/>
            <a:ext cx="7772400" cy="1481138"/>
          </a:xfrm>
          <a:prstGeom prst="rect">
            <a:avLst/>
          </a:prstGeom>
          <a:noFill/>
          <a:ln w="9525">
            <a:noFill/>
            <a:round/>
            <a:headEnd/>
            <a:tailEnd/>
          </a:ln>
          <a:effectLst/>
        </p:spPr>
        <p:txBody>
          <a:bodyPr anchor="ct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defTabSz="457200" fontAlgn="base">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defTabSz="457200" fontAlgn="base">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defTabSz="457200" fontAlgn="base">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defTabSz="457200" fontAlgn="base">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buClr>
                <a:srgbClr val="000000"/>
              </a:buClr>
              <a:buFont typeface="Arial" panose="020B0604020202020204" pitchFamily="34" charset="0"/>
              <a:buNone/>
              <a:defRPr/>
            </a:pPr>
            <a:r>
              <a:rPr lang="en-US" altLang="en-US" sz="4000" b="1">
                <a:solidFill>
                  <a:srgbClr val="000000"/>
                </a:solidFill>
                <a:cs typeface="Arial" panose="020B0604020202020204" pitchFamily="34" charset="0"/>
              </a:rPr>
              <a:t>Verilog Tips</a:t>
            </a:r>
            <a:endParaRPr lang="en-US" altLang="en-US" sz="4000" b="1">
              <a:solidFill>
                <a:srgbClr val="000000"/>
              </a:solidFill>
              <a:effectLst>
                <a:outerShdw blurRad="38100" dist="38100" dir="2700000" algn="tl">
                  <a:srgbClr val="C0C0C0"/>
                </a:outerShdw>
              </a:effectLst>
              <a:cs typeface="Arial" panose="020B0604020202020204" pitchFamily="34" charset="0"/>
            </a:endParaRPr>
          </a:p>
        </p:txBody>
      </p:sp>
      <p:sp>
        <p:nvSpPr>
          <p:cNvPr id="6148" name="Text Box 4">
            <a:extLst>
              <a:ext uri="{FF2B5EF4-FFF2-40B4-BE49-F238E27FC236}">
                <a16:creationId xmlns:a16="http://schemas.microsoft.com/office/drawing/2014/main" id="{BA8A9FAB-A781-47AF-BE3B-456E1822AA71}"/>
              </a:ext>
            </a:extLst>
          </p:cNvPr>
          <p:cNvSpPr txBox="1">
            <a:spLocks noChangeArrowheads="1"/>
          </p:cNvSpPr>
          <p:nvPr/>
        </p:nvSpPr>
        <p:spPr bwMode="auto">
          <a:xfrm>
            <a:off x="1371600" y="3886200"/>
            <a:ext cx="6400800" cy="283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spcBef>
                <a:spcPts val="800"/>
              </a:spcBef>
              <a:buClr>
                <a:srgbClr val="000000"/>
              </a:buClr>
              <a:buFont typeface="Arial" panose="020B0604020202020204" pitchFamily="34" charset="0"/>
              <a:buNone/>
            </a:pPr>
            <a:r>
              <a:rPr lang="en-US" altLang="en-US" dirty="0">
                <a:solidFill>
                  <a:srgbClr val="000000"/>
                </a:solidFill>
                <a:latin typeface="Arial" panose="020B0604020202020204" pitchFamily="34" charset="0"/>
              </a:rPr>
              <a:t>ECE 554</a:t>
            </a:r>
          </a:p>
          <a:p>
            <a:pPr algn="ctr" eaLnBrk="1" hangingPunct="1">
              <a:spcBef>
                <a:spcPts val="800"/>
              </a:spcBef>
              <a:buClr>
                <a:srgbClr val="000000"/>
              </a:buClr>
              <a:buFont typeface="Arial" panose="020B0604020202020204" pitchFamily="34" charset="0"/>
              <a:buNone/>
            </a:pPr>
            <a:r>
              <a:rPr lang="en-US" altLang="en-US" dirty="0">
                <a:solidFill>
                  <a:srgbClr val="000000"/>
                </a:solidFill>
                <a:latin typeface="Arial" panose="020B0604020202020204" pitchFamily="34" charset="0"/>
              </a:rPr>
              <a:t>Department of Electrical and Computer Engineering</a:t>
            </a:r>
          </a:p>
          <a:p>
            <a:pPr algn="ctr" eaLnBrk="1" hangingPunct="1">
              <a:spcBef>
                <a:spcPts val="800"/>
              </a:spcBef>
              <a:buClr>
                <a:srgbClr val="000000"/>
              </a:buClr>
              <a:buFont typeface="Arial" panose="020B0604020202020204" pitchFamily="34" charset="0"/>
              <a:buNone/>
            </a:pPr>
            <a:r>
              <a:rPr lang="en-US" altLang="en-US" sz="1200" i="1" dirty="0">
                <a:solidFill>
                  <a:srgbClr val="000000"/>
                </a:solidFill>
                <a:latin typeface="Arial" panose="020B0604020202020204" pitchFamily="34" charset="0"/>
              </a:rPr>
              <a:t>Based in part on slides by Andy Phelps, </a:t>
            </a:r>
            <a:r>
              <a:rPr lang="en-US" altLang="en-US" sz="1200" i="1" dirty="0" err="1">
                <a:solidFill>
                  <a:srgbClr val="000000"/>
                </a:solidFill>
                <a:latin typeface="Arial" panose="020B0604020202020204" pitchFamily="34" charset="0"/>
              </a:rPr>
              <a:t>Mikko</a:t>
            </a:r>
            <a:r>
              <a:rPr lang="en-US" altLang="en-US" sz="1200" i="1" dirty="0">
                <a:solidFill>
                  <a:srgbClr val="000000"/>
                </a:solidFill>
                <a:latin typeface="Arial" panose="020B0604020202020204" pitchFamily="34" charset="0"/>
              </a:rPr>
              <a:t> </a:t>
            </a:r>
            <a:r>
              <a:rPr lang="en-US" altLang="en-US" sz="1200" i="1" dirty="0" err="1">
                <a:solidFill>
                  <a:srgbClr val="000000"/>
                </a:solidFill>
                <a:latin typeface="Arial" panose="020B0604020202020204" pitchFamily="34" charset="0"/>
              </a:rPr>
              <a:t>Lipasti</a:t>
            </a:r>
            <a:r>
              <a:rPr lang="en-US" altLang="en-US" sz="1200" i="1">
                <a:solidFill>
                  <a:srgbClr val="000000"/>
                </a:solidFill>
                <a:latin typeface="Arial" panose="020B0604020202020204" pitchFamily="34" charset="0"/>
              </a:rPr>
              <a:t>, and </a:t>
            </a:r>
            <a:r>
              <a:rPr lang="en-US" altLang="en-US" sz="1200" i="1" dirty="0">
                <a:solidFill>
                  <a:srgbClr val="000000"/>
                </a:solidFill>
                <a:latin typeface="Arial" panose="020B0604020202020204" pitchFamily="34" charset="0"/>
              </a:rPr>
              <a:t>Joshua </a:t>
            </a:r>
            <a:r>
              <a:rPr lang="en-US" altLang="en-US" sz="1200" i="1">
                <a:solidFill>
                  <a:srgbClr val="000000"/>
                </a:solidFill>
                <a:latin typeface="Arial" panose="020B0604020202020204" pitchFamily="34" charset="0"/>
              </a:rPr>
              <a:t>San Miguel</a:t>
            </a:r>
            <a:endParaRPr lang="en-US" altLang="en-US" sz="1200" i="1" dirty="0">
              <a:solidFill>
                <a:srgbClr val="000000"/>
              </a:solidFill>
              <a:latin typeface="Arial" panose="020B0604020202020204" pitchFamily="34" charset="0"/>
            </a:endParaRPr>
          </a:p>
        </p:txBody>
      </p:sp>
      <p:sp>
        <p:nvSpPr>
          <p:cNvPr id="6149" name="Date Placeholder 8">
            <a:extLst>
              <a:ext uri="{FF2B5EF4-FFF2-40B4-BE49-F238E27FC236}">
                <a16:creationId xmlns:a16="http://schemas.microsoft.com/office/drawing/2014/main" id="{0D072B65-A20F-4BC3-B388-63521E9CD34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spcBef>
                <a:spcPct val="0"/>
              </a:spcBef>
              <a:buFontTx/>
              <a:buNone/>
            </a:pPr>
            <a:r>
              <a:rPr lang="en-US" altLang="en-US" sz="1200" dirty="0">
                <a:solidFill>
                  <a:srgbClr val="000000"/>
                </a:solidFill>
                <a:latin typeface="Arial" panose="020B0604020202020204" pitchFamily="34" charset="0"/>
              </a:rPr>
              <a:t>10/27/2021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967E278-15C2-4334-B5FF-20791B8A7BCC}"/>
              </a:ext>
            </a:extLst>
          </p:cNvPr>
          <p:cNvSpPr>
            <a:spLocks noGrp="1"/>
          </p:cNvSpPr>
          <p:nvPr>
            <p:ph type="title"/>
          </p:nvPr>
        </p:nvSpPr>
        <p:spPr/>
        <p:txBody>
          <a:bodyPr/>
          <a:lstStyle/>
          <a:p>
            <a:pPr eaLnBrk="1" hangingPunct="1"/>
            <a:r>
              <a:rPr lang="en-US" altLang="en-US">
                <a:ea typeface="ＭＳ Ｐゴシック" panose="020B0600070205080204" pitchFamily="34" charset="-128"/>
              </a:rPr>
              <a:t>Unit Testing</a:t>
            </a:r>
          </a:p>
        </p:txBody>
      </p:sp>
      <p:sp>
        <p:nvSpPr>
          <p:cNvPr id="21507" name="Content Placeholder 2">
            <a:extLst>
              <a:ext uri="{FF2B5EF4-FFF2-40B4-BE49-F238E27FC236}">
                <a16:creationId xmlns:a16="http://schemas.microsoft.com/office/drawing/2014/main" id="{767C4FA4-009F-428A-9D16-4D5F8499E411}"/>
              </a:ext>
            </a:extLst>
          </p:cNvPr>
          <p:cNvSpPr>
            <a:spLocks noGrp="1"/>
          </p:cNvSpPr>
          <p:nvPr>
            <p:ph idx="1"/>
          </p:nvPr>
        </p:nvSpPr>
        <p:spPr>
          <a:xfrm>
            <a:off x="457200" y="1412875"/>
            <a:ext cx="8229600" cy="5064125"/>
          </a:xfrm>
        </p:spPr>
        <p:txBody>
          <a:bodyPr/>
          <a:lstStyle/>
          <a:p>
            <a:pPr eaLnBrk="1" hangingPunct="1"/>
            <a:r>
              <a:rPr lang="en-US" altLang="en-US"/>
              <a:t>Each  module should have a testbench</a:t>
            </a:r>
          </a:p>
          <a:p>
            <a:pPr lvl="1" eaLnBrk="1" hangingPunct="1"/>
            <a:r>
              <a:rPr lang="en-US" altLang="en-US"/>
              <a:t>Testbenches can use SystemVerilog, $display, file I/O</a:t>
            </a:r>
          </a:p>
          <a:p>
            <a:pPr lvl="1" eaLnBrk="1" hangingPunct="1"/>
            <a:r>
              <a:rPr lang="en-US" altLang="en-US"/>
              <a:t>Again: consistent naming convention helps</a:t>
            </a:r>
          </a:p>
          <a:p>
            <a:pPr eaLnBrk="1" hangingPunct="1"/>
            <a:endParaRPr lang="en-US" altLang="en-US"/>
          </a:p>
          <a:p>
            <a:pPr eaLnBrk="1" hangingPunct="1"/>
            <a:r>
              <a:rPr lang="en-US" altLang="en-US"/>
              <a:t>Self-checking testbenches are great</a:t>
            </a:r>
          </a:p>
          <a:p>
            <a:pPr eaLnBrk="1" hangingPunct="1"/>
            <a:endParaRPr lang="en-US" altLang="en-US"/>
          </a:p>
          <a:p>
            <a:pPr eaLnBrk="1" hangingPunct="1"/>
            <a:r>
              <a:rPr lang="en-US" altLang="en-US"/>
              <a:t>Think carefully about coverage</a:t>
            </a:r>
          </a:p>
          <a:p>
            <a:pPr lvl="1" eaLnBrk="1" hangingPunct="1"/>
            <a:r>
              <a:rPr lang="en-US" altLang="en-US"/>
              <a:t>Directed random testing is often only feasible path</a:t>
            </a:r>
          </a:p>
          <a:p>
            <a:pPr eaLnBrk="1" hangingPunct="1"/>
            <a:endParaRPr lang="en-US"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AD6A53C-DC82-444D-8A99-2C90A6D49BBF}"/>
              </a:ext>
            </a:extLst>
          </p:cNvPr>
          <p:cNvSpPr>
            <a:spLocks noGrp="1"/>
          </p:cNvSpPr>
          <p:nvPr>
            <p:ph type="title"/>
          </p:nvPr>
        </p:nvSpPr>
        <p:spPr/>
        <p:txBody>
          <a:bodyPr/>
          <a:lstStyle/>
          <a:p>
            <a:pPr eaLnBrk="1" hangingPunct="1"/>
            <a:r>
              <a:rPr lang="en-US" altLang="en-US">
                <a:ea typeface="ＭＳ Ｐゴシック" panose="020B0600070205080204" pitchFamily="34" charset="-128"/>
              </a:rPr>
              <a:t>Regression Testing</a:t>
            </a:r>
          </a:p>
        </p:txBody>
      </p:sp>
      <p:sp>
        <p:nvSpPr>
          <p:cNvPr id="22531" name="Content Placeholder 2">
            <a:extLst>
              <a:ext uri="{FF2B5EF4-FFF2-40B4-BE49-F238E27FC236}">
                <a16:creationId xmlns:a16="http://schemas.microsoft.com/office/drawing/2014/main" id="{0835E8C0-1186-43D8-A257-3A2E12DB2E1E}"/>
              </a:ext>
            </a:extLst>
          </p:cNvPr>
          <p:cNvSpPr>
            <a:spLocks noGrp="1"/>
          </p:cNvSpPr>
          <p:nvPr>
            <p:ph idx="1"/>
          </p:nvPr>
        </p:nvSpPr>
        <p:spPr>
          <a:xfrm>
            <a:off x="457200" y="1125538"/>
            <a:ext cx="8229600" cy="5351462"/>
          </a:xfrm>
        </p:spPr>
        <p:txBody>
          <a:bodyPr/>
          <a:lstStyle/>
          <a:p>
            <a:pPr eaLnBrk="1" hangingPunct="1"/>
            <a:r>
              <a:rPr lang="en-US" altLang="en-US" sz="2800"/>
              <a:t>Testbenches survive throughout design cycle</a:t>
            </a:r>
          </a:p>
          <a:p>
            <a:pPr lvl="1" eaLnBrk="1" hangingPunct="1"/>
            <a:r>
              <a:rPr lang="en-US" altLang="en-US" sz="2400"/>
              <a:t>Use for regression testing</a:t>
            </a:r>
          </a:p>
          <a:p>
            <a:pPr lvl="1" eaLnBrk="1" hangingPunct="1"/>
            <a:r>
              <a:rPr lang="en-US" altLang="en-US" sz="2400"/>
              <a:t>Whenever module changes, it should still pass all former unit tests</a:t>
            </a:r>
          </a:p>
          <a:p>
            <a:pPr lvl="1" eaLnBrk="1" hangingPunct="1"/>
            <a:r>
              <a:rPr lang="en-US" altLang="en-US" sz="2400"/>
              <a:t>May need to add new corner case checks, etc.</a:t>
            </a:r>
          </a:p>
          <a:p>
            <a:pPr eaLnBrk="1" hangingPunct="1"/>
            <a:r>
              <a:rPr lang="en-US" altLang="en-US" sz="2800"/>
              <a:t>Large designs: automated regression tests</a:t>
            </a:r>
          </a:p>
          <a:p>
            <a:pPr lvl="1" eaLnBrk="1" hangingPunct="1"/>
            <a:r>
              <a:rPr lang="en-US" altLang="en-US" sz="2400"/>
              <a:t>Batch job exercises every testbench, automatically compares results to known good baseline</a:t>
            </a:r>
          </a:p>
          <a:p>
            <a:pPr lvl="1" eaLnBrk="1" hangingPunct="1"/>
            <a:r>
              <a:rPr lang="en-US" altLang="en-US" sz="2400"/>
              <a:t>Usually a combination of SystemVerilog and scripting language (perl, python, bash)</a:t>
            </a:r>
          </a:p>
          <a:p>
            <a:pPr eaLnBrk="1" hangingPunct="1"/>
            <a:r>
              <a:rPr lang="en-US" altLang="en-US" sz="2800"/>
              <a:t>Often a bug “fix” introduces or exposes a different bug</a:t>
            </a:r>
          </a:p>
          <a:p>
            <a:pPr lvl="1" eaLnBrk="1" hangingPunct="1"/>
            <a:r>
              <a:rPr lang="en-US" altLang="en-US" sz="2400"/>
              <a:t>Regression testing will help catch these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0EA6BD0-5090-4D2C-B5C0-5949D6355DB2}"/>
              </a:ext>
            </a:extLst>
          </p:cNvPr>
          <p:cNvSpPr>
            <a:spLocks noGrp="1"/>
          </p:cNvSpPr>
          <p:nvPr>
            <p:ph type="title"/>
          </p:nvPr>
        </p:nvSpPr>
        <p:spPr/>
        <p:txBody>
          <a:bodyPr/>
          <a:lstStyle/>
          <a:p>
            <a:pPr eaLnBrk="1" hangingPunct="1"/>
            <a:r>
              <a:rPr lang="en-US" altLang="en-US">
                <a:ea typeface="ＭＳ Ｐゴシック" panose="020B0600070205080204" pitchFamily="34" charset="-128"/>
              </a:rPr>
              <a:t>Data path vs. Control path</a:t>
            </a:r>
          </a:p>
        </p:txBody>
      </p:sp>
      <p:sp>
        <p:nvSpPr>
          <p:cNvPr id="23555" name="Content Placeholder 2">
            <a:extLst>
              <a:ext uri="{FF2B5EF4-FFF2-40B4-BE49-F238E27FC236}">
                <a16:creationId xmlns:a16="http://schemas.microsoft.com/office/drawing/2014/main" id="{6BD0AAA8-BA3E-4CEE-84BB-12A5F555F73C}"/>
              </a:ext>
            </a:extLst>
          </p:cNvPr>
          <p:cNvSpPr>
            <a:spLocks noGrp="1"/>
          </p:cNvSpPr>
          <p:nvPr>
            <p:ph idx="1"/>
          </p:nvPr>
        </p:nvSpPr>
        <p:spPr>
          <a:xfrm>
            <a:off x="457200" y="1196975"/>
            <a:ext cx="8229600" cy="4929188"/>
          </a:xfrm>
        </p:spPr>
        <p:txBody>
          <a:bodyPr/>
          <a:lstStyle/>
          <a:p>
            <a:pPr eaLnBrk="1" hangingPunct="1"/>
            <a:r>
              <a:rPr lang="en-US" altLang="en-US" sz="2400"/>
              <a:t>If design includes data path (usually arithmetic or logical), separate the data path from the control path</a:t>
            </a:r>
          </a:p>
          <a:p>
            <a:pPr lvl="1" eaLnBrk="1" hangingPunct="1"/>
            <a:r>
              <a:rPr lang="en-US" altLang="en-US" sz="2000"/>
              <a:t>Into a separate module, unless very straightforward</a:t>
            </a:r>
          </a:p>
          <a:p>
            <a:pPr lvl="1" eaLnBrk="1" hangingPunct="1"/>
            <a:r>
              <a:rPr lang="en-US" altLang="en-US" sz="2000"/>
              <a:t>Forces you to think about interface (what are your control signals?)</a:t>
            </a:r>
          </a:p>
          <a:p>
            <a:pPr lvl="1" eaLnBrk="1" hangingPunct="1"/>
            <a:endParaRPr lang="en-US" altLang="en-US" sz="2000"/>
          </a:p>
          <a:p>
            <a:pPr eaLnBrk="1" hangingPunct="1"/>
            <a:r>
              <a:rPr lang="en-US" altLang="en-US" sz="2400"/>
              <a:t>Separate control path (usually FSM)</a:t>
            </a:r>
          </a:p>
          <a:p>
            <a:pPr lvl="1" eaLnBrk="1" hangingPunct="1"/>
            <a:r>
              <a:rPr lang="en-US" altLang="en-US" sz="2000"/>
              <a:t>Think about your state FFs (regs) just as you did in 352</a:t>
            </a:r>
          </a:p>
          <a:p>
            <a:pPr lvl="1" eaLnBrk="1" hangingPunct="1"/>
            <a:r>
              <a:rPr lang="en-US" altLang="en-US" sz="2000"/>
              <a:t>Design next-state logic</a:t>
            </a:r>
          </a:p>
          <a:p>
            <a:pPr lvl="1" eaLnBrk="1" hangingPunct="1"/>
            <a:r>
              <a:rPr lang="en-US" altLang="en-US" sz="2000"/>
              <a:t>Design output logic (these are control signals to data path)</a:t>
            </a:r>
          </a:p>
          <a:p>
            <a:pPr lvl="1" eaLnBrk="1" hangingPunct="1"/>
            <a:r>
              <a:rPr lang="en-US" altLang="en-US" sz="2000"/>
              <a:t>Mealy vs. Moore vs. Mixed</a:t>
            </a:r>
          </a:p>
          <a:p>
            <a:pPr lvl="1" eaLnBrk="1" hangingPunct="1"/>
            <a:endParaRPr lang="en-US" altLang="en-US" sz="2000"/>
          </a:p>
          <a:p>
            <a:pPr eaLnBrk="1" hangingPunct="1"/>
            <a:r>
              <a:rPr lang="en-US" altLang="en-US" sz="2400"/>
              <a:t>FSM next state and output logic usually coded using always_comb block with case statement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2916FBD0-7B98-44F6-AB0E-B1A5E7DCAEEB}"/>
              </a:ext>
            </a:extLst>
          </p:cNvPr>
          <p:cNvSpPr>
            <a:spLocks noGrp="1"/>
          </p:cNvSpPr>
          <p:nvPr>
            <p:ph type="title"/>
          </p:nvPr>
        </p:nvSpPr>
        <p:spPr/>
        <p:txBody>
          <a:bodyPr/>
          <a:lstStyle/>
          <a:p>
            <a:pPr eaLnBrk="1" hangingPunct="1"/>
            <a:r>
              <a:rPr lang="en-US" altLang="en-US">
                <a:ea typeface="ＭＳ Ｐゴシック" panose="020B0600070205080204" pitchFamily="34" charset="-128"/>
              </a:rPr>
              <a:t>Version Control</a:t>
            </a:r>
          </a:p>
        </p:txBody>
      </p:sp>
      <p:sp>
        <p:nvSpPr>
          <p:cNvPr id="28675" name="Content Placeholder 2">
            <a:extLst>
              <a:ext uri="{FF2B5EF4-FFF2-40B4-BE49-F238E27FC236}">
                <a16:creationId xmlns:a16="http://schemas.microsoft.com/office/drawing/2014/main" id="{F6B2E7DF-32BA-4D10-81EF-F0CFA099F726}"/>
              </a:ext>
            </a:extLst>
          </p:cNvPr>
          <p:cNvSpPr>
            <a:spLocks noGrp="1"/>
          </p:cNvSpPr>
          <p:nvPr>
            <p:ph idx="1"/>
          </p:nvPr>
        </p:nvSpPr>
        <p:spPr>
          <a:xfrm>
            <a:off x="457200" y="1196975"/>
            <a:ext cx="8229600" cy="4929188"/>
          </a:xfrm>
        </p:spPr>
        <p:txBody>
          <a:bodyPr/>
          <a:lstStyle/>
          <a:p>
            <a:pPr eaLnBrk="1" hangingPunct="1"/>
            <a:r>
              <a:rPr lang="en-US" altLang="en-US" sz="2800"/>
              <a:t>Absolute necessity</a:t>
            </a:r>
          </a:p>
          <a:p>
            <a:pPr lvl="1" eaLnBrk="1" hangingPunct="1"/>
            <a:r>
              <a:rPr lang="en-US" altLang="en-US" sz="2400"/>
              <a:t>Especially with shared lab computers</a:t>
            </a:r>
          </a:p>
          <a:p>
            <a:pPr eaLnBrk="1" hangingPunct="1"/>
            <a:r>
              <a:rPr lang="en-US" altLang="en-US" sz="2800"/>
              <a:t>Create project on </a:t>
            </a:r>
            <a:r>
              <a:rPr lang="en-US" altLang="en-US" sz="2800" b="1"/>
              <a:t>github</a:t>
            </a:r>
            <a:endParaRPr lang="en-US" altLang="en-US" sz="2800"/>
          </a:p>
          <a:p>
            <a:pPr eaLnBrk="1" hangingPunct="1"/>
            <a:r>
              <a:rPr lang="en-US" altLang="en-US" sz="2800"/>
              <a:t>Check code in frequently</a:t>
            </a:r>
          </a:p>
          <a:p>
            <a:pPr eaLnBrk="1" hangingPunct="1"/>
            <a:r>
              <a:rPr lang="en-US" altLang="en-US" sz="2800"/>
              <a:t>Enables sanity checks</a:t>
            </a:r>
          </a:p>
          <a:p>
            <a:pPr lvl="1" eaLnBrk="1" hangingPunct="1"/>
            <a:r>
              <a:rPr lang="en-US" altLang="en-US" sz="2400"/>
              <a:t>Diff against prior versions</a:t>
            </a:r>
          </a:p>
          <a:p>
            <a:pPr lvl="1" eaLnBrk="1" hangingPunct="1"/>
            <a:r>
              <a:rPr lang="en-US" altLang="en-US" sz="2400"/>
              <a:t>When did something break?</a:t>
            </a:r>
          </a:p>
          <a:p>
            <a:pPr eaLnBrk="1" hangingPunct="1"/>
            <a:r>
              <a:rPr lang="en-US" altLang="en-US" sz="2800"/>
              <a:t>Include all testbenches</a:t>
            </a:r>
          </a:p>
          <a:p>
            <a:pPr eaLnBrk="1" hangingPunct="1"/>
            <a:r>
              <a:rPr lang="en-US" altLang="en-US" sz="2800"/>
              <a:t>Automated or semi-automated (i.e. be disciplined) regression testing is not required, but you won’t regret it.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48CB5E8-271F-48E9-AD30-4C3D2BCE4A3E}"/>
              </a:ext>
            </a:extLst>
          </p:cNvPr>
          <p:cNvSpPr>
            <a:spLocks noGrp="1"/>
          </p:cNvSpPr>
          <p:nvPr>
            <p:ph type="title"/>
          </p:nvPr>
        </p:nvSpPr>
        <p:spPr/>
        <p:txBody>
          <a:bodyPr/>
          <a:lstStyle/>
          <a:p>
            <a:r>
              <a:rPr lang="en-US" altLang="en-US"/>
              <a:t>Team Coding Standards</a:t>
            </a:r>
          </a:p>
        </p:txBody>
      </p:sp>
      <p:sp>
        <p:nvSpPr>
          <p:cNvPr id="30723" name="Content Placeholder 2">
            <a:extLst>
              <a:ext uri="{FF2B5EF4-FFF2-40B4-BE49-F238E27FC236}">
                <a16:creationId xmlns:a16="http://schemas.microsoft.com/office/drawing/2014/main" id="{1A96924B-EA08-40BE-A11B-893E0DCE1044}"/>
              </a:ext>
            </a:extLst>
          </p:cNvPr>
          <p:cNvSpPr>
            <a:spLocks noGrp="1"/>
          </p:cNvSpPr>
          <p:nvPr>
            <p:ph idx="1"/>
          </p:nvPr>
        </p:nvSpPr>
        <p:spPr/>
        <p:txBody>
          <a:bodyPr/>
          <a:lstStyle/>
          <a:p>
            <a:r>
              <a:rPr lang="en-US" altLang="en-US" dirty="0"/>
              <a:t>Consensus-based, based on recommendations provided here (but up to you to decide)</a:t>
            </a:r>
          </a:p>
          <a:p>
            <a:r>
              <a:rPr lang="en-US" altLang="en-US" dirty="0"/>
              <a:t>Enumerate in your microarchitecture report</a:t>
            </a:r>
          </a:p>
          <a:p>
            <a:pPr lvl="1"/>
            <a:r>
              <a:rPr lang="en-US" altLang="en-US" dirty="0"/>
              <a:t>The more detail the better</a:t>
            </a:r>
          </a:p>
          <a:p>
            <a:r>
              <a:rPr lang="en-US" altLang="en-US" dirty="0"/>
              <a:t>Enforce them during weekly code reviews</a:t>
            </a:r>
          </a:p>
          <a:p>
            <a:pPr lvl="1"/>
            <a:r>
              <a:rPr lang="en-US" altLang="en-US" dirty="0"/>
              <a:t>Conducted in triples to reduce probability of interpersonal issues causing conflict </a:t>
            </a:r>
          </a:p>
          <a:p>
            <a:pPr lvl="1"/>
            <a:r>
              <a:rPr lang="en-US" altLang="en-US" dirty="0"/>
              <a:t>team lead + team member 1 review team member 2, then flip</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p:txBody>
          <a:bodyPr/>
          <a:lstStyle/>
          <a:p>
            <a:pPr eaLnBrk="1" hangingPunct="1"/>
            <a:r>
              <a:rPr lang="en-US" altLang="en-US" dirty="0"/>
              <a:t>Remember, this is real hardware, keep sequential elements and combinational elements distinct</a:t>
            </a:r>
          </a:p>
          <a:p>
            <a:pPr lvl="1" eaLnBrk="1" hangingPunct="1"/>
            <a:r>
              <a:rPr lang="en-US" altLang="en-US" dirty="0"/>
              <a:t>Sequential: edge-triggered FFs, registers, Block RAMs (&lt;=)</a:t>
            </a:r>
          </a:p>
          <a:p>
            <a:pPr lvl="1" eaLnBrk="1" hangingPunct="1"/>
            <a:r>
              <a:rPr lang="en-US" altLang="en-US" dirty="0"/>
              <a:t>Combinational: everything else (=)</a:t>
            </a:r>
          </a:p>
          <a:p>
            <a:pPr lvl="1" eaLnBrk="1" hangingPunct="1"/>
            <a:endParaRPr lang="en-US" altLang="en-US" dirty="0"/>
          </a:p>
          <a:p>
            <a:pPr eaLnBrk="1" hangingPunct="1"/>
            <a:r>
              <a:rPr lang="en-US" altLang="en-US" dirty="0"/>
              <a:t>Rely on </a:t>
            </a:r>
            <a:r>
              <a:rPr lang="en-US" altLang="en-US" dirty="0" err="1"/>
              <a:t>always_ff</a:t>
            </a:r>
            <a:r>
              <a:rPr lang="en-US" altLang="en-US" dirty="0"/>
              <a:t>, </a:t>
            </a:r>
            <a:r>
              <a:rPr lang="en-US" altLang="en-US" dirty="0" err="1"/>
              <a:t>always_comb</a:t>
            </a:r>
            <a:r>
              <a:rPr lang="en-US" altLang="en-US" dirty="0"/>
              <a:t>, respectively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p:txBody>
          <a:bodyPr/>
          <a:lstStyle/>
          <a:p>
            <a:pPr eaLnBrk="1" hangingPunct="1"/>
            <a:r>
              <a:rPr lang="en-US" altLang="en-US" dirty="0"/>
              <a:t>And now, it’s your turn!</a:t>
            </a:r>
          </a:p>
          <a:p>
            <a:pPr eaLnBrk="1" hangingPunct="1"/>
            <a:r>
              <a:rPr lang="en-US" altLang="en-US" dirty="0"/>
              <a:t>Time to review (or learn) a bit more on what is synthesizable </a:t>
            </a:r>
            <a:r>
              <a:rPr lang="en-US" altLang="en-US" dirty="0" err="1"/>
              <a:t>SystemVerilog</a:t>
            </a:r>
            <a:r>
              <a:rPr lang="en-US" altLang="en-US" dirty="0"/>
              <a:t>.</a:t>
            </a:r>
          </a:p>
        </p:txBody>
      </p:sp>
    </p:spTree>
    <p:extLst>
      <p:ext uri="{BB962C8B-B14F-4D97-AF65-F5344CB8AC3E}">
        <p14:creationId xmlns:p14="http://schemas.microsoft.com/office/powerpoint/2010/main" val="7706289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a:t>
            </a:r>
          </a:p>
          <a:p>
            <a:r>
              <a:rPr lang="en-US" dirty="0">
                <a:solidFill>
                  <a:schemeClr val="tx1"/>
                </a:solidFill>
                <a:latin typeface="Courier New" panose="02070309020205020404" pitchFamily="49" charset="0"/>
                <a:cs typeface="Courier New" panose="02070309020205020404" pitchFamily="49" charset="0"/>
              </a:rPr>
              <a:t>wire z;</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reg ctr;</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always@* begin</a:t>
            </a:r>
          </a:p>
          <a:p>
            <a:r>
              <a:rPr lang="en-US" dirty="0">
                <a:solidFill>
                  <a:schemeClr val="tx1"/>
                </a:solidFill>
                <a:latin typeface="Courier New" panose="02070309020205020404" pitchFamily="49" charset="0"/>
                <a:cs typeface="Courier New" panose="02070309020205020404" pitchFamily="49" charset="0"/>
              </a:rPr>
              <a:t>	z = a &amp;&amp; b;</a:t>
            </a:r>
          </a:p>
          <a:p>
            <a:r>
              <a:rPr lang="en-US" dirty="0">
                <a:solidFill>
                  <a:schemeClr val="tx1"/>
                </a:solidFill>
                <a:latin typeface="Courier New" panose="02070309020205020404" pitchFamily="49" charset="0"/>
                <a:cs typeface="Courier New" panose="02070309020205020404" pitchFamily="49" charset="0"/>
              </a:rPr>
              <a:t>	if(z) begin</a:t>
            </a:r>
          </a:p>
          <a:p>
            <a:r>
              <a:rPr lang="en-US" dirty="0">
                <a:solidFill>
                  <a:schemeClr val="tx1"/>
                </a:solidFill>
                <a:latin typeface="Courier New" panose="02070309020205020404" pitchFamily="49" charset="0"/>
                <a:cs typeface="Courier New" panose="02070309020205020404" pitchFamily="49" charset="0"/>
              </a:rPr>
              <a:t>		ctr &lt;= ctr + 1;</a:t>
            </a:r>
          </a:p>
          <a:p>
            <a:r>
              <a:rPr lang="en-US" dirty="0">
                <a:solidFill>
                  <a:schemeClr val="tx1"/>
                </a:solidFill>
                <a:latin typeface="Courier New" panose="02070309020205020404" pitchFamily="49" charset="0"/>
                <a:cs typeface="Courier New" panose="02070309020205020404" pitchFamily="49" charset="0"/>
              </a:rPr>
              <a:t>	end</a:t>
            </a:r>
          </a:p>
          <a:p>
            <a:r>
              <a:rPr lang="en-US" dirty="0">
                <a:solidFill>
                  <a:schemeClr val="tx1"/>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14687608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a:t>
            </a:r>
          </a:p>
          <a:p>
            <a:r>
              <a:rPr lang="en-US" dirty="0">
                <a:solidFill>
                  <a:schemeClr val="tx1"/>
                </a:solidFill>
                <a:latin typeface="Courier New" panose="02070309020205020404" pitchFamily="49" charset="0"/>
                <a:cs typeface="Courier New" panose="02070309020205020404" pitchFamily="49" charset="0"/>
              </a:rPr>
              <a:t>wire z;</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reg ctr;</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always@* begin</a:t>
            </a:r>
          </a:p>
          <a:p>
            <a:r>
              <a:rPr lang="en-US" dirty="0">
                <a:solidFill>
                  <a:schemeClr val="tx1"/>
                </a:solidFill>
                <a:latin typeface="Courier New" panose="02070309020205020404" pitchFamily="49" charset="0"/>
                <a:cs typeface="Courier New" panose="02070309020205020404" pitchFamily="49" charset="0"/>
              </a:rPr>
              <a:t>	z = a &amp;&amp; b;</a:t>
            </a:r>
          </a:p>
          <a:p>
            <a:r>
              <a:rPr lang="en-US" dirty="0">
                <a:solidFill>
                  <a:schemeClr val="tx1"/>
                </a:solidFill>
                <a:latin typeface="Courier New" panose="02070309020205020404" pitchFamily="49" charset="0"/>
                <a:cs typeface="Courier New" panose="02070309020205020404" pitchFamily="49" charset="0"/>
              </a:rPr>
              <a:t>	if(z) begin</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ctr &lt;= ctr + 1;</a:t>
            </a:r>
          </a:p>
          <a:p>
            <a:r>
              <a:rPr lang="en-US" dirty="0">
                <a:solidFill>
                  <a:schemeClr val="tx1"/>
                </a:solidFill>
                <a:latin typeface="Courier New" panose="02070309020205020404" pitchFamily="49" charset="0"/>
                <a:cs typeface="Courier New" panose="02070309020205020404" pitchFamily="49" charset="0"/>
              </a:rPr>
              <a:t>	end</a:t>
            </a:r>
          </a:p>
          <a:p>
            <a:r>
              <a:rPr lang="en-US" dirty="0">
                <a:solidFill>
                  <a:schemeClr val="tx1"/>
                </a:solidFill>
                <a:latin typeface="Courier New" panose="02070309020205020404" pitchFamily="49" charset="0"/>
                <a:cs typeface="Courier New" panose="02070309020205020404" pitchFamily="49" charset="0"/>
              </a:rPr>
              <a:t>end</a:t>
            </a:r>
          </a:p>
        </p:txBody>
      </p:sp>
      <p:sp>
        <p:nvSpPr>
          <p:cNvPr id="3" name="Cloud 2">
            <a:extLst>
              <a:ext uri="{FF2B5EF4-FFF2-40B4-BE49-F238E27FC236}">
                <a16:creationId xmlns:a16="http://schemas.microsoft.com/office/drawing/2014/main" id="{02BD1376-88DE-4D68-BEFF-E46B4B00F5C8}"/>
              </a:ext>
            </a:extLst>
          </p:cNvPr>
          <p:cNvSpPr/>
          <p:nvPr/>
        </p:nvSpPr>
        <p:spPr>
          <a:xfrm>
            <a:off x="3635896" y="3501008"/>
            <a:ext cx="3816424" cy="2448272"/>
          </a:xfrm>
          <a:prstGeom prst="clou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 blocking in continuous always? Not sure if seq. or comb…</a:t>
            </a:r>
          </a:p>
        </p:txBody>
      </p:sp>
    </p:spTree>
    <p:extLst>
      <p:ext uri="{BB962C8B-B14F-4D97-AF65-F5344CB8AC3E}">
        <p14:creationId xmlns:p14="http://schemas.microsoft.com/office/powerpoint/2010/main" val="32939593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a:t>
            </a:r>
          </a:p>
          <a:p>
            <a:r>
              <a:rPr lang="en-US" dirty="0">
                <a:solidFill>
                  <a:schemeClr val="tx1"/>
                </a:solidFill>
                <a:latin typeface="Courier New" panose="02070309020205020404" pitchFamily="49" charset="0"/>
                <a:cs typeface="Courier New" panose="02070309020205020404" pitchFamily="49" charset="0"/>
              </a:rPr>
              <a:t>wire z;</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rgbClr val="00B050"/>
                </a:solidFill>
                <a:latin typeface="Courier New" panose="02070309020205020404" pitchFamily="49" charset="0"/>
                <a:cs typeface="Courier New" panose="02070309020205020404" pitchFamily="49" charset="0"/>
              </a:rPr>
              <a:t>logic ctr</a:t>
            </a:r>
            <a:r>
              <a:rPr lang="en-US" dirty="0">
                <a:solidFill>
                  <a:schemeClr val="tx1"/>
                </a:solidFill>
                <a:latin typeface="Courier New" panose="02070309020205020404" pitchFamily="49" charset="0"/>
                <a:cs typeface="Courier New" panose="02070309020205020404" pitchFamily="49" charset="0"/>
              </a:rPr>
              <a:t>;</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always@* begin</a:t>
            </a:r>
          </a:p>
          <a:p>
            <a:r>
              <a:rPr lang="en-US" dirty="0">
                <a:solidFill>
                  <a:schemeClr val="tx1"/>
                </a:solidFill>
                <a:latin typeface="Courier New" panose="02070309020205020404" pitchFamily="49" charset="0"/>
                <a:cs typeface="Courier New" panose="02070309020205020404" pitchFamily="49" charset="0"/>
              </a:rPr>
              <a:t>	z = a &amp;&amp; b;</a:t>
            </a:r>
          </a:p>
          <a:p>
            <a:r>
              <a:rPr lang="en-US" dirty="0">
                <a:solidFill>
                  <a:schemeClr val="tx1"/>
                </a:solidFill>
                <a:latin typeface="Courier New" panose="02070309020205020404" pitchFamily="49" charset="0"/>
                <a:cs typeface="Courier New" panose="02070309020205020404" pitchFamily="49" charset="0"/>
              </a:rPr>
              <a:t>	if(z) begin</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ctr = ctr + 1</a:t>
            </a:r>
            <a:r>
              <a:rPr lang="en-US" dirty="0">
                <a:solidFill>
                  <a:srgbClr val="FF0000"/>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end</a:t>
            </a:r>
          </a:p>
          <a:p>
            <a:r>
              <a:rPr lang="en-US" dirty="0">
                <a:solidFill>
                  <a:schemeClr val="tx1"/>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2816019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0E3B47A7-F7C3-4E63-A8D7-C9EFEF55FDEE}"/>
              </a:ext>
            </a:extLst>
          </p:cNvPr>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eaLnBrk="1" hangingPunct="1">
              <a:spcBef>
                <a:spcPct val="0"/>
              </a:spcBef>
              <a:buClr>
                <a:srgbClr val="000000"/>
              </a:buClr>
              <a:buFont typeface="Arial" panose="020B0604020202020204" pitchFamily="34" charset="0"/>
              <a:buNone/>
            </a:pPr>
            <a:fld id="{30946583-52AA-4CB0-BAEC-D1CA5B6254D3}" type="datetime1">
              <a:rPr lang="en-US" altLang="en-US" sz="1400">
                <a:solidFill>
                  <a:srgbClr val="000000"/>
                </a:solidFill>
                <a:latin typeface="Arial" panose="020B0604020202020204" pitchFamily="34" charset="0"/>
                <a:ea typeface="SimSun" panose="02010600030101010101" pitchFamily="2" charset="-122"/>
              </a:rPr>
              <a:pPr eaLnBrk="1" hangingPunct="1">
                <a:spcBef>
                  <a:spcPct val="0"/>
                </a:spcBef>
                <a:buClr>
                  <a:srgbClr val="000000"/>
                </a:buClr>
                <a:buFont typeface="Arial" panose="020B0604020202020204" pitchFamily="34" charset="0"/>
                <a:buNone/>
              </a:pPr>
              <a:t>10/27/2021</a:t>
            </a:fld>
            <a:endParaRPr lang="en-US" altLang="en-US" sz="1400">
              <a:solidFill>
                <a:srgbClr val="000000"/>
              </a:solidFill>
              <a:latin typeface="Arial" panose="020B0604020202020204" pitchFamily="34" charset="0"/>
              <a:ea typeface="SimSun" panose="02010600030101010101" pitchFamily="2" charset="-122"/>
            </a:endParaRPr>
          </a:p>
        </p:txBody>
      </p:sp>
      <p:sp>
        <p:nvSpPr>
          <p:cNvPr id="8195" name="Text Box 2">
            <a:extLst>
              <a:ext uri="{FF2B5EF4-FFF2-40B4-BE49-F238E27FC236}">
                <a16:creationId xmlns:a16="http://schemas.microsoft.com/office/drawing/2014/main" id="{0C182E49-A931-44D6-B63A-0E968CB872AD}"/>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r" eaLnBrk="1" hangingPunct="1">
              <a:spcBef>
                <a:spcPct val="0"/>
              </a:spcBef>
              <a:buClr>
                <a:srgbClr val="000000"/>
              </a:buClr>
              <a:buFont typeface="Arial" panose="020B0604020202020204" pitchFamily="34" charset="0"/>
              <a:buNone/>
            </a:pPr>
            <a:fld id="{1480686D-673F-4C1D-B96F-B59B70F2BE72}" type="slidenum">
              <a:rPr lang="en-US" altLang="en-US" sz="1400">
                <a:solidFill>
                  <a:srgbClr val="000000"/>
                </a:solidFill>
                <a:latin typeface="Arial" panose="020B0604020202020204" pitchFamily="34" charset="0"/>
                <a:ea typeface="SimSun" panose="02010600030101010101" pitchFamily="2" charset="-122"/>
              </a:rPr>
              <a:pPr algn="r" eaLnBrk="1" hangingPunct="1">
                <a:spcBef>
                  <a:spcPct val="0"/>
                </a:spcBef>
                <a:buClr>
                  <a:srgbClr val="000000"/>
                </a:buClr>
                <a:buFont typeface="Arial" panose="020B0604020202020204" pitchFamily="34" charset="0"/>
                <a:buNone/>
              </a:pPr>
              <a:t>2</a:t>
            </a:fld>
            <a:endParaRPr lang="en-US" altLang="en-US" sz="1400">
              <a:solidFill>
                <a:srgbClr val="000000"/>
              </a:solidFill>
              <a:latin typeface="Arial" panose="020B0604020202020204" pitchFamily="34" charset="0"/>
              <a:ea typeface="SimSun" panose="02010600030101010101" pitchFamily="2" charset="-122"/>
            </a:endParaRPr>
          </a:p>
        </p:txBody>
      </p:sp>
      <p:sp>
        <p:nvSpPr>
          <p:cNvPr id="8196" name="Text Box 3">
            <a:extLst>
              <a:ext uri="{FF2B5EF4-FFF2-40B4-BE49-F238E27FC236}">
                <a16:creationId xmlns:a16="http://schemas.microsoft.com/office/drawing/2014/main" id="{846912F7-9A92-41E9-9A22-1E801830B664}"/>
              </a:ext>
            </a:extLst>
          </p:cNvPr>
          <p:cNvSpPr txBox="1">
            <a:spLocks noChangeArrowheads="1"/>
          </p:cNvSpPr>
          <p:nvPr/>
        </p:nvSpPr>
        <p:spPr bwMode="auto">
          <a:xfrm>
            <a:off x="152400" y="274638"/>
            <a:ext cx="87630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spcBef>
                <a:spcPct val="0"/>
              </a:spcBef>
              <a:buClr>
                <a:srgbClr val="000000"/>
              </a:buClr>
              <a:buFont typeface="Arial" panose="020B0604020202020204" pitchFamily="34" charset="0"/>
              <a:buNone/>
            </a:pPr>
            <a:r>
              <a:rPr lang="en-US" altLang="en-US" sz="4000">
                <a:solidFill>
                  <a:srgbClr val="000000"/>
                </a:solidFill>
                <a:latin typeface="Arial" panose="020B0604020202020204" pitchFamily="34" charset="0"/>
                <a:ea typeface="SimSun" panose="02010600030101010101" pitchFamily="2" charset="-122"/>
              </a:rPr>
              <a:t>Outline</a:t>
            </a:r>
          </a:p>
        </p:txBody>
      </p:sp>
      <p:sp>
        <p:nvSpPr>
          <p:cNvPr id="8197" name="Text Box 4">
            <a:extLst>
              <a:ext uri="{FF2B5EF4-FFF2-40B4-BE49-F238E27FC236}">
                <a16:creationId xmlns:a16="http://schemas.microsoft.com/office/drawing/2014/main" id="{D8760300-F17E-40D5-AB7F-F4DE15C7F46B}"/>
              </a:ext>
            </a:extLst>
          </p:cNvPr>
          <p:cNvSpPr txBox="1">
            <a:spLocks noChangeArrowheads="1"/>
          </p:cNvSpPr>
          <p:nvPr/>
        </p:nvSpPr>
        <p:spPr bwMode="auto">
          <a:xfrm>
            <a:off x="457200" y="12192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ct val="20000"/>
              </a:spcBef>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3200">
                <a:solidFill>
                  <a:schemeClr val="tx1"/>
                </a:solidFill>
                <a:latin typeface="Calibri" panose="020F0502020204030204" pitchFamily="34" charset="0"/>
              </a:defRPr>
            </a:lvl1pPr>
            <a:lvl2pPr marL="739775" indent="-282575">
              <a:spcBef>
                <a:spcPct val="20000"/>
              </a:spcBef>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chemeClr val="tx1"/>
                </a:solidFill>
                <a:latin typeface="Calibri" panose="020F0502020204030204" pitchFamily="34" charset="0"/>
              </a:defRPr>
            </a:lvl9pPr>
          </a:lstStyle>
          <a:p>
            <a:pPr eaLnBrk="1" hangingPunct="1">
              <a:lnSpc>
                <a:spcPct val="90000"/>
              </a:lnSpc>
              <a:spcBef>
                <a:spcPts val="700"/>
              </a:spcBef>
              <a:buClr>
                <a:srgbClr val="000000"/>
              </a:buClr>
            </a:pPr>
            <a:r>
              <a:rPr lang="en-US" altLang="en-US" sz="2800" dirty="0">
                <a:solidFill>
                  <a:srgbClr val="000000"/>
                </a:solidFill>
                <a:latin typeface="Arial" panose="020B0604020202020204" pitchFamily="34" charset="0"/>
                <a:ea typeface="SimSun" panose="02010600030101010101" pitchFamily="2" charset="-122"/>
                <a:cs typeface="Arial" panose="020B0604020202020204" pitchFamily="34" charset="0"/>
              </a:rPr>
              <a:t>Verilog basics</a:t>
            </a:r>
          </a:p>
          <a:p>
            <a:pPr lvl="1" eaLnBrk="1" hangingPunct="1">
              <a:lnSpc>
                <a:spcPct val="90000"/>
              </a:lnSpc>
              <a:spcBef>
                <a:spcPts val="700"/>
              </a:spcBef>
              <a:buClr>
                <a:srgbClr val="000000"/>
              </a:buClr>
              <a:buFont typeface="Arial" panose="020B0604020202020204" pitchFamily="34" charset="0"/>
              <a:buChar char="•"/>
            </a:pPr>
            <a:r>
              <a:rPr lang="en-US" altLang="en-US" dirty="0">
                <a:solidFill>
                  <a:srgbClr val="000000"/>
                </a:solidFill>
                <a:latin typeface="Arial" panose="020B0604020202020204" pitchFamily="34" charset="0"/>
                <a:ea typeface="SimSun" panose="02010600030101010101" pitchFamily="2" charset="-122"/>
                <a:cs typeface="Arial" panose="020B0604020202020204" pitchFamily="34" charset="0"/>
              </a:rPr>
              <a:t>Simulation vs. hardware description</a:t>
            </a:r>
          </a:p>
          <a:p>
            <a:pPr lvl="1" eaLnBrk="1" hangingPunct="1">
              <a:lnSpc>
                <a:spcPct val="90000"/>
              </a:lnSpc>
              <a:spcBef>
                <a:spcPts val="700"/>
              </a:spcBef>
              <a:buClr>
                <a:srgbClr val="000000"/>
              </a:buClr>
              <a:buFont typeface="Arial" panose="020B0604020202020204" pitchFamily="34" charset="0"/>
              <a:buChar char="•"/>
            </a:pPr>
            <a:r>
              <a:rPr lang="en-US" altLang="en-US" dirty="0">
                <a:solidFill>
                  <a:srgbClr val="000000"/>
                </a:solidFill>
                <a:latin typeface="Arial" panose="020B0604020202020204" pitchFamily="34" charset="0"/>
                <a:ea typeface="SimSun" panose="02010600030101010101" pitchFamily="2" charset="-122"/>
                <a:cs typeface="Arial" panose="020B0604020202020204" pitchFamily="34" charset="0"/>
              </a:rPr>
              <a:t>Structural vs. behavioral</a:t>
            </a:r>
          </a:p>
          <a:p>
            <a:pPr eaLnBrk="1" hangingPunct="1">
              <a:lnSpc>
                <a:spcPct val="90000"/>
              </a:lnSpc>
              <a:spcBef>
                <a:spcPts val="700"/>
              </a:spcBef>
              <a:buClr>
                <a:srgbClr val="000000"/>
              </a:buClr>
            </a:pPr>
            <a:r>
              <a:rPr lang="en-US" altLang="en-US" sz="2800" dirty="0">
                <a:solidFill>
                  <a:srgbClr val="000000"/>
                </a:solidFill>
                <a:latin typeface="Arial" panose="020B0604020202020204" pitchFamily="34" charset="0"/>
                <a:ea typeface="SimSun" panose="02010600030101010101" pitchFamily="2" charset="-122"/>
                <a:cs typeface="Arial" panose="020B0604020202020204" pitchFamily="34" charset="0"/>
              </a:rPr>
              <a:t>Module design</a:t>
            </a:r>
          </a:p>
          <a:p>
            <a:pPr lvl="1" eaLnBrk="1" hangingPunct="1">
              <a:lnSpc>
                <a:spcPct val="90000"/>
              </a:lnSpc>
              <a:spcBef>
                <a:spcPts val="700"/>
              </a:spcBef>
              <a:buClr>
                <a:srgbClr val="000000"/>
              </a:buClr>
              <a:buFont typeface="Arial" panose="020B0604020202020204" pitchFamily="34" charset="0"/>
              <a:buChar char="•"/>
            </a:pPr>
            <a:r>
              <a:rPr lang="en-US" altLang="en-US" dirty="0">
                <a:solidFill>
                  <a:srgbClr val="000000"/>
                </a:solidFill>
                <a:latin typeface="Arial" panose="020B0604020202020204" pitchFamily="34" charset="0"/>
                <a:ea typeface="SimSun" panose="02010600030101010101" pitchFamily="2" charset="-122"/>
                <a:cs typeface="Arial" panose="020B0604020202020204" pitchFamily="34" charset="0"/>
              </a:rPr>
              <a:t>Interfaces, functional specification</a:t>
            </a:r>
          </a:p>
          <a:p>
            <a:pPr lvl="1" eaLnBrk="1" hangingPunct="1">
              <a:lnSpc>
                <a:spcPct val="90000"/>
              </a:lnSpc>
              <a:spcBef>
                <a:spcPts val="700"/>
              </a:spcBef>
              <a:buClr>
                <a:srgbClr val="000000"/>
              </a:buClr>
              <a:buFont typeface="Arial" panose="020B0604020202020204" pitchFamily="34" charset="0"/>
              <a:buChar char="•"/>
            </a:pPr>
            <a:r>
              <a:rPr lang="en-US" altLang="en-US" dirty="0">
                <a:solidFill>
                  <a:srgbClr val="000000"/>
                </a:solidFill>
                <a:latin typeface="Arial" panose="020B0604020202020204" pitchFamily="34" charset="0"/>
                <a:ea typeface="SimSun" panose="02010600030101010101" pitchFamily="2" charset="-122"/>
                <a:cs typeface="Arial" panose="020B0604020202020204" pitchFamily="34" charset="0"/>
              </a:rPr>
              <a:t>Expected behavior, testbench design</a:t>
            </a:r>
          </a:p>
          <a:p>
            <a:pPr eaLnBrk="1" hangingPunct="1">
              <a:lnSpc>
                <a:spcPct val="90000"/>
              </a:lnSpc>
              <a:spcBef>
                <a:spcPts val="700"/>
              </a:spcBef>
              <a:buClr>
                <a:srgbClr val="000000"/>
              </a:buClr>
            </a:pPr>
            <a:r>
              <a:rPr lang="en-US" altLang="en-US" sz="2800" dirty="0">
                <a:solidFill>
                  <a:srgbClr val="000000"/>
                </a:solidFill>
                <a:latin typeface="Arial" panose="020B0604020202020204" pitchFamily="34" charset="0"/>
                <a:ea typeface="SimSun" panose="02010600030101010101" pitchFamily="2" charset="-122"/>
                <a:cs typeface="Arial" panose="020B0604020202020204" pitchFamily="34" charset="0"/>
              </a:rPr>
              <a:t>Control path vs data path</a:t>
            </a:r>
          </a:p>
          <a:p>
            <a:pPr eaLnBrk="1" hangingPunct="1">
              <a:lnSpc>
                <a:spcPct val="90000"/>
              </a:lnSpc>
              <a:spcBef>
                <a:spcPts val="700"/>
              </a:spcBef>
              <a:buClr>
                <a:srgbClr val="000000"/>
              </a:buClr>
            </a:pPr>
            <a:r>
              <a:rPr lang="en-US" altLang="en-US" sz="2800" dirty="0">
                <a:solidFill>
                  <a:srgbClr val="000000"/>
                </a:solidFill>
                <a:latin typeface="Arial" panose="020B0604020202020204" pitchFamily="34" charset="0"/>
                <a:ea typeface="SimSun" panose="02010600030101010101" pitchFamily="2" charset="-122"/>
                <a:cs typeface="Arial" panose="020B0604020202020204" pitchFamily="34" charset="0"/>
              </a:rPr>
              <a:t>Version control</a:t>
            </a:r>
          </a:p>
          <a:p>
            <a:pPr eaLnBrk="1" hangingPunct="1">
              <a:lnSpc>
                <a:spcPct val="90000"/>
              </a:lnSpc>
              <a:spcBef>
                <a:spcPts val="700"/>
              </a:spcBef>
              <a:buClr>
                <a:srgbClr val="000000"/>
              </a:buClr>
            </a:pPr>
            <a:r>
              <a:rPr lang="en-US" altLang="en-US" sz="2800" dirty="0">
                <a:solidFill>
                  <a:srgbClr val="000000"/>
                </a:solidFill>
                <a:latin typeface="Arial" panose="020B0604020202020204" pitchFamily="34" charset="0"/>
                <a:ea typeface="SimSun" panose="02010600030101010101" pitchFamily="2" charset="-122"/>
                <a:cs typeface="Arial" panose="020B0604020202020204" pitchFamily="34" charset="0"/>
              </a:rPr>
              <a:t>Combinational vs sequential logic</a:t>
            </a:r>
          </a:p>
          <a:p>
            <a:pPr lvl="1" eaLnBrk="1" hangingPunct="1">
              <a:lnSpc>
                <a:spcPct val="90000"/>
              </a:lnSpc>
              <a:spcBef>
                <a:spcPts val="700"/>
              </a:spcBef>
              <a:buClr>
                <a:srgbClr val="000000"/>
              </a:buClr>
              <a:buFont typeface="Arial" panose="020B0604020202020204" pitchFamily="34" charset="0"/>
              <a:buChar char="•"/>
            </a:pPr>
            <a:r>
              <a:rPr lang="en-US" altLang="en-US" dirty="0">
                <a:solidFill>
                  <a:srgbClr val="000000"/>
                </a:solidFill>
                <a:latin typeface="Arial" panose="020B0604020202020204" pitchFamily="34" charset="0"/>
                <a:ea typeface="SimSun" panose="02010600030101010101" pitchFamily="2" charset="-122"/>
                <a:cs typeface="Arial" panose="020B0604020202020204" pitchFamily="34" charset="0"/>
              </a:rPr>
              <a:t>Maintain separation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 </a:t>
            </a:r>
            <a:r>
              <a:rPr lang="en-US" dirty="0" err="1">
                <a:solidFill>
                  <a:schemeClr val="tx1"/>
                </a:solidFill>
                <a:latin typeface="Courier New" panose="02070309020205020404" pitchFamily="49" charset="0"/>
                <a:cs typeface="Courier New" panose="02070309020205020404" pitchFamily="49" charset="0"/>
              </a:rPr>
              <a:t>clk</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input [3:0] z;</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reg [3:0] ctr;</a:t>
            </a:r>
          </a:p>
          <a:p>
            <a:endParaRPr lang="en-US" dirty="0">
              <a:solidFill>
                <a:schemeClr val="tx1"/>
              </a:solidFill>
              <a:latin typeface="Courier New" panose="02070309020205020404" pitchFamily="49" charset="0"/>
              <a:cs typeface="Courier New" panose="02070309020205020404" pitchFamily="49" charset="0"/>
            </a:endParaRPr>
          </a:p>
          <a:p>
            <a:r>
              <a:rPr lang="en-US" dirty="0" err="1">
                <a:solidFill>
                  <a:schemeClr val="tx1"/>
                </a:solidFill>
                <a:latin typeface="Courier New" panose="02070309020205020404" pitchFamily="49" charset="0"/>
                <a:cs typeface="Courier New" panose="02070309020205020404" pitchFamily="49" charset="0"/>
              </a:rPr>
              <a:t>always_ff</a:t>
            </a:r>
            <a:r>
              <a:rPr lang="en-US" dirty="0">
                <a:solidFill>
                  <a:schemeClr val="tx1"/>
                </a:solidFill>
                <a:latin typeface="Courier New" panose="02070309020205020404" pitchFamily="49" charset="0"/>
                <a:cs typeface="Courier New" panose="02070309020205020404" pitchFamily="49" charset="0"/>
              </a:rPr>
              <a:t> @(posedge </a:t>
            </a:r>
            <a:r>
              <a:rPr lang="en-US" dirty="0" err="1">
                <a:solidFill>
                  <a:schemeClr val="tx1"/>
                </a:solidFill>
                <a:latin typeface="Courier New" panose="02070309020205020404" pitchFamily="49" charset="0"/>
                <a:cs typeface="Courier New" panose="02070309020205020404" pitchFamily="49" charset="0"/>
              </a:rPr>
              <a:t>clk</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negedge</a:t>
            </a:r>
            <a:r>
              <a:rPr lang="en-US" dirty="0">
                <a:solidFill>
                  <a:schemeClr val="tx1"/>
                </a:solidFill>
                <a:latin typeface="Courier New" panose="02070309020205020404" pitchFamily="49" charset="0"/>
                <a:cs typeface="Courier New" panose="02070309020205020404" pitchFamily="49" charset="0"/>
              </a:rPr>
              <a:t> a) begin</a:t>
            </a:r>
          </a:p>
          <a:p>
            <a:r>
              <a:rPr lang="en-US" dirty="0">
                <a:solidFill>
                  <a:schemeClr val="tx1"/>
                </a:solidFill>
                <a:latin typeface="Courier New" panose="02070309020205020404" pitchFamily="49" charset="0"/>
                <a:cs typeface="Courier New" panose="02070309020205020404" pitchFamily="49" charset="0"/>
              </a:rPr>
              <a:t>	if(!a)</a:t>
            </a:r>
          </a:p>
          <a:p>
            <a:r>
              <a:rPr lang="en-US" dirty="0">
                <a:solidFill>
                  <a:schemeClr val="tx1"/>
                </a:solidFill>
                <a:latin typeface="Courier New" panose="02070309020205020404" pitchFamily="49" charset="0"/>
                <a:cs typeface="Courier New" panose="02070309020205020404" pitchFamily="49" charset="0"/>
              </a:rPr>
              <a:t>		ctr &lt;= 4’b0;</a:t>
            </a:r>
          </a:p>
          <a:p>
            <a:r>
              <a:rPr lang="en-US" dirty="0">
                <a:solidFill>
                  <a:schemeClr val="tx1"/>
                </a:solidFill>
                <a:latin typeface="Courier New" panose="02070309020205020404" pitchFamily="49" charset="0"/>
                <a:cs typeface="Courier New" panose="02070309020205020404" pitchFamily="49" charset="0"/>
              </a:rPr>
              <a:t>	ctr += z;</a:t>
            </a:r>
          </a:p>
          <a:p>
            <a:r>
              <a:rPr lang="en-US" dirty="0">
                <a:solidFill>
                  <a:schemeClr val="tx1"/>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114648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 </a:t>
            </a:r>
            <a:r>
              <a:rPr lang="en-US" dirty="0" err="1">
                <a:solidFill>
                  <a:schemeClr val="tx1"/>
                </a:solidFill>
                <a:latin typeface="Courier New" panose="02070309020205020404" pitchFamily="49" charset="0"/>
                <a:cs typeface="Courier New" panose="02070309020205020404" pitchFamily="49" charset="0"/>
              </a:rPr>
              <a:t>clk</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input [3:0] z;</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reg [3:0] ctr;</a:t>
            </a:r>
          </a:p>
          <a:p>
            <a:endParaRPr lang="en-US" dirty="0">
              <a:solidFill>
                <a:schemeClr val="tx1"/>
              </a:solidFill>
              <a:latin typeface="Courier New" panose="02070309020205020404" pitchFamily="49" charset="0"/>
              <a:cs typeface="Courier New" panose="02070309020205020404" pitchFamily="49" charset="0"/>
            </a:endParaRPr>
          </a:p>
          <a:p>
            <a:r>
              <a:rPr lang="en-US" dirty="0" err="1">
                <a:solidFill>
                  <a:schemeClr val="tx1"/>
                </a:solidFill>
                <a:latin typeface="Courier New" panose="02070309020205020404" pitchFamily="49" charset="0"/>
                <a:cs typeface="Courier New" panose="02070309020205020404" pitchFamily="49" charset="0"/>
              </a:rPr>
              <a:t>always_ff</a:t>
            </a:r>
            <a:r>
              <a:rPr lang="en-US" dirty="0">
                <a:solidFill>
                  <a:schemeClr val="tx1"/>
                </a:solidFill>
                <a:latin typeface="Courier New" panose="02070309020205020404" pitchFamily="49" charset="0"/>
                <a:cs typeface="Courier New" panose="02070309020205020404" pitchFamily="49" charset="0"/>
              </a:rPr>
              <a:t> @(posedge </a:t>
            </a:r>
            <a:r>
              <a:rPr lang="en-US" dirty="0" err="1">
                <a:solidFill>
                  <a:schemeClr val="tx1"/>
                </a:solidFill>
                <a:latin typeface="Courier New" panose="02070309020205020404" pitchFamily="49" charset="0"/>
                <a:cs typeface="Courier New" panose="02070309020205020404" pitchFamily="49" charset="0"/>
              </a:rPr>
              <a:t>clk</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negedge</a:t>
            </a:r>
            <a:r>
              <a:rPr lang="en-US" dirty="0">
                <a:solidFill>
                  <a:schemeClr val="tx1"/>
                </a:solidFill>
                <a:latin typeface="Courier New" panose="02070309020205020404" pitchFamily="49" charset="0"/>
                <a:cs typeface="Courier New" panose="02070309020205020404" pitchFamily="49" charset="0"/>
              </a:rPr>
              <a:t> a) begin</a:t>
            </a:r>
          </a:p>
          <a:p>
            <a:r>
              <a:rPr lang="en-US" dirty="0">
                <a:solidFill>
                  <a:schemeClr val="tx1"/>
                </a:solidFill>
                <a:latin typeface="Courier New" panose="02070309020205020404" pitchFamily="49" charset="0"/>
                <a:cs typeface="Courier New" panose="02070309020205020404" pitchFamily="49" charset="0"/>
              </a:rPr>
              <a:t>	if(!a)</a:t>
            </a:r>
          </a:p>
          <a:p>
            <a:r>
              <a:rPr lang="en-US" dirty="0">
                <a:solidFill>
                  <a:schemeClr val="tx1"/>
                </a:solidFill>
                <a:latin typeface="Courier New" panose="02070309020205020404" pitchFamily="49" charset="0"/>
                <a:cs typeface="Courier New" panose="02070309020205020404" pitchFamily="49" charset="0"/>
              </a:rPr>
              <a:t>		ctr &lt;= 4’b0;</a:t>
            </a:r>
          </a:p>
          <a:p>
            <a:r>
              <a:rPr lang="en-US" dirty="0">
                <a:solidFill>
                  <a:schemeClr val="tx1"/>
                </a:solidFill>
                <a:latin typeface="Courier New" panose="02070309020205020404" pitchFamily="49" charset="0"/>
                <a:cs typeface="Courier New" panose="02070309020205020404" pitchFamily="49" charset="0"/>
              </a:rPr>
              <a:t>	ctr += z;</a:t>
            </a:r>
          </a:p>
          <a:p>
            <a:r>
              <a:rPr lang="en-US" dirty="0">
                <a:solidFill>
                  <a:schemeClr val="tx1"/>
                </a:solidFill>
                <a:latin typeface="Courier New" panose="02070309020205020404" pitchFamily="49" charset="0"/>
                <a:cs typeface="Courier New" panose="02070309020205020404" pitchFamily="49" charset="0"/>
              </a:rPr>
              <a:t>end</a:t>
            </a:r>
          </a:p>
        </p:txBody>
      </p:sp>
      <p:sp>
        <p:nvSpPr>
          <p:cNvPr id="7" name="Cloud 6">
            <a:extLst>
              <a:ext uri="{FF2B5EF4-FFF2-40B4-BE49-F238E27FC236}">
                <a16:creationId xmlns:a16="http://schemas.microsoft.com/office/drawing/2014/main" id="{F7A32009-1313-4697-A5B8-1E58D41CC3CE}"/>
              </a:ext>
            </a:extLst>
          </p:cNvPr>
          <p:cNvSpPr/>
          <p:nvPr/>
        </p:nvSpPr>
        <p:spPr>
          <a:xfrm>
            <a:off x="1907704" y="4869160"/>
            <a:ext cx="2952328" cy="1224135"/>
          </a:xfrm>
          <a:prstGeom prst="clou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Uh oh… hanging if… (no else!) Might infer latch</a:t>
            </a:r>
          </a:p>
        </p:txBody>
      </p:sp>
    </p:spTree>
    <p:extLst>
      <p:ext uri="{BB962C8B-B14F-4D97-AF65-F5344CB8AC3E}">
        <p14:creationId xmlns:p14="http://schemas.microsoft.com/office/powerpoint/2010/main" val="301562772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 </a:t>
            </a:r>
            <a:r>
              <a:rPr lang="en-US" dirty="0" err="1">
                <a:solidFill>
                  <a:schemeClr val="tx1"/>
                </a:solidFill>
                <a:latin typeface="Courier New" panose="02070309020205020404" pitchFamily="49" charset="0"/>
                <a:cs typeface="Courier New" panose="02070309020205020404" pitchFamily="49" charset="0"/>
              </a:rPr>
              <a:t>clk</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input [3:0] z;</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reg [3:0] ctr;</a:t>
            </a:r>
          </a:p>
          <a:p>
            <a:endParaRPr lang="en-US" dirty="0">
              <a:solidFill>
                <a:schemeClr val="tx1"/>
              </a:solidFill>
              <a:latin typeface="Courier New" panose="02070309020205020404" pitchFamily="49" charset="0"/>
              <a:cs typeface="Courier New" panose="02070309020205020404" pitchFamily="49" charset="0"/>
            </a:endParaRPr>
          </a:p>
          <a:p>
            <a:r>
              <a:rPr lang="en-US" dirty="0" err="1">
                <a:solidFill>
                  <a:schemeClr val="tx1"/>
                </a:solidFill>
                <a:latin typeface="Courier New" panose="02070309020205020404" pitchFamily="49" charset="0"/>
                <a:cs typeface="Courier New" panose="02070309020205020404" pitchFamily="49" charset="0"/>
              </a:rPr>
              <a:t>always_ff</a:t>
            </a:r>
            <a:r>
              <a:rPr lang="en-US" dirty="0">
                <a:solidFill>
                  <a:schemeClr val="tx1"/>
                </a:solidFill>
                <a:latin typeface="Courier New" panose="02070309020205020404" pitchFamily="49" charset="0"/>
                <a:cs typeface="Courier New" panose="02070309020205020404" pitchFamily="49" charset="0"/>
              </a:rPr>
              <a:t> @(posedge </a:t>
            </a:r>
            <a:r>
              <a:rPr lang="en-US" dirty="0" err="1">
                <a:solidFill>
                  <a:schemeClr val="tx1"/>
                </a:solidFill>
                <a:latin typeface="Courier New" panose="02070309020205020404" pitchFamily="49" charset="0"/>
                <a:cs typeface="Courier New" panose="02070309020205020404" pitchFamily="49" charset="0"/>
              </a:rPr>
              <a:t>clk</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negedge</a:t>
            </a:r>
            <a:r>
              <a:rPr lang="en-US" dirty="0">
                <a:solidFill>
                  <a:schemeClr val="tx1"/>
                </a:solidFill>
                <a:latin typeface="Courier New" panose="02070309020205020404" pitchFamily="49" charset="0"/>
                <a:cs typeface="Courier New" panose="02070309020205020404" pitchFamily="49" charset="0"/>
              </a:rPr>
              <a:t> a) begin</a:t>
            </a:r>
          </a:p>
          <a:p>
            <a:r>
              <a:rPr lang="en-US" dirty="0">
                <a:solidFill>
                  <a:schemeClr val="tx1"/>
                </a:solidFill>
                <a:latin typeface="Courier New" panose="02070309020205020404" pitchFamily="49" charset="0"/>
                <a:cs typeface="Courier New" panose="02070309020205020404" pitchFamily="49" charset="0"/>
              </a:rPr>
              <a:t>	if(!a)</a:t>
            </a:r>
          </a:p>
          <a:p>
            <a:r>
              <a:rPr lang="en-US" dirty="0">
                <a:solidFill>
                  <a:schemeClr val="tx1"/>
                </a:solidFill>
                <a:latin typeface="Courier New" panose="02070309020205020404" pitchFamily="49" charset="0"/>
                <a:cs typeface="Courier New" panose="02070309020205020404" pitchFamily="49" charset="0"/>
              </a:rPr>
              <a:t>		ctr &lt;= 4’b0;</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else</a:t>
            </a:r>
          </a:p>
          <a:p>
            <a:r>
              <a:rPr lang="en-US" dirty="0">
                <a:solidFill>
                  <a:schemeClr val="tx1"/>
                </a:solidFill>
                <a:latin typeface="Courier New" panose="02070309020205020404" pitchFamily="49" charset="0"/>
                <a:cs typeface="Courier New" panose="02070309020205020404" pitchFamily="49" charset="0"/>
              </a:rPr>
              <a:t>		ctr += z;</a:t>
            </a:r>
          </a:p>
          <a:p>
            <a:r>
              <a:rPr lang="en-US" dirty="0">
                <a:solidFill>
                  <a:schemeClr val="tx1"/>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55371423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 </a:t>
            </a:r>
            <a:r>
              <a:rPr lang="en-US" dirty="0" err="1">
                <a:solidFill>
                  <a:schemeClr val="tx1"/>
                </a:solidFill>
                <a:latin typeface="Courier New" panose="02070309020205020404" pitchFamily="49" charset="0"/>
                <a:cs typeface="Courier New" panose="02070309020205020404" pitchFamily="49" charset="0"/>
              </a:rPr>
              <a:t>clk</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input [3:0] z;</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reg [3:0] ctr;</a:t>
            </a:r>
          </a:p>
          <a:p>
            <a:endParaRPr lang="en-US" dirty="0">
              <a:solidFill>
                <a:schemeClr val="tx1"/>
              </a:solidFill>
              <a:latin typeface="Courier New" panose="02070309020205020404" pitchFamily="49" charset="0"/>
              <a:cs typeface="Courier New" panose="02070309020205020404" pitchFamily="49" charset="0"/>
            </a:endParaRPr>
          </a:p>
          <a:p>
            <a:r>
              <a:rPr lang="en-US" dirty="0" err="1">
                <a:solidFill>
                  <a:schemeClr val="tx1"/>
                </a:solidFill>
                <a:latin typeface="Courier New" panose="02070309020205020404" pitchFamily="49" charset="0"/>
                <a:cs typeface="Courier New" panose="02070309020205020404" pitchFamily="49" charset="0"/>
              </a:rPr>
              <a:t>always_ff</a:t>
            </a:r>
            <a:r>
              <a:rPr lang="en-US" dirty="0">
                <a:solidFill>
                  <a:schemeClr val="tx1"/>
                </a:solidFill>
                <a:latin typeface="Courier New" panose="02070309020205020404" pitchFamily="49" charset="0"/>
                <a:cs typeface="Courier New" panose="02070309020205020404" pitchFamily="49" charset="0"/>
              </a:rPr>
              <a:t> @(posedge </a:t>
            </a:r>
            <a:r>
              <a:rPr lang="en-US" dirty="0" err="1">
                <a:solidFill>
                  <a:schemeClr val="tx1"/>
                </a:solidFill>
                <a:latin typeface="Courier New" panose="02070309020205020404" pitchFamily="49" charset="0"/>
                <a:cs typeface="Courier New" panose="02070309020205020404" pitchFamily="49" charset="0"/>
              </a:rPr>
              <a:t>clk</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negedge</a:t>
            </a:r>
            <a:r>
              <a:rPr lang="en-US" dirty="0">
                <a:solidFill>
                  <a:schemeClr val="tx1"/>
                </a:solidFill>
                <a:latin typeface="Courier New" panose="02070309020205020404" pitchFamily="49" charset="0"/>
                <a:cs typeface="Courier New" panose="02070309020205020404" pitchFamily="49" charset="0"/>
              </a:rPr>
              <a:t> a) begin</a:t>
            </a:r>
          </a:p>
          <a:p>
            <a:r>
              <a:rPr lang="en-US" dirty="0">
                <a:solidFill>
                  <a:schemeClr val="tx1"/>
                </a:solidFill>
                <a:latin typeface="Courier New" panose="02070309020205020404" pitchFamily="49" charset="0"/>
                <a:cs typeface="Courier New" panose="02070309020205020404" pitchFamily="49" charset="0"/>
              </a:rPr>
              <a:t>	if(!a)</a:t>
            </a:r>
          </a:p>
          <a:p>
            <a:r>
              <a:rPr lang="en-US" dirty="0">
                <a:solidFill>
                  <a:schemeClr val="tx1"/>
                </a:solidFill>
                <a:latin typeface="Courier New" panose="02070309020205020404" pitchFamily="49" charset="0"/>
                <a:cs typeface="Courier New" panose="02070309020205020404" pitchFamily="49" charset="0"/>
              </a:rPr>
              <a:t>		ctr &lt;= 4’b0;</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else</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ctr += z</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end</a:t>
            </a:r>
          </a:p>
        </p:txBody>
      </p:sp>
      <p:sp>
        <p:nvSpPr>
          <p:cNvPr id="5" name="Cloud 4">
            <a:extLst>
              <a:ext uri="{FF2B5EF4-FFF2-40B4-BE49-F238E27FC236}">
                <a16:creationId xmlns:a16="http://schemas.microsoft.com/office/drawing/2014/main" id="{A8B32833-D5CE-4844-B132-9373A5A7A280}"/>
              </a:ext>
            </a:extLst>
          </p:cNvPr>
          <p:cNvSpPr/>
          <p:nvPr/>
        </p:nvSpPr>
        <p:spPr>
          <a:xfrm>
            <a:off x="3491880" y="4365104"/>
            <a:ext cx="4608512" cy="1800200"/>
          </a:xfrm>
          <a:prstGeom prst="clou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is BLOCKING!</a:t>
            </a:r>
          </a:p>
          <a:p>
            <a:pPr algn="ctr"/>
            <a:r>
              <a:rPr lang="en-US" dirty="0"/>
              <a:t>Not sure if gate or ff inferred.</a:t>
            </a:r>
          </a:p>
          <a:p>
            <a:pPr algn="ctr"/>
            <a:r>
              <a:rPr lang="en-US" dirty="0"/>
              <a:t>Also same with ++ / -- operators.</a:t>
            </a:r>
          </a:p>
        </p:txBody>
      </p:sp>
    </p:spTree>
    <p:extLst>
      <p:ext uri="{BB962C8B-B14F-4D97-AF65-F5344CB8AC3E}">
        <p14:creationId xmlns:p14="http://schemas.microsoft.com/office/powerpoint/2010/main" val="225026564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 </a:t>
            </a:r>
            <a:r>
              <a:rPr lang="en-US" dirty="0" err="1">
                <a:solidFill>
                  <a:schemeClr val="tx1"/>
                </a:solidFill>
                <a:latin typeface="Courier New" panose="02070309020205020404" pitchFamily="49" charset="0"/>
                <a:cs typeface="Courier New" panose="02070309020205020404" pitchFamily="49" charset="0"/>
              </a:rPr>
              <a:t>clk</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input [3:0] z;</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reg [3:0] ctr;</a:t>
            </a:r>
          </a:p>
          <a:p>
            <a:endParaRPr lang="en-US" dirty="0">
              <a:solidFill>
                <a:schemeClr val="tx1"/>
              </a:solidFill>
              <a:latin typeface="Courier New" panose="02070309020205020404" pitchFamily="49" charset="0"/>
              <a:cs typeface="Courier New" panose="02070309020205020404" pitchFamily="49" charset="0"/>
            </a:endParaRPr>
          </a:p>
          <a:p>
            <a:r>
              <a:rPr lang="en-US" dirty="0" err="1">
                <a:solidFill>
                  <a:schemeClr val="tx1"/>
                </a:solidFill>
                <a:latin typeface="Courier New" panose="02070309020205020404" pitchFamily="49" charset="0"/>
                <a:cs typeface="Courier New" panose="02070309020205020404" pitchFamily="49" charset="0"/>
              </a:rPr>
              <a:t>always_ff</a:t>
            </a:r>
            <a:r>
              <a:rPr lang="en-US" dirty="0">
                <a:solidFill>
                  <a:schemeClr val="tx1"/>
                </a:solidFill>
                <a:latin typeface="Courier New" panose="02070309020205020404" pitchFamily="49" charset="0"/>
                <a:cs typeface="Courier New" panose="02070309020205020404" pitchFamily="49" charset="0"/>
              </a:rPr>
              <a:t> @(posedge </a:t>
            </a:r>
            <a:r>
              <a:rPr lang="en-US" dirty="0" err="1">
                <a:solidFill>
                  <a:schemeClr val="tx1"/>
                </a:solidFill>
                <a:latin typeface="Courier New" panose="02070309020205020404" pitchFamily="49" charset="0"/>
                <a:cs typeface="Courier New" panose="02070309020205020404" pitchFamily="49" charset="0"/>
              </a:rPr>
              <a:t>clk</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negedge</a:t>
            </a:r>
            <a:r>
              <a:rPr lang="en-US" dirty="0">
                <a:solidFill>
                  <a:schemeClr val="tx1"/>
                </a:solidFill>
                <a:latin typeface="Courier New" panose="02070309020205020404" pitchFamily="49" charset="0"/>
                <a:cs typeface="Courier New" panose="02070309020205020404" pitchFamily="49" charset="0"/>
              </a:rPr>
              <a:t> a) begin</a:t>
            </a:r>
          </a:p>
          <a:p>
            <a:r>
              <a:rPr lang="en-US" dirty="0">
                <a:solidFill>
                  <a:schemeClr val="tx1"/>
                </a:solidFill>
                <a:latin typeface="Courier New" panose="02070309020205020404" pitchFamily="49" charset="0"/>
                <a:cs typeface="Courier New" panose="02070309020205020404" pitchFamily="49" charset="0"/>
              </a:rPr>
              <a:t>	if(!a)</a:t>
            </a:r>
          </a:p>
          <a:p>
            <a:r>
              <a:rPr lang="en-US" dirty="0">
                <a:solidFill>
                  <a:schemeClr val="tx1"/>
                </a:solidFill>
                <a:latin typeface="Courier New" panose="02070309020205020404" pitchFamily="49" charset="0"/>
                <a:cs typeface="Courier New" panose="02070309020205020404" pitchFamily="49" charset="0"/>
              </a:rPr>
              <a:t>		ctr &lt;= 4’b0;</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else</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ctr &lt;= ctr + z</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26113538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 </a:t>
            </a:r>
            <a:r>
              <a:rPr lang="en-US" dirty="0" err="1">
                <a:solidFill>
                  <a:schemeClr val="tx1"/>
                </a:solidFill>
                <a:latin typeface="Courier New" panose="02070309020205020404" pitchFamily="49" charset="0"/>
                <a:cs typeface="Courier New" panose="02070309020205020404" pitchFamily="49" charset="0"/>
              </a:rPr>
              <a:t>clk</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input [3:0] x, z, n;</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logic [3:0] ctr;</a:t>
            </a:r>
          </a:p>
          <a:p>
            <a:r>
              <a:rPr lang="en-US" dirty="0">
                <a:solidFill>
                  <a:schemeClr val="tx1"/>
                </a:solidFill>
                <a:latin typeface="Courier New" panose="02070309020205020404" pitchFamily="49" charset="0"/>
                <a:cs typeface="Courier New" panose="02070309020205020404" pitchFamily="49" charset="0"/>
              </a:rPr>
              <a:t>logic [3:0] acc;</a:t>
            </a:r>
          </a:p>
          <a:p>
            <a:endParaRPr lang="en-US" dirty="0">
              <a:solidFill>
                <a:schemeClr val="tx1"/>
              </a:solidFill>
              <a:latin typeface="Courier New" panose="02070309020205020404" pitchFamily="49" charset="0"/>
              <a:cs typeface="Courier New" panose="02070309020205020404" pitchFamily="49" charset="0"/>
            </a:endParaRPr>
          </a:p>
          <a:p>
            <a:r>
              <a:rPr lang="en-US" dirty="0" err="1">
                <a:solidFill>
                  <a:schemeClr val="tx1"/>
                </a:solidFill>
                <a:latin typeface="Courier New" panose="02070309020205020404" pitchFamily="49" charset="0"/>
                <a:cs typeface="Courier New" panose="02070309020205020404" pitchFamily="49" charset="0"/>
              </a:rPr>
              <a:t>always_ff</a:t>
            </a:r>
            <a:r>
              <a:rPr lang="en-US" dirty="0">
                <a:solidFill>
                  <a:schemeClr val="tx1"/>
                </a:solidFill>
                <a:latin typeface="Courier New" panose="02070309020205020404" pitchFamily="49" charset="0"/>
                <a:cs typeface="Courier New" panose="02070309020205020404" pitchFamily="49" charset="0"/>
              </a:rPr>
              <a:t> @(posedge </a:t>
            </a:r>
            <a:r>
              <a:rPr lang="en-US" dirty="0" err="1">
                <a:solidFill>
                  <a:schemeClr val="tx1"/>
                </a:solidFill>
                <a:latin typeface="Courier New" panose="02070309020205020404" pitchFamily="49" charset="0"/>
                <a:cs typeface="Courier New" panose="02070309020205020404" pitchFamily="49" charset="0"/>
              </a:rPr>
              <a:t>clk</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negedge</a:t>
            </a:r>
            <a:r>
              <a:rPr lang="en-US" dirty="0">
                <a:solidFill>
                  <a:schemeClr val="tx1"/>
                </a:solidFill>
                <a:latin typeface="Courier New" panose="02070309020205020404" pitchFamily="49" charset="0"/>
                <a:cs typeface="Courier New" panose="02070309020205020404" pitchFamily="49" charset="0"/>
              </a:rPr>
              <a:t> a) begin</a:t>
            </a:r>
          </a:p>
          <a:p>
            <a:r>
              <a:rPr lang="en-US" dirty="0">
                <a:solidFill>
                  <a:schemeClr val="tx1"/>
                </a:solidFill>
                <a:latin typeface="Courier New" panose="02070309020205020404" pitchFamily="49" charset="0"/>
                <a:cs typeface="Courier New" panose="02070309020205020404" pitchFamily="49" charset="0"/>
              </a:rPr>
              <a:t>	if(!a) begin</a:t>
            </a:r>
          </a:p>
          <a:p>
            <a:r>
              <a:rPr lang="en-US" dirty="0">
                <a:solidFill>
                  <a:schemeClr val="tx1"/>
                </a:solidFill>
                <a:latin typeface="Courier New" panose="02070309020205020404" pitchFamily="49" charset="0"/>
                <a:cs typeface="Courier New" panose="02070309020205020404" pitchFamily="49" charset="0"/>
              </a:rPr>
              <a:t>		ctr &lt;= 0;</a:t>
            </a:r>
          </a:p>
          <a:p>
            <a:r>
              <a:rPr lang="en-US" dirty="0">
                <a:solidFill>
                  <a:schemeClr val="tx1"/>
                </a:solidFill>
                <a:latin typeface="Courier New" panose="02070309020205020404" pitchFamily="49" charset="0"/>
                <a:cs typeface="Courier New" panose="02070309020205020404" pitchFamily="49" charset="0"/>
              </a:rPr>
              <a:t>		acc &lt;= 0;</a:t>
            </a:r>
          </a:p>
          <a:p>
            <a:r>
              <a:rPr lang="en-US" dirty="0">
                <a:solidFill>
                  <a:schemeClr val="tx1"/>
                </a:solidFill>
                <a:latin typeface="Courier New" panose="02070309020205020404" pitchFamily="49" charset="0"/>
                <a:cs typeface="Courier New" panose="02070309020205020404" pitchFamily="49" charset="0"/>
              </a:rPr>
              <a:t>	end</a:t>
            </a:r>
          </a:p>
          <a:p>
            <a:r>
              <a:rPr lang="en-US" dirty="0">
                <a:solidFill>
                  <a:schemeClr val="tx1"/>
                </a:solidFill>
                <a:latin typeface="Courier New" panose="02070309020205020404" pitchFamily="49" charset="0"/>
                <a:cs typeface="Courier New" panose="02070309020205020404" pitchFamily="49" charset="0"/>
              </a:rPr>
              <a:t>	else</a:t>
            </a:r>
          </a:p>
          <a:p>
            <a:r>
              <a:rPr lang="en-US" dirty="0">
                <a:solidFill>
                  <a:schemeClr val="tx1"/>
                </a:solidFill>
                <a:latin typeface="Courier New" panose="02070309020205020404" pitchFamily="49" charset="0"/>
                <a:cs typeface="Courier New" panose="02070309020205020404" pitchFamily="49" charset="0"/>
              </a:rPr>
              <a:t>		ctr &lt;= (x + z) - n; acc &lt;= ctr + acc;</a:t>
            </a:r>
          </a:p>
          <a:p>
            <a:r>
              <a:rPr lang="en-US" dirty="0">
                <a:solidFill>
                  <a:schemeClr val="tx1"/>
                </a:solidFill>
                <a:latin typeface="Courier New" panose="02070309020205020404" pitchFamily="49" charset="0"/>
                <a:cs typeface="Courier New" panose="02070309020205020404" pitchFamily="49" charset="0"/>
              </a:rPr>
              <a:t>	end</a:t>
            </a:r>
          </a:p>
          <a:p>
            <a:r>
              <a:rPr lang="en-US" dirty="0">
                <a:solidFill>
                  <a:schemeClr val="tx1"/>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62261443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 </a:t>
            </a:r>
            <a:r>
              <a:rPr lang="en-US" dirty="0" err="1">
                <a:solidFill>
                  <a:schemeClr val="tx1"/>
                </a:solidFill>
                <a:latin typeface="Courier New" panose="02070309020205020404" pitchFamily="49" charset="0"/>
                <a:cs typeface="Courier New" panose="02070309020205020404" pitchFamily="49" charset="0"/>
              </a:rPr>
              <a:t>clk</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input [3:0] x, z, n;</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logic [3:0] ctr;</a:t>
            </a:r>
          </a:p>
          <a:p>
            <a:r>
              <a:rPr lang="en-US" dirty="0">
                <a:solidFill>
                  <a:schemeClr val="tx1"/>
                </a:solidFill>
                <a:latin typeface="Courier New" panose="02070309020205020404" pitchFamily="49" charset="0"/>
                <a:cs typeface="Courier New" panose="02070309020205020404" pitchFamily="49" charset="0"/>
              </a:rPr>
              <a:t>logic [3:0] acc;</a:t>
            </a:r>
          </a:p>
          <a:p>
            <a:endParaRPr lang="en-US" dirty="0">
              <a:solidFill>
                <a:schemeClr val="tx1"/>
              </a:solidFill>
              <a:latin typeface="Courier New" panose="02070309020205020404" pitchFamily="49" charset="0"/>
              <a:cs typeface="Courier New" panose="02070309020205020404" pitchFamily="49" charset="0"/>
            </a:endParaRPr>
          </a:p>
          <a:p>
            <a:r>
              <a:rPr lang="en-US" dirty="0" err="1">
                <a:solidFill>
                  <a:schemeClr val="tx1"/>
                </a:solidFill>
                <a:latin typeface="Courier New" panose="02070309020205020404" pitchFamily="49" charset="0"/>
                <a:cs typeface="Courier New" panose="02070309020205020404" pitchFamily="49" charset="0"/>
              </a:rPr>
              <a:t>always_ff</a:t>
            </a:r>
            <a:r>
              <a:rPr lang="en-US" dirty="0">
                <a:solidFill>
                  <a:schemeClr val="tx1"/>
                </a:solidFill>
                <a:latin typeface="Courier New" panose="02070309020205020404" pitchFamily="49" charset="0"/>
                <a:cs typeface="Courier New" panose="02070309020205020404" pitchFamily="49" charset="0"/>
              </a:rPr>
              <a:t> @(posedge </a:t>
            </a:r>
            <a:r>
              <a:rPr lang="en-US" dirty="0" err="1">
                <a:solidFill>
                  <a:schemeClr val="tx1"/>
                </a:solidFill>
                <a:latin typeface="Courier New" panose="02070309020205020404" pitchFamily="49" charset="0"/>
                <a:cs typeface="Courier New" panose="02070309020205020404" pitchFamily="49" charset="0"/>
              </a:rPr>
              <a:t>clk</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negedge</a:t>
            </a:r>
            <a:r>
              <a:rPr lang="en-US" dirty="0">
                <a:solidFill>
                  <a:schemeClr val="tx1"/>
                </a:solidFill>
                <a:latin typeface="Courier New" panose="02070309020205020404" pitchFamily="49" charset="0"/>
                <a:cs typeface="Courier New" panose="02070309020205020404" pitchFamily="49" charset="0"/>
              </a:rPr>
              <a:t> a) begin</a:t>
            </a:r>
          </a:p>
          <a:p>
            <a:r>
              <a:rPr lang="en-US" dirty="0">
                <a:solidFill>
                  <a:schemeClr val="tx1"/>
                </a:solidFill>
                <a:latin typeface="Courier New" panose="02070309020205020404" pitchFamily="49" charset="0"/>
                <a:cs typeface="Courier New" panose="02070309020205020404" pitchFamily="49" charset="0"/>
              </a:rPr>
              <a:t>	if(!a) begin</a:t>
            </a:r>
          </a:p>
          <a:p>
            <a:r>
              <a:rPr lang="en-US" dirty="0">
                <a:solidFill>
                  <a:schemeClr val="tx1"/>
                </a:solidFill>
                <a:latin typeface="Courier New" panose="02070309020205020404" pitchFamily="49" charset="0"/>
                <a:cs typeface="Courier New" panose="02070309020205020404" pitchFamily="49" charset="0"/>
              </a:rPr>
              <a:t>		ctr &lt;= 0;</a:t>
            </a:r>
          </a:p>
          <a:p>
            <a:r>
              <a:rPr lang="en-US" dirty="0">
                <a:solidFill>
                  <a:schemeClr val="tx1"/>
                </a:solidFill>
                <a:latin typeface="Courier New" panose="02070309020205020404" pitchFamily="49" charset="0"/>
                <a:cs typeface="Courier New" panose="02070309020205020404" pitchFamily="49" charset="0"/>
              </a:rPr>
              <a:t>		acc &lt;= 0;</a:t>
            </a:r>
          </a:p>
          <a:p>
            <a:r>
              <a:rPr lang="en-US" dirty="0">
                <a:solidFill>
                  <a:schemeClr val="tx1"/>
                </a:solidFill>
                <a:latin typeface="Courier New" panose="02070309020205020404" pitchFamily="49" charset="0"/>
                <a:cs typeface="Courier New" panose="02070309020205020404" pitchFamily="49" charset="0"/>
              </a:rPr>
              <a:t>	end</a:t>
            </a:r>
          </a:p>
          <a:p>
            <a:r>
              <a:rPr lang="en-US" dirty="0">
                <a:solidFill>
                  <a:schemeClr val="tx1"/>
                </a:solidFill>
                <a:latin typeface="Courier New" panose="02070309020205020404" pitchFamily="49" charset="0"/>
                <a:cs typeface="Courier New" panose="02070309020205020404" pitchFamily="49" charset="0"/>
              </a:rPr>
              <a:t>	else begin</a:t>
            </a:r>
          </a:p>
          <a:p>
            <a:r>
              <a:rPr lang="en-US" dirty="0">
                <a:solidFill>
                  <a:schemeClr val="tx1"/>
                </a:solidFill>
                <a:latin typeface="Courier New" panose="02070309020205020404" pitchFamily="49" charset="0"/>
                <a:cs typeface="Courier New" panose="02070309020205020404" pitchFamily="49" charset="0"/>
              </a:rPr>
              <a:t>		ctr &lt;= (x + z) - n; acc &lt;= ctr + acc;</a:t>
            </a:r>
          </a:p>
          <a:p>
            <a:r>
              <a:rPr lang="en-US" dirty="0">
                <a:solidFill>
                  <a:schemeClr val="tx1"/>
                </a:solidFill>
                <a:latin typeface="Courier New" panose="02070309020205020404" pitchFamily="49" charset="0"/>
                <a:cs typeface="Courier New" panose="02070309020205020404" pitchFamily="49" charset="0"/>
              </a:rPr>
              <a:t>	end</a:t>
            </a:r>
          </a:p>
          <a:p>
            <a:r>
              <a:rPr lang="en-US" dirty="0">
                <a:solidFill>
                  <a:schemeClr val="tx1"/>
                </a:solidFill>
                <a:latin typeface="Courier New" panose="02070309020205020404" pitchFamily="49" charset="0"/>
                <a:cs typeface="Courier New" panose="02070309020205020404" pitchFamily="49" charset="0"/>
              </a:rPr>
              <a:t>end</a:t>
            </a:r>
          </a:p>
        </p:txBody>
      </p:sp>
      <p:sp>
        <p:nvSpPr>
          <p:cNvPr id="5" name="Cloud 4">
            <a:extLst>
              <a:ext uri="{FF2B5EF4-FFF2-40B4-BE49-F238E27FC236}">
                <a16:creationId xmlns:a16="http://schemas.microsoft.com/office/drawing/2014/main" id="{7932841E-6B78-46A9-98A7-6A43E3C2AC47}"/>
              </a:ext>
            </a:extLst>
          </p:cNvPr>
          <p:cNvSpPr/>
          <p:nvPr/>
        </p:nvSpPr>
        <p:spPr>
          <a:xfrm>
            <a:off x="4499992" y="2348881"/>
            <a:ext cx="3024336" cy="1296144"/>
          </a:xfrm>
          <a:prstGeom prst="cloud">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Nothing, everything fine and dandy!</a:t>
            </a:r>
          </a:p>
        </p:txBody>
      </p:sp>
    </p:spTree>
    <p:extLst>
      <p:ext uri="{BB962C8B-B14F-4D97-AF65-F5344CB8AC3E}">
        <p14:creationId xmlns:p14="http://schemas.microsoft.com/office/powerpoint/2010/main" val="314127534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 </a:t>
            </a:r>
            <a:r>
              <a:rPr lang="en-US" dirty="0" err="1">
                <a:solidFill>
                  <a:schemeClr val="tx1"/>
                </a:solidFill>
                <a:latin typeface="Courier New" panose="02070309020205020404" pitchFamily="49" charset="0"/>
                <a:cs typeface="Courier New" panose="02070309020205020404" pitchFamily="49" charset="0"/>
              </a:rPr>
              <a:t>nxtstate</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logic c;</a:t>
            </a:r>
          </a:p>
          <a:p>
            <a:r>
              <a:rPr lang="en-US" dirty="0">
                <a:solidFill>
                  <a:schemeClr val="tx1"/>
                </a:solidFill>
                <a:latin typeface="Courier New" panose="02070309020205020404" pitchFamily="49" charset="0"/>
                <a:cs typeface="Courier New" panose="02070309020205020404" pitchFamily="49" charset="0"/>
              </a:rPr>
              <a:t>output v;</a:t>
            </a:r>
          </a:p>
          <a:p>
            <a:endParaRPr lang="en-US" dirty="0">
              <a:solidFill>
                <a:schemeClr val="tx1"/>
              </a:solidFill>
              <a:latin typeface="Courier New" panose="02070309020205020404" pitchFamily="49" charset="0"/>
              <a:cs typeface="Courier New" panose="02070309020205020404" pitchFamily="49" charset="0"/>
            </a:endParaRPr>
          </a:p>
          <a:p>
            <a:r>
              <a:rPr lang="en-US" dirty="0" err="1">
                <a:solidFill>
                  <a:schemeClr val="tx1"/>
                </a:solidFill>
                <a:latin typeface="Courier New" panose="02070309020205020404" pitchFamily="49" charset="0"/>
                <a:cs typeface="Courier New" panose="02070309020205020404" pitchFamily="49" charset="0"/>
              </a:rPr>
              <a:t>always_comb</a:t>
            </a:r>
            <a:r>
              <a:rPr lang="en-US" dirty="0">
                <a:solidFill>
                  <a:schemeClr val="tx1"/>
                </a:solidFill>
                <a:latin typeface="Courier New" panose="02070309020205020404" pitchFamily="49" charset="0"/>
                <a:cs typeface="Courier New" panose="02070309020205020404" pitchFamily="49" charset="0"/>
              </a:rPr>
              <a:t> begin</a:t>
            </a:r>
          </a:p>
          <a:p>
            <a:r>
              <a:rPr lang="en-US" dirty="0">
                <a:solidFill>
                  <a:schemeClr val="tx1"/>
                </a:solidFill>
                <a:latin typeface="Courier New" panose="02070309020205020404" pitchFamily="49" charset="0"/>
                <a:cs typeface="Courier New" panose="02070309020205020404" pitchFamily="49" charset="0"/>
              </a:rPr>
              <a:t>	if(</a:t>
            </a:r>
            <a:r>
              <a:rPr lang="en-US" dirty="0" err="1">
                <a:solidFill>
                  <a:schemeClr val="tx1"/>
                </a:solidFill>
                <a:latin typeface="Courier New" panose="02070309020205020404" pitchFamily="49" charset="0"/>
                <a:cs typeface="Courier New" panose="02070309020205020404" pitchFamily="49" charset="0"/>
              </a:rPr>
              <a:t>nxtstate</a:t>
            </a:r>
            <a:r>
              <a:rPr lang="en-US" dirty="0">
                <a:solidFill>
                  <a:schemeClr val="tx1"/>
                </a:solidFill>
                <a:latin typeface="Courier New" panose="02070309020205020404" pitchFamily="49" charset="0"/>
                <a:cs typeface="Courier New" panose="02070309020205020404" pitchFamily="49" charset="0"/>
              </a:rPr>
              <a:t> == 1’b0) begin</a:t>
            </a:r>
          </a:p>
          <a:p>
            <a:r>
              <a:rPr lang="en-US" dirty="0">
                <a:solidFill>
                  <a:schemeClr val="tx1"/>
                </a:solidFill>
                <a:latin typeface="Courier New" panose="02070309020205020404" pitchFamily="49" charset="0"/>
                <a:cs typeface="Courier New" panose="02070309020205020404" pitchFamily="49" charset="0"/>
              </a:rPr>
              <a:t>		c = 1;</a:t>
            </a:r>
          </a:p>
          <a:p>
            <a:r>
              <a:rPr lang="en-US" dirty="0">
                <a:solidFill>
                  <a:schemeClr val="tx1"/>
                </a:solidFill>
                <a:latin typeface="Courier New" panose="02070309020205020404" pitchFamily="49" charset="0"/>
                <a:cs typeface="Courier New" panose="02070309020205020404" pitchFamily="49" charset="0"/>
              </a:rPr>
              <a:t>	end</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 This is right because I said so.</a:t>
            </a:r>
          </a:p>
          <a:p>
            <a:r>
              <a:rPr lang="en-US" dirty="0">
                <a:solidFill>
                  <a:schemeClr val="tx1"/>
                </a:solidFill>
                <a:latin typeface="Courier New" panose="02070309020205020404" pitchFamily="49" charset="0"/>
                <a:cs typeface="Courier New" panose="02070309020205020404" pitchFamily="49" charset="0"/>
              </a:rPr>
              <a:t>	// Who can mess up this simple gate?</a:t>
            </a:r>
          </a:p>
          <a:p>
            <a:r>
              <a:rPr lang="en-US" dirty="0">
                <a:solidFill>
                  <a:schemeClr val="tx1"/>
                </a:solidFill>
                <a:latin typeface="Courier New" panose="02070309020205020404" pitchFamily="49" charset="0"/>
                <a:cs typeface="Courier New" panose="02070309020205020404" pitchFamily="49" charset="0"/>
              </a:rPr>
              <a:t>	v = a | b | c;</a:t>
            </a:r>
          </a:p>
          <a:p>
            <a:r>
              <a:rPr lang="en-US" dirty="0">
                <a:solidFill>
                  <a:schemeClr val="tx1"/>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76458075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 </a:t>
            </a:r>
            <a:r>
              <a:rPr lang="en-US" dirty="0" err="1">
                <a:solidFill>
                  <a:schemeClr val="tx1"/>
                </a:solidFill>
                <a:latin typeface="Courier New" panose="02070309020205020404" pitchFamily="49" charset="0"/>
                <a:cs typeface="Courier New" panose="02070309020205020404" pitchFamily="49" charset="0"/>
              </a:rPr>
              <a:t>nxtstate</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logic c;</a:t>
            </a:r>
          </a:p>
          <a:p>
            <a:r>
              <a:rPr lang="en-US" dirty="0">
                <a:solidFill>
                  <a:schemeClr val="tx1"/>
                </a:solidFill>
                <a:latin typeface="Courier New" panose="02070309020205020404" pitchFamily="49" charset="0"/>
                <a:cs typeface="Courier New" panose="02070309020205020404" pitchFamily="49" charset="0"/>
              </a:rPr>
              <a:t>output v;</a:t>
            </a:r>
          </a:p>
          <a:p>
            <a:endParaRPr lang="en-US" dirty="0">
              <a:solidFill>
                <a:schemeClr val="tx1"/>
              </a:solidFill>
              <a:latin typeface="Courier New" panose="02070309020205020404" pitchFamily="49" charset="0"/>
              <a:cs typeface="Courier New" panose="02070309020205020404" pitchFamily="49" charset="0"/>
            </a:endParaRPr>
          </a:p>
          <a:p>
            <a:r>
              <a:rPr lang="en-US" dirty="0" err="1">
                <a:solidFill>
                  <a:schemeClr val="tx1"/>
                </a:solidFill>
                <a:latin typeface="Courier New" panose="02070309020205020404" pitchFamily="49" charset="0"/>
                <a:cs typeface="Courier New" panose="02070309020205020404" pitchFamily="49" charset="0"/>
              </a:rPr>
              <a:t>always_comb</a:t>
            </a:r>
            <a:r>
              <a:rPr lang="en-US" dirty="0">
                <a:solidFill>
                  <a:schemeClr val="tx1"/>
                </a:solidFill>
                <a:latin typeface="Courier New" panose="02070309020205020404" pitchFamily="49" charset="0"/>
                <a:cs typeface="Courier New" panose="02070309020205020404" pitchFamily="49" charset="0"/>
              </a:rPr>
              <a:t> begin</a:t>
            </a:r>
          </a:p>
          <a:p>
            <a:r>
              <a:rPr lang="en-US" dirty="0">
                <a:solidFill>
                  <a:schemeClr val="tx1"/>
                </a:solidFill>
                <a:latin typeface="Courier New" panose="02070309020205020404" pitchFamily="49" charset="0"/>
                <a:cs typeface="Courier New" panose="02070309020205020404" pitchFamily="49" charset="0"/>
              </a:rPr>
              <a:t>	if(</a:t>
            </a:r>
            <a:r>
              <a:rPr lang="en-US" dirty="0" err="1">
                <a:solidFill>
                  <a:schemeClr val="tx1"/>
                </a:solidFill>
                <a:latin typeface="Courier New" panose="02070309020205020404" pitchFamily="49" charset="0"/>
                <a:cs typeface="Courier New" panose="02070309020205020404" pitchFamily="49" charset="0"/>
              </a:rPr>
              <a:t>nxtstate</a:t>
            </a:r>
            <a:r>
              <a:rPr lang="en-US" dirty="0">
                <a:solidFill>
                  <a:schemeClr val="tx1"/>
                </a:solidFill>
                <a:latin typeface="Courier New" panose="02070309020205020404" pitchFamily="49" charset="0"/>
                <a:cs typeface="Courier New" panose="02070309020205020404" pitchFamily="49" charset="0"/>
              </a:rPr>
              <a:t> == 1’b0) begin</a:t>
            </a:r>
          </a:p>
          <a:p>
            <a:r>
              <a:rPr lang="en-US" dirty="0">
                <a:solidFill>
                  <a:schemeClr val="tx1"/>
                </a:solidFill>
                <a:latin typeface="Courier New" panose="02070309020205020404" pitchFamily="49" charset="0"/>
                <a:cs typeface="Courier New" panose="02070309020205020404" pitchFamily="49" charset="0"/>
              </a:rPr>
              <a:t>		c = 1;</a:t>
            </a:r>
          </a:p>
          <a:p>
            <a:r>
              <a:rPr lang="en-US" dirty="0">
                <a:solidFill>
                  <a:schemeClr val="tx1"/>
                </a:solidFill>
                <a:latin typeface="Courier New" panose="02070309020205020404" pitchFamily="49" charset="0"/>
                <a:cs typeface="Courier New" panose="02070309020205020404" pitchFamily="49" charset="0"/>
              </a:rPr>
              <a:t>	end</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 This is right because I said so.</a:t>
            </a:r>
          </a:p>
          <a:p>
            <a:r>
              <a:rPr lang="en-US" dirty="0">
                <a:solidFill>
                  <a:schemeClr val="tx1"/>
                </a:solidFill>
                <a:latin typeface="Courier New" panose="02070309020205020404" pitchFamily="49" charset="0"/>
                <a:cs typeface="Courier New" panose="02070309020205020404" pitchFamily="49" charset="0"/>
              </a:rPr>
              <a:t>	// Who can mess up this simple gate?</a:t>
            </a:r>
          </a:p>
          <a:p>
            <a:r>
              <a:rPr lang="en-US" dirty="0">
                <a:solidFill>
                  <a:schemeClr val="tx1"/>
                </a:solidFill>
                <a:latin typeface="Courier New" panose="02070309020205020404" pitchFamily="49" charset="0"/>
                <a:cs typeface="Courier New" panose="02070309020205020404" pitchFamily="49" charset="0"/>
              </a:rPr>
              <a:t>	v = a | b | c;</a:t>
            </a:r>
          </a:p>
          <a:p>
            <a:r>
              <a:rPr lang="en-US" dirty="0">
                <a:solidFill>
                  <a:schemeClr val="tx1"/>
                </a:solidFill>
                <a:latin typeface="Courier New" panose="02070309020205020404" pitchFamily="49" charset="0"/>
                <a:cs typeface="Courier New" panose="02070309020205020404" pitchFamily="49" charset="0"/>
              </a:rPr>
              <a:t>end</a:t>
            </a:r>
          </a:p>
        </p:txBody>
      </p:sp>
      <p:sp>
        <p:nvSpPr>
          <p:cNvPr id="5" name="Cloud 4">
            <a:extLst>
              <a:ext uri="{FF2B5EF4-FFF2-40B4-BE49-F238E27FC236}">
                <a16:creationId xmlns:a16="http://schemas.microsoft.com/office/drawing/2014/main" id="{A7642C9D-E89B-4C33-B0C6-FA689B1CBD37}"/>
              </a:ext>
            </a:extLst>
          </p:cNvPr>
          <p:cNvSpPr/>
          <p:nvPr/>
        </p:nvSpPr>
        <p:spPr>
          <a:xfrm>
            <a:off x="4572000" y="1988840"/>
            <a:ext cx="3240360" cy="1675386"/>
          </a:xfrm>
          <a:prstGeom prst="clou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if </a:t>
            </a:r>
            <a:r>
              <a:rPr lang="en-US" dirty="0" err="1"/>
              <a:t>nxtstate</a:t>
            </a:r>
            <a:r>
              <a:rPr lang="en-US" dirty="0"/>
              <a:t> is High? Malformed gate </a:t>
            </a:r>
            <a:r>
              <a:rPr lang="en-US" dirty="0" err="1"/>
              <a:t>inferrence</a:t>
            </a:r>
            <a:r>
              <a:rPr lang="en-US" dirty="0"/>
              <a:t>…</a:t>
            </a:r>
          </a:p>
        </p:txBody>
      </p:sp>
    </p:spTree>
    <p:extLst>
      <p:ext uri="{BB962C8B-B14F-4D97-AF65-F5344CB8AC3E}">
        <p14:creationId xmlns:p14="http://schemas.microsoft.com/office/powerpoint/2010/main" val="76074791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 </a:t>
            </a:r>
            <a:r>
              <a:rPr lang="en-US" dirty="0" err="1">
                <a:solidFill>
                  <a:schemeClr val="tx1"/>
                </a:solidFill>
                <a:latin typeface="Courier New" panose="02070309020205020404" pitchFamily="49" charset="0"/>
                <a:cs typeface="Courier New" panose="02070309020205020404" pitchFamily="49" charset="0"/>
              </a:rPr>
              <a:t>nxtstate</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logic c;</a:t>
            </a:r>
          </a:p>
          <a:p>
            <a:r>
              <a:rPr lang="en-US" dirty="0">
                <a:solidFill>
                  <a:schemeClr val="tx1"/>
                </a:solidFill>
                <a:latin typeface="Courier New" panose="02070309020205020404" pitchFamily="49" charset="0"/>
                <a:cs typeface="Courier New" panose="02070309020205020404" pitchFamily="49" charset="0"/>
              </a:rPr>
              <a:t>output v;</a:t>
            </a:r>
          </a:p>
          <a:p>
            <a:endParaRPr lang="en-US" dirty="0">
              <a:solidFill>
                <a:schemeClr val="tx1"/>
              </a:solidFill>
              <a:latin typeface="Courier New" panose="02070309020205020404" pitchFamily="49" charset="0"/>
              <a:cs typeface="Courier New" panose="02070309020205020404" pitchFamily="49" charset="0"/>
            </a:endParaRPr>
          </a:p>
          <a:p>
            <a:r>
              <a:rPr lang="en-US" dirty="0" err="1">
                <a:solidFill>
                  <a:schemeClr val="tx1"/>
                </a:solidFill>
                <a:latin typeface="Courier New" panose="02070309020205020404" pitchFamily="49" charset="0"/>
                <a:cs typeface="Courier New" panose="02070309020205020404" pitchFamily="49" charset="0"/>
              </a:rPr>
              <a:t>always_comb</a:t>
            </a:r>
            <a:r>
              <a:rPr lang="en-US" dirty="0">
                <a:solidFill>
                  <a:schemeClr val="tx1"/>
                </a:solidFill>
                <a:latin typeface="Courier New" panose="02070309020205020404" pitchFamily="49" charset="0"/>
                <a:cs typeface="Courier New" panose="02070309020205020404" pitchFamily="49" charset="0"/>
              </a:rPr>
              <a:t> begin</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c = 0;</a:t>
            </a:r>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if(</a:t>
            </a:r>
            <a:r>
              <a:rPr lang="en-US" dirty="0" err="1">
                <a:solidFill>
                  <a:schemeClr val="tx1"/>
                </a:solidFill>
                <a:latin typeface="Courier New" panose="02070309020205020404" pitchFamily="49" charset="0"/>
                <a:cs typeface="Courier New" panose="02070309020205020404" pitchFamily="49" charset="0"/>
              </a:rPr>
              <a:t>nxtstate</a:t>
            </a:r>
            <a:r>
              <a:rPr lang="en-US" dirty="0">
                <a:solidFill>
                  <a:schemeClr val="tx1"/>
                </a:solidFill>
                <a:latin typeface="Courier New" panose="02070309020205020404" pitchFamily="49" charset="0"/>
                <a:cs typeface="Courier New" panose="02070309020205020404" pitchFamily="49" charset="0"/>
              </a:rPr>
              <a:t> == 1’b0) begin</a:t>
            </a:r>
          </a:p>
          <a:p>
            <a:r>
              <a:rPr lang="en-US" dirty="0">
                <a:solidFill>
                  <a:schemeClr val="tx1"/>
                </a:solidFill>
                <a:latin typeface="Courier New" panose="02070309020205020404" pitchFamily="49" charset="0"/>
                <a:cs typeface="Courier New" panose="02070309020205020404" pitchFamily="49" charset="0"/>
              </a:rPr>
              <a:t>		c = 1;</a:t>
            </a:r>
          </a:p>
          <a:p>
            <a:r>
              <a:rPr lang="en-US" dirty="0">
                <a:solidFill>
                  <a:schemeClr val="tx1"/>
                </a:solidFill>
                <a:latin typeface="Courier New" panose="02070309020205020404" pitchFamily="49" charset="0"/>
                <a:cs typeface="Courier New" panose="02070309020205020404" pitchFamily="49" charset="0"/>
              </a:rPr>
              <a:t>	end</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 This is right because I said so.</a:t>
            </a:r>
          </a:p>
          <a:p>
            <a:r>
              <a:rPr lang="en-US" dirty="0">
                <a:solidFill>
                  <a:schemeClr val="tx1"/>
                </a:solidFill>
                <a:latin typeface="Courier New" panose="02070309020205020404" pitchFamily="49" charset="0"/>
                <a:cs typeface="Courier New" panose="02070309020205020404" pitchFamily="49" charset="0"/>
              </a:rPr>
              <a:t>	// Who can mess up this simple gate?</a:t>
            </a:r>
          </a:p>
          <a:p>
            <a:r>
              <a:rPr lang="en-US" dirty="0">
                <a:solidFill>
                  <a:schemeClr val="tx1"/>
                </a:solidFill>
                <a:latin typeface="Courier New" panose="02070309020205020404" pitchFamily="49" charset="0"/>
                <a:cs typeface="Courier New" panose="02070309020205020404" pitchFamily="49" charset="0"/>
              </a:rPr>
              <a:t>	v = a | b | c;</a:t>
            </a:r>
          </a:p>
          <a:p>
            <a:r>
              <a:rPr lang="en-US" dirty="0">
                <a:solidFill>
                  <a:schemeClr val="tx1"/>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74341436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FF3D061-CD55-4477-AA4B-2F36768570F2}"/>
              </a:ext>
            </a:extLst>
          </p:cNvPr>
          <p:cNvSpPr>
            <a:spLocks noGrp="1"/>
          </p:cNvSpPr>
          <p:nvPr>
            <p:ph type="title"/>
          </p:nvPr>
        </p:nvSpPr>
        <p:spPr/>
        <p:txBody>
          <a:bodyPr/>
          <a:lstStyle/>
          <a:p>
            <a:pPr eaLnBrk="1" hangingPunct="1"/>
            <a:r>
              <a:rPr lang="en-US" altLang="en-US">
                <a:ea typeface="ＭＳ Ｐゴシック" panose="020B0600070205080204" pitchFamily="34" charset="-128"/>
              </a:rPr>
              <a:t>Two Roles of HDL</a:t>
            </a:r>
          </a:p>
        </p:txBody>
      </p:sp>
      <p:sp>
        <p:nvSpPr>
          <p:cNvPr id="10243" name="Rectangle 3" descr="Rectangle: Click to edit Master text styles&#10;Second level&#10;Third level&#10;Fourth level&#10;Fifth level">
            <a:extLst>
              <a:ext uri="{FF2B5EF4-FFF2-40B4-BE49-F238E27FC236}">
                <a16:creationId xmlns:a16="http://schemas.microsoft.com/office/drawing/2014/main" id="{1DA30A38-A6D1-44E6-9B98-78CC1E09BE64}"/>
              </a:ext>
            </a:extLst>
          </p:cNvPr>
          <p:cNvSpPr>
            <a:spLocks noGrp="1"/>
          </p:cNvSpPr>
          <p:nvPr>
            <p:ph idx="1"/>
          </p:nvPr>
        </p:nvSpPr>
        <p:spPr>
          <a:xfrm>
            <a:off x="457200" y="1125538"/>
            <a:ext cx="8229600" cy="5000625"/>
          </a:xfrm>
        </p:spPr>
        <p:txBody>
          <a:bodyPr/>
          <a:lstStyle/>
          <a:p>
            <a:pPr eaLnBrk="1" hangingPunct="1"/>
            <a:r>
              <a:rPr lang="en-US" altLang="en-US">
                <a:solidFill>
                  <a:srgbClr val="F7020B"/>
                </a:solidFill>
              </a:rPr>
              <a:t>#1: Specifying digital logic</a:t>
            </a:r>
            <a:endParaRPr lang="en-US" altLang="en-US"/>
          </a:p>
          <a:p>
            <a:pPr lvl="1" eaLnBrk="1" hangingPunct="1"/>
            <a:r>
              <a:rPr lang="en-US" altLang="en-US"/>
              <a:t>Specify the logic that appears in final design</a:t>
            </a:r>
          </a:p>
          <a:p>
            <a:pPr lvl="1" eaLnBrk="1" hangingPunct="1"/>
            <a:r>
              <a:rPr lang="en-US" altLang="en-US"/>
              <a:t>Either</a:t>
            </a:r>
          </a:p>
          <a:p>
            <a:pPr lvl="2" eaLnBrk="1" hangingPunct="1"/>
            <a:r>
              <a:rPr lang="en-US" altLang="en-US"/>
              <a:t>Translated automatically (called </a:t>
            </a:r>
            <a:r>
              <a:rPr lang="en-US" altLang="en-US" i="1">
                <a:solidFill>
                  <a:srgbClr val="F7020B"/>
                </a:solidFill>
              </a:rPr>
              <a:t>synthesis</a:t>
            </a:r>
            <a:r>
              <a:rPr lang="en-US" altLang="en-US"/>
              <a:t>) or</a:t>
            </a:r>
          </a:p>
          <a:p>
            <a:pPr lvl="2" eaLnBrk="1" hangingPunct="1"/>
            <a:r>
              <a:rPr lang="en-US" altLang="en-US"/>
              <a:t>Optimized manually (automatically checked for equivalence)</a:t>
            </a:r>
          </a:p>
          <a:p>
            <a:pPr eaLnBrk="1" hangingPunct="1"/>
            <a:r>
              <a:rPr lang="en-US" altLang="en-US">
                <a:solidFill>
                  <a:srgbClr val="F7020B"/>
                </a:solidFill>
              </a:rPr>
              <a:t>#2: Simulating and testing a design</a:t>
            </a:r>
            <a:endParaRPr lang="en-US" altLang="en-US"/>
          </a:p>
          <a:p>
            <a:pPr lvl="1" eaLnBrk="1" hangingPunct="1"/>
            <a:r>
              <a:rPr lang="en-US" altLang="en-US"/>
              <a:t>High-speed simulation is crucial for large designs</a:t>
            </a:r>
          </a:p>
          <a:p>
            <a:pPr lvl="1" eaLnBrk="1" hangingPunct="1"/>
            <a:r>
              <a:rPr lang="en-US" altLang="en-US"/>
              <a:t>Many HDL </a:t>
            </a:r>
            <a:r>
              <a:rPr lang="en-US" altLang="en-US" i="1">
                <a:solidFill>
                  <a:srgbClr val="F7020B"/>
                </a:solidFill>
              </a:rPr>
              <a:t>interpreters</a:t>
            </a:r>
            <a:r>
              <a:rPr lang="en-US" altLang="en-US"/>
              <a:t> optimized for speed</a:t>
            </a:r>
          </a:p>
          <a:p>
            <a:pPr lvl="1" eaLnBrk="1" hangingPunct="1"/>
            <a:r>
              <a:rPr lang="en-US" altLang="en-US"/>
              <a:t>Testbench: code to test design, but not part of final design</a:t>
            </a:r>
          </a:p>
          <a:p>
            <a:pPr lvl="1" eaLnBrk="1" hangingPunct="1"/>
            <a:endParaRPr lang="en-US" altLang="en-US" u="sng"/>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a:t>
            </a:r>
          </a:p>
          <a:p>
            <a:r>
              <a:rPr lang="en-US" dirty="0">
                <a:solidFill>
                  <a:schemeClr val="tx1"/>
                </a:solidFill>
                <a:latin typeface="Courier New" panose="02070309020205020404" pitchFamily="49" charset="0"/>
                <a:cs typeface="Courier New" panose="02070309020205020404" pitchFamily="49" charset="0"/>
              </a:rPr>
              <a:t>input [3:0] </a:t>
            </a:r>
            <a:r>
              <a:rPr lang="en-US" dirty="0" err="1">
                <a:solidFill>
                  <a:schemeClr val="tx1"/>
                </a:solidFill>
                <a:latin typeface="Courier New" panose="02070309020205020404" pitchFamily="49" charset="0"/>
                <a:cs typeface="Courier New" panose="02070309020205020404" pitchFamily="49" charset="0"/>
              </a:rPr>
              <a:t>howmany</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output [3:0] z;</a:t>
            </a:r>
          </a:p>
          <a:p>
            <a:r>
              <a:rPr lang="en-US" dirty="0">
                <a:solidFill>
                  <a:schemeClr val="tx1"/>
                </a:solidFill>
                <a:latin typeface="Courier New" panose="02070309020205020404" pitchFamily="49" charset="0"/>
                <a:cs typeface="Courier New" panose="02070309020205020404" pitchFamily="49" charset="0"/>
              </a:rPr>
              <a:t>integer [3:0] </a:t>
            </a:r>
            <a:r>
              <a:rPr lang="en-US" dirty="0" err="1">
                <a:solidFill>
                  <a:schemeClr val="tx1"/>
                </a:solidFill>
                <a:latin typeface="Courier New" panose="02070309020205020404" pitchFamily="49" charset="0"/>
                <a:cs typeface="Courier New" panose="02070309020205020404" pitchFamily="49" charset="0"/>
              </a:rPr>
              <a:t>i</a:t>
            </a:r>
            <a:r>
              <a:rPr lang="en-US" dirty="0">
                <a:solidFill>
                  <a:schemeClr val="tx1"/>
                </a:solidFill>
                <a:latin typeface="Courier New" panose="02070309020205020404" pitchFamily="49" charset="0"/>
                <a:cs typeface="Courier New" panose="02070309020205020404" pitchFamily="49" charset="0"/>
              </a:rPr>
              <a:t>;</a:t>
            </a:r>
          </a:p>
          <a:p>
            <a:endParaRPr lang="en-US" dirty="0">
              <a:solidFill>
                <a:schemeClr val="tx1"/>
              </a:solidFill>
              <a:latin typeface="Courier New" panose="02070309020205020404" pitchFamily="49" charset="0"/>
              <a:cs typeface="Courier New" panose="02070309020205020404" pitchFamily="49" charset="0"/>
            </a:endParaRPr>
          </a:p>
          <a:p>
            <a:r>
              <a:rPr lang="en-US" dirty="0" err="1">
                <a:solidFill>
                  <a:schemeClr val="tx1"/>
                </a:solidFill>
                <a:latin typeface="Courier New" panose="02070309020205020404" pitchFamily="49" charset="0"/>
                <a:cs typeface="Courier New" panose="02070309020205020404" pitchFamily="49" charset="0"/>
              </a:rPr>
              <a:t>always_comb</a:t>
            </a:r>
            <a:r>
              <a:rPr lang="en-US" dirty="0">
                <a:solidFill>
                  <a:schemeClr val="tx1"/>
                </a:solidFill>
                <a:latin typeface="Courier New" panose="02070309020205020404" pitchFamily="49" charset="0"/>
                <a:cs typeface="Courier New" panose="02070309020205020404" pitchFamily="49" charset="0"/>
              </a:rPr>
              <a:t> begin</a:t>
            </a:r>
          </a:p>
          <a:p>
            <a:r>
              <a:rPr lang="en-US" dirty="0">
                <a:solidFill>
                  <a:schemeClr val="tx1"/>
                </a:solidFill>
                <a:latin typeface="Courier New" panose="02070309020205020404" pitchFamily="49" charset="0"/>
                <a:cs typeface="Courier New" panose="02070309020205020404" pitchFamily="49" charset="0"/>
              </a:rPr>
              <a:t>	for(</a:t>
            </a:r>
            <a:r>
              <a:rPr lang="en-US" dirty="0" err="1">
                <a:solidFill>
                  <a:schemeClr val="tx1"/>
                </a:solidFill>
                <a:latin typeface="Courier New" panose="02070309020205020404" pitchFamily="49" charset="0"/>
                <a:cs typeface="Courier New" panose="02070309020205020404" pitchFamily="49" charset="0"/>
              </a:rPr>
              <a:t>i</a:t>
            </a:r>
            <a:r>
              <a:rPr lang="en-US" dirty="0">
                <a:solidFill>
                  <a:schemeClr val="tx1"/>
                </a:solidFill>
                <a:latin typeface="Courier New" panose="02070309020205020404" pitchFamily="49" charset="0"/>
                <a:cs typeface="Courier New" panose="02070309020205020404" pitchFamily="49" charset="0"/>
              </a:rPr>
              <a:t> = 0; </a:t>
            </a:r>
            <a:r>
              <a:rPr lang="en-US" dirty="0" err="1">
                <a:solidFill>
                  <a:schemeClr val="tx1"/>
                </a:solidFill>
                <a:latin typeface="Courier New" panose="02070309020205020404" pitchFamily="49" charset="0"/>
                <a:cs typeface="Courier New" panose="02070309020205020404" pitchFamily="49" charset="0"/>
              </a:rPr>
              <a:t>i</a:t>
            </a:r>
            <a:r>
              <a:rPr lang="en-US" dirty="0">
                <a:solidFill>
                  <a:schemeClr val="tx1"/>
                </a:solidFill>
                <a:latin typeface="Courier New" panose="02070309020205020404" pitchFamily="49" charset="0"/>
                <a:cs typeface="Courier New" panose="02070309020205020404" pitchFamily="49" charset="0"/>
              </a:rPr>
              <a:t> &lt; </a:t>
            </a:r>
            <a:r>
              <a:rPr lang="en-US" dirty="0" err="1">
                <a:solidFill>
                  <a:schemeClr val="tx1"/>
                </a:solidFill>
                <a:latin typeface="Courier New" panose="02070309020205020404" pitchFamily="49" charset="0"/>
                <a:cs typeface="Courier New" panose="02070309020205020404" pitchFamily="49" charset="0"/>
              </a:rPr>
              <a:t>howmany</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a:t>
            </a:r>
            <a:r>
              <a:rPr lang="en-US" dirty="0">
                <a:solidFill>
                  <a:schemeClr val="tx1"/>
                </a:solidFill>
                <a:latin typeface="Courier New" panose="02070309020205020404" pitchFamily="49" charset="0"/>
                <a:cs typeface="Courier New" panose="02070309020205020404" pitchFamily="49" charset="0"/>
              </a:rPr>
              <a:t>++) begin</a:t>
            </a:r>
          </a:p>
          <a:p>
            <a:r>
              <a:rPr lang="en-US" dirty="0">
                <a:solidFill>
                  <a:schemeClr val="tx1"/>
                </a:solidFill>
                <a:latin typeface="Courier New" panose="02070309020205020404" pitchFamily="49" charset="0"/>
                <a:cs typeface="Courier New" panose="02070309020205020404" pitchFamily="49" charset="0"/>
              </a:rPr>
              <a:t>		z++;</a:t>
            </a:r>
          </a:p>
          <a:p>
            <a:r>
              <a:rPr lang="en-US" dirty="0">
                <a:solidFill>
                  <a:schemeClr val="tx1"/>
                </a:solidFill>
                <a:latin typeface="Courier New" panose="02070309020205020404" pitchFamily="49" charset="0"/>
                <a:cs typeface="Courier New" panose="02070309020205020404" pitchFamily="49" charset="0"/>
              </a:rPr>
              <a:t>	end	</a:t>
            </a:r>
          </a:p>
          <a:p>
            <a:r>
              <a:rPr lang="en-US" dirty="0">
                <a:solidFill>
                  <a:schemeClr val="tx1"/>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52023444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a:t>
            </a:r>
          </a:p>
          <a:p>
            <a:r>
              <a:rPr lang="en-US" dirty="0">
                <a:solidFill>
                  <a:schemeClr val="tx1"/>
                </a:solidFill>
                <a:latin typeface="Courier New" panose="02070309020205020404" pitchFamily="49" charset="0"/>
                <a:cs typeface="Courier New" panose="02070309020205020404" pitchFamily="49" charset="0"/>
              </a:rPr>
              <a:t>input [3:0] </a:t>
            </a:r>
            <a:r>
              <a:rPr lang="en-US" dirty="0" err="1">
                <a:solidFill>
                  <a:schemeClr val="tx1"/>
                </a:solidFill>
                <a:latin typeface="Courier New" panose="02070309020205020404" pitchFamily="49" charset="0"/>
                <a:cs typeface="Courier New" panose="02070309020205020404" pitchFamily="49" charset="0"/>
              </a:rPr>
              <a:t>howmany</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output [3:0] z;</a:t>
            </a:r>
          </a:p>
          <a:p>
            <a:r>
              <a:rPr lang="en-US" dirty="0">
                <a:solidFill>
                  <a:schemeClr val="tx1"/>
                </a:solidFill>
                <a:latin typeface="Courier New" panose="02070309020205020404" pitchFamily="49" charset="0"/>
                <a:cs typeface="Courier New" panose="02070309020205020404" pitchFamily="49" charset="0"/>
              </a:rPr>
              <a:t>integer [3:0] </a:t>
            </a:r>
            <a:r>
              <a:rPr lang="en-US" dirty="0" err="1">
                <a:solidFill>
                  <a:schemeClr val="tx1"/>
                </a:solidFill>
                <a:latin typeface="Courier New" panose="02070309020205020404" pitchFamily="49" charset="0"/>
                <a:cs typeface="Courier New" panose="02070309020205020404" pitchFamily="49" charset="0"/>
              </a:rPr>
              <a:t>i</a:t>
            </a:r>
            <a:r>
              <a:rPr lang="en-US" dirty="0">
                <a:solidFill>
                  <a:schemeClr val="tx1"/>
                </a:solidFill>
                <a:latin typeface="Courier New" panose="02070309020205020404" pitchFamily="49" charset="0"/>
                <a:cs typeface="Courier New" panose="02070309020205020404" pitchFamily="49" charset="0"/>
              </a:rPr>
              <a:t>;</a:t>
            </a:r>
          </a:p>
          <a:p>
            <a:endParaRPr lang="en-US" dirty="0">
              <a:solidFill>
                <a:schemeClr val="tx1"/>
              </a:solidFill>
              <a:latin typeface="Courier New" panose="02070309020205020404" pitchFamily="49" charset="0"/>
              <a:cs typeface="Courier New" panose="02070309020205020404" pitchFamily="49" charset="0"/>
            </a:endParaRPr>
          </a:p>
          <a:p>
            <a:r>
              <a:rPr lang="en-US" dirty="0" err="1">
                <a:solidFill>
                  <a:schemeClr val="tx1"/>
                </a:solidFill>
                <a:latin typeface="Courier New" panose="02070309020205020404" pitchFamily="49" charset="0"/>
                <a:cs typeface="Courier New" panose="02070309020205020404" pitchFamily="49" charset="0"/>
              </a:rPr>
              <a:t>always_comb</a:t>
            </a:r>
            <a:r>
              <a:rPr lang="en-US" dirty="0">
                <a:solidFill>
                  <a:schemeClr val="tx1"/>
                </a:solidFill>
                <a:latin typeface="Courier New" panose="02070309020205020404" pitchFamily="49" charset="0"/>
                <a:cs typeface="Courier New" panose="02070309020205020404" pitchFamily="49" charset="0"/>
              </a:rPr>
              <a:t> begin</a:t>
            </a:r>
          </a:p>
          <a:p>
            <a:r>
              <a:rPr lang="en-US" dirty="0">
                <a:solidFill>
                  <a:schemeClr val="tx1"/>
                </a:solidFill>
                <a:latin typeface="Courier New" panose="02070309020205020404" pitchFamily="49" charset="0"/>
                <a:cs typeface="Courier New" panose="02070309020205020404" pitchFamily="49" charset="0"/>
              </a:rPr>
              <a:t>	for(</a:t>
            </a:r>
            <a:r>
              <a:rPr lang="en-US" dirty="0" err="1">
                <a:solidFill>
                  <a:schemeClr val="tx1"/>
                </a:solidFill>
                <a:latin typeface="Courier New" panose="02070309020205020404" pitchFamily="49" charset="0"/>
                <a:cs typeface="Courier New" panose="02070309020205020404" pitchFamily="49" charset="0"/>
              </a:rPr>
              <a:t>i</a:t>
            </a:r>
            <a:r>
              <a:rPr lang="en-US" dirty="0">
                <a:solidFill>
                  <a:schemeClr val="tx1"/>
                </a:solidFill>
                <a:latin typeface="Courier New" panose="02070309020205020404" pitchFamily="49" charset="0"/>
                <a:cs typeface="Courier New" panose="02070309020205020404" pitchFamily="49" charset="0"/>
              </a:rPr>
              <a:t> = 0;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&lt; </a:t>
            </a:r>
            <a:r>
              <a:rPr lang="en-US" dirty="0" err="1">
                <a:solidFill>
                  <a:srgbClr val="FF0000"/>
                </a:solidFill>
                <a:latin typeface="Courier New" panose="02070309020205020404" pitchFamily="49" charset="0"/>
                <a:cs typeface="Courier New" panose="02070309020205020404" pitchFamily="49" charset="0"/>
              </a:rPr>
              <a:t>howmany</a:t>
            </a:r>
            <a:r>
              <a:rPr lang="en-US" dirty="0">
                <a:solidFill>
                  <a:srgbClr val="FF0000"/>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a:t>
            </a:r>
            <a:r>
              <a:rPr lang="en-US" dirty="0">
                <a:solidFill>
                  <a:schemeClr val="tx1"/>
                </a:solidFill>
                <a:latin typeface="Courier New" panose="02070309020205020404" pitchFamily="49" charset="0"/>
                <a:cs typeface="Courier New" panose="02070309020205020404" pitchFamily="49" charset="0"/>
              </a:rPr>
              <a:t>++) begin</a:t>
            </a:r>
          </a:p>
          <a:p>
            <a:r>
              <a:rPr lang="en-US" dirty="0">
                <a:solidFill>
                  <a:schemeClr val="tx1"/>
                </a:solidFill>
                <a:latin typeface="Courier New" panose="02070309020205020404" pitchFamily="49" charset="0"/>
                <a:cs typeface="Courier New" panose="02070309020205020404" pitchFamily="49" charset="0"/>
              </a:rPr>
              <a:t>		z++;</a:t>
            </a:r>
          </a:p>
          <a:p>
            <a:r>
              <a:rPr lang="en-US" dirty="0">
                <a:solidFill>
                  <a:schemeClr val="tx1"/>
                </a:solidFill>
                <a:latin typeface="Courier New" panose="02070309020205020404" pitchFamily="49" charset="0"/>
                <a:cs typeface="Courier New" panose="02070309020205020404" pitchFamily="49" charset="0"/>
              </a:rPr>
              <a:t>	end	</a:t>
            </a:r>
          </a:p>
          <a:p>
            <a:r>
              <a:rPr lang="en-US" dirty="0">
                <a:solidFill>
                  <a:schemeClr val="tx1"/>
                </a:solidFill>
                <a:latin typeface="Courier New" panose="02070309020205020404" pitchFamily="49" charset="0"/>
                <a:cs typeface="Courier New" panose="02070309020205020404" pitchFamily="49" charset="0"/>
              </a:rPr>
              <a:t>end</a:t>
            </a:r>
          </a:p>
        </p:txBody>
      </p:sp>
      <p:sp>
        <p:nvSpPr>
          <p:cNvPr id="5" name="Cloud 4">
            <a:extLst>
              <a:ext uri="{FF2B5EF4-FFF2-40B4-BE49-F238E27FC236}">
                <a16:creationId xmlns:a16="http://schemas.microsoft.com/office/drawing/2014/main" id="{34602677-71BA-4B86-A25B-34FEABAAF0A9}"/>
              </a:ext>
            </a:extLst>
          </p:cNvPr>
          <p:cNvSpPr/>
          <p:nvPr/>
        </p:nvSpPr>
        <p:spPr>
          <a:xfrm>
            <a:off x="4684440" y="4221088"/>
            <a:ext cx="3240360" cy="1675386"/>
          </a:xfrm>
          <a:prstGeom prst="clou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Dynamically bounded for loop, of course!</a:t>
            </a:r>
          </a:p>
        </p:txBody>
      </p:sp>
    </p:spTree>
    <p:extLst>
      <p:ext uri="{BB962C8B-B14F-4D97-AF65-F5344CB8AC3E}">
        <p14:creationId xmlns:p14="http://schemas.microsoft.com/office/powerpoint/2010/main" val="125184315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C3A558-97F3-45A7-9C1F-EF319461B846}"/>
              </a:ext>
            </a:extLst>
          </p:cNvPr>
          <p:cNvSpPr>
            <a:spLocks noGrp="1"/>
          </p:cNvSpPr>
          <p:nvPr>
            <p:ph type="title"/>
          </p:nvPr>
        </p:nvSpPr>
        <p:spPr/>
        <p:txBody>
          <a:bodyPr/>
          <a:lstStyle/>
          <a:p>
            <a:pPr eaLnBrk="1" hangingPunct="1"/>
            <a:r>
              <a:rPr lang="en-US" altLang="en-US" dirty="0">
                <a:ea typeface="ＭＳ Ｐゴシック" panose="020B0600070205080204" pitchFamily="34" charset="-128"/>
              </a:rPr>
              <a:t>Combinational vs Sequential</a:t>
            </a:r>
          </a:p>
        </p:txBody>
      </p:sp>
      <p:sp>
        <p:nvSpPr>
          <p:cNvPr id="24579" name="Content Placeholder 2">
            <a:extLst>
              <a:ext uri="{FF2B5EF4-FFF2-40B4-BE49-F238E27FC236}">
                <a16:creationId xmlns:a16="http://schemas.microsoft.com/office/drawing/2014/main" id="{125D29E9-9DB9-4E65-96E0-5F9AA3C562D8}"/>
              </a:ext>
            </a:extLst>
          </p:cNvPr>
          <p:cNvSpPr>
            <a:spLocks noGrp="1"/>
          </p:cNvSpPr>
          <p:nvPr>
            <p:ph idx="1"/>
          </p:nvPr>
        </p:nvSpPr>
        <p:spPr>
          <a:xfrm>
            <a:off x="457200" y="1600201"/>
            <a:ext cx="8229600" cy="748680"/>
          </a:xfrm>
        </p:spPr>
        <p:txBody>
          <a:bodyPr/>
          <a:lstStyle/>
          <a:p>
            <a:pPr eaLnBrk="1" hangingPunct="1"/>
            <a:r>
              <a:rPr lang="en-US" altLang="en-US" dirty="0"/>
              <a:t>What’s wrong here?</a:t>
            </a:r>
          </a:p>
        </p:txBody>
      </p:sp>
      <p:sp>
        <p:nvSpPr>
          <p:cNvPr id="2" name="Rectangle 1">
            <a:extLst>
              <a:ext uri="{FF2B5EF4-FFF2-40B4-BE49-F238E27FC236}">
                <a16:creationId xmlns:a16="http://schemas.microsoft.com/office/drawing/2014/main" id="{081F0226-B401-499A-A0F7-DD3F23E47D7C}"/>
              </a:ext>
            </a:extLst>
          </p:cNvPr>
          <p:cNvSpPr/>
          <p:nvPr/>
        </p:nvSpPr>
        <p:spPr>
          <a:xfrm>
            <a:off x="683568" y="2276872"/>
            <a:ext cx="7776864" cy="4176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input a, b;</a:t>
            </a:r>
          </a:p>
          <a:p>
            <a:r>
              <a:rPr lang="en-US" dirty="0">
                <a:solidFill>
                  <a:schemeClr val="tx1"/>
                </a:solidFill>
                <a:latin typeface="Courier New" panose="02070309020205020404" pitchFamily="49" charset="0"/>
                <a:cs typeface="Courier New" panose="02070309020205020404" pitchFamily="49" charset="0"/>
              </a:rPr>
              <a:t>input [3:0] </a:t>
            </a:r>
            <a:r>
              <a:rPr lang="en-US" dirty="0" err="1">
                <a:solidFill>
                  <a:schemeClr val="tx1"/>
                </a:solidFill>
                <a:latin typeface="Courier New" panose="02070309020205020404" pitchFamily="49" charset="0"/>
                <a:cs typeface="Courier New" panose="02070309020205020404" pitchFamily="49" charset="0"/>
              </a:rPr>
              <a:t>howmany</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output [3:0] z;</a:t>
            </a:r>
          </a:p>
          <a:p>
            <a:r>
              <a:rPr lang="en-US" dirty="0">
                <a:solidFill>
                  <a:schemeClr val="tx1"/>
                </a:solidFill>
                <a:latin typeface="Courier New" panose="02070309020205020404" pitchFamily="49" charset="0"/>
                <a:cs typeface="Courier New" panose="02070309020205020404" pitchFamily="49" charset="0"/>
              </a:rPr>
              <a:t>integer [3:0] </a:t>
            </a:r>
            <a:r>
              <a:rPr lang="en-US" dirty="0" err="1">
                <a:solidFill>
                  <a:schemeClr val="tx1"/>
                </a:solidFill>
                <a:latin typeface="Courier New" panose="02070309020205020404" pitchFamily="49" charset="0"/>
                <a:cs typeface="Courier New" panose="02070309020205020404" pitchFamily="49" charset="0"/>
              </a:rPr>
              <a:t>i</a:t>
            </a:r>
            <a:r>
              <a:rPr lang="en-US" dirty="0">
                <a:solidFill>
                  <a:schemeClr val="tx1"/>
                </a:solidFill>
                <a:latin typeface="Courier New" panose="02070309020205020404" pitchFamily="49" charset="0"/>
                <a:cs typeface="Courier New" panose="02070309020205020404" pitchFamily="49" charset="0"/>
              </a:rPr>
              <a:t>;</a:t>
            </a:r>
          </a:p>
          <a:p>
            <a:endParaRPr lang="en-US" dirty="0">
              <a:solidFill>
                <a:schemeClr val="tx1"/>
              </a:solidFill>
              <a:latin typeface="Courier New" panose="02070309020205020404" pitchFamily="49" charset="0"/>
              <a:cs typeface="Courier New" panose="02070309020205020404" pitchFamily="49" charset="0"/>
            </a:endParaRPr>
          </a:p>
          <a:p>
            <a:r>
              <a:rPr lang="en-US" dirty="0" err="1">
                <a:solidFill>
                  <a:srgbClr val="00B050"/>
                </a:solidFill>
                <a:latin typeface="Courier New" panose="02070309020205020404" pitchFamily="49" charset="0"/>
                <a:cs typeface="Courier New" panose="02070309020205020404" pitchFamily="49" charset="0"/>
              </a:rPr>
              <a:t>localparam</a:t>
            </a:r>
            <a:r>
              <a:rPr lang="en-US" dirty="0">
                <a:solidFill>
                  <a:srgbClr val="00B050"/>
                </a:solidFill>
                <a:latin typeface="Courier New" panose="02070309020205020404" pitchFamily="49" charset="0"/>
                <a:cs typeface="Courier New" panose="02070309020205020404" pitchFamily="49" charset="0"/>
              </a:rPr>
              <a:t> BOUND = 7;</a:t>
            </a:r>
          </a:p>
          <a:p>
            <a:endParaRPr lang="en-US" dirty="0">
              <a:solidFill>
                <a:schemeClr val="tx1"/>
              </a:solidFill>
              <a:latin typeface="Courier New" panose="02070309020205020404" pitchFamily="49" charset="0"/>
              <a:cs typeface="Courier New" panose="02070309020205020404" pitchFamily="49" charset="0"/>
            </a:endParaRPr>
          </a:p>
          <a:p>
            <a:r>
              <a:rPr lang="en-US" dirty="0" err="1">
                <a:solidFill>
                  <a:schemeClr val="tx1"/>
                </a:solidFill>
                <a:latin typeface="Courier New" panose="02070309020205020404" pitchFamily="49" charset="0"/>
                <a:cs typeface="Courier New" panose="02070309020205020404" pitchFamily="49" charset="0"/>
              </a:rPr>
              <a:t>always_comb</a:t>
            </a:r>
            <a:r>
              <a:rPr lang="en-US" dirty="0">
                <a:solidFill>
                  <a:schemeClr val="tx1"/>
                </a:solidFill>
                <a:latin typeface="Courier New" panose="02070309020205020404" pitchFamily="49" charset="0"/>
                <a:cs typeface="Courier New" panose="02070309020205020404" pitchFamily="49" charset="0"/>
              </a:rPr>
              <a:t> begin</a:t>
            </a:r>
          </a:p>
          <a:p>
            <a:r>
              <a:rPr lang="en-US" dirty="0">
                <a:solidFill>
                  <a:schemeClr val="tx1"/>
                </a:solidFill>
                <a:latin typeface="Courier New" panose="02070309020205020404" pitchFamily="49" charset="0"/>
                <a:cs typeface="Courier New" panose="02070309020205020404" pitchFamily="49" charset="0"/>
              </a:rPr>
              <a:t>	for(</a:t>
            </a:r>
            <a:r>
              <a:rPr lang="en-US" dirty="0" err="1">
                <a:solidFill>
                  <a:schemeClr val="tx1"/>
                </a:solidFill>
                <a:latin typeface="Courier New" panose="02070309020205020404" pitchFamily="49" charset="0"/>
                <a:cs typeface="Courier New" panose="02070309020205020404" pitchFamily="49" charset="0"/>
              </a:rPr>
              <a:t>i</a:t>
            </a:r>
            <a:r>
              <a:rPr lang="en-US" dirty="0">
                <a:solidFill>
                  <a:schemeClr val="tx1"/>
                </a:solidFill>
                <a:latin typeface="Courier New" panose="02070309020205020404" pitchFamily="49" charset="0"/>
                <a:cs typeface="Courier New" panose="02070309020205020404" pitchFamily="49" charset="0"/>
              </a:rPr>
              <a:t> = 0; </a:t>
            </a:r>
            <a:r>
              <a:rPr lang="en-US" dirty="0" err="1">
                <a:solidFill>
                  <a:srgbClr val="00B050"/>
                </a:solidFill>
                <a:latin typeface="Courier New" panose="02070309020205020404" pitchFamily="49" charset="0"/>
                <a:cs typeface="Courier New" panose="02070309020205020404" pitchFamily="49" charset="0"/>
              </a:rPr>
              <a:t>i</a:t>
            </a:r>
            <a:r>
              <a:rPr lang="en-US" dirty="0">
                <a:solidFill>
                  <a:srgbClr val="00B050"/>
                </a:solidFill>
                <a:latin typeface="Courier New" panose="02070309020205020404" pitchFamily="49" charset="0"/>
                <a:cs typeface="Courier New" panose="02070309020205020404" pitchFamily="49" charset="0"/>
              </a:rPr>
              <a:t> &lt; BOUND</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a:t>
            </a:r>
            <a:r>
              <a:rPr lang="en-US" dirty="0">
                <a:solidFill>
                  <a:schemeClr val="tx1"/>
                </a:solidFill>
                <a:latin typeface="Courier New" panose="02070309020205020404" pitchFamily="49" charset="0"/>
                <a:cs typeface="Courier New" panose="02070309020205020404" pitchFamily="49" charset="0"/>
              </a:rPr>
              <a:t>++) begin</a:t>
            </a:r>
          </a:p>
          <a:p>
            <a:r>
              <a:rPr lang="en-US" dirty="0">
                <a:solidFill>
                  <a:schemeClr val="tx1"/>
                </a:solidFill>
                <a:latin typeface="Courier New" panose="02070309020205020404" pitchFamily="49" charset="0"/>
                <a:cs typeface="Courier New" panose="02070309020205020404" pitchFamily="49" charset="0"/>
              </a:rPr>
              <a:t>		z++;</a:t>
            </a:r>
          </a:p>
          <a:p>
            <a:r>
              <a:rPr lang="en-US" dirty="0">
                <a:solidFill>
                  <a:schemeClr val="tx1"/>
                </a:solidFill>
                <a:latin typeface="Courier New" panose="02070309020205020404" pitchFamily="49" charset="0"/>
                <a:cs typeface="Courier New" panose="02070309020205020404" pitchFamily="49" charset="0"/>
              </a:rPr>
              <a:t>	end	</a:t>
            </a:r>
          </a:p>
          <a:p>
            <a:r>
              <a:rPr lang="en-US" dirty="0">
                <a:solidFill>
                  <a:schemeClr val="tx1"/>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63537975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8A9CA43-525F-40BD-9033-6964C630944C}"/>
              </a:ext>
            </a:extLst>
          </p:cNvPr>
          <p:cNvSpPr>
            <a:spLocks noGrp="1"/>
          </p:cNvSpPr>
          <p:nvPr>
            <p:ph type="title"/>
          </p:nvPr>
        </p:nvSpPr>
        <p:spPr/>
        <p:txBody>
          <a:bodyPr/>
          <a:lstStyle/>
          <a:p>
            <a:pPr eaLnBrk="1" hangingPunct="1"/>
            <a:r>
              <a:rPr lang="en-US" altLang="en-US">
                <a:ea typeface="ＭＳ Ｐゴシック" panose="020B0600070205080204" pitchFamily="34" charset="-128"/>
              </a:rPr>
              <a:t>Sequential block</a:t>
            </a:r>
          </a:p>
        </p:txBody>
      </p:sp>
      <p:sp>
        <p:nvSpPr>
          <p:cNvPr id="3" name="Content Placeholder 2">
            <a:extLst>
              <a:ext uri="{FF2B5EF4-FFF2-40B4-BE49-F238E27FC236}">
                <a16:creationId xmlns:a16="http://schemas.microsoft.com/office/drawing/2014/main" id="{D03048EC-C83A-4284-82B0-30DC4C0EDC56}"/>
              </a:ext>
            </a:extLst>
          </p:cNvPr>
          <p:cNvSpPr>
            <a:spLocks noGrp="1"/>
          </p:cNvSpPr>
          <p:nvPr>
            <p:ph idx="1"/>
          </p:nvPr>
        </p:nvSpPr>
        <p:spPr>
          <a:xfrm>
            <a:off x="457200" y="1196975"/>
            <a:ext cx="8229600" cy="4929188"/>
          </a:xfrm>
        </p:spPr>
        <p:txBody>
          <a:bodyPr/>
          <a:lstStyle/>
          <a:p>
            <a:pPr eaLnBrk="1" hangingPunct="1">
              <a:defRPr/>
            </a:pPr>
            <a:r>
              <a:rPr lang="en-US" sz="2800" dirty="0">
                <a:ea typeface="MS PGothic" panose="020B0600070205080204" pitchFamily="34" charset="-128"/>
              </a:rPr>
              <a:t>Keep it simple! Suggested coding standards:</a:t>
            </a:r>
          </a:p>
          <a:p>
            <a:pPr eaLnBrk="1" hangingPunct="1">
              <a:defRPr/>
            </a:pPr>
            <a:r>
              <a:rPr lang="en-US" sz="2800" dirty="0">
                <a:ea typeface="MS PGothic" panose="020B0600070205080204" pitchFamily="34" charset="-128"/>
              </a:rPr>
              <a:t>Always use </a:t>
            </a:r>
            <a:r>
              <a:rPr lang="en-US" sz="2800" dirty="0" err="1">
                <a:ea typeface="MS PGothic" panose="020B0600070205080204" pitchFamily="34" charset="-128"/>
              </a:rPr>
              <a:t>always_ff</a:t>
            </a:r>
            <a:endParaRPr lang="en-US" sz="2800" dirty="0">
              <a:ea typeface="MS PGothic" panose="020B0600070205080204" pitchFamily="34" charset="-128"/>
            </a:endParaRPr>
          </a:p>
          <a:p>
            <a:pPr eaLnBrk="1" hangingPunct="1">
              <a:defRPr/>
            </a:pPr>
            <a:r>
              <a:rPr lang="en-US" sz="2800" dirty="0">
                <a:ea typeface="MS PGothic" panose="020B0600070205080204" pitchFamily="34" charset="-128"/>
              </a:rPr>
              <a:t>Have a single sequential block for each module</a:t>
            </a:r>
          </a:p>
          <a:p>
            <a:pPr lvl="1" eaLnBrk="1" hangingPunct="1">
              <a:defRPr/>
            </a:pPr>
            <a:r>
              <a:rPr lang="en-US" sz="2400" dirty="0">
                <a:ea typeface="MS PGothic" panose="020B0600070205080204" pitchFamily="34" charset="-128"/>
              </a:rPr>
              <a:t>All registers, FFs initialized, assigned in one place</a:t>
            </a:r>
          </a:p>
          <a:p>
            <a:pPr lvl="1" eaLnBrk="1" hangingPunct="1">
              <a:defRPr/>
            </a:pPr>
            <a:r>
              <a:rPr lang="en-US" sz="2400" dirty="0">
                <a:ea typeface="MS PGothic" panose="020B0600070205080204" pitchFamily="34" charset="-128"/>
              </a:rPr>
              <a:t>Unless you wish to separate data path from control path (but better to have separate modules for each)</a:t>
            </a:r>
          </a:p>
          <a:p>
            <a:pPr eaLnBrk="1" hangingPunct="1">
              <a:defRPr/>
            </a:pPr>
            <a:r>
              <a:rPr lang="en-US" sz="2800" dirty="0">
                <a:ea typeface="MS PGothic" panose="020B0600070205080204" pitchFamily="34" charset="-128"/>
              </a:rPr>
              <a:t>Don’t forget proper reset! (no red lines in simulation)</a:t>
            </a:r>
          </a:p>
          <a:p>
            <a:pPr eaLnBrk="1" hangingPunct="1">
              <a:defRPr/>
            </a:pPr>
            <a:r>
              <a:rPr lang="en-US" sz="2800" dirty="0">
                <a:ea typeface="MS PGothic" panose="020B0600070205080204" pitchFamily="34" charset="-128"/>
              </a:rPr>
              <a:t>Include only FF/</a:t>
            </a:r>
            <a:r>
              <a:rPr lang="en-US" sz="2800" dirty="0" err="1">
                <a:ea typeface="MS PGothic" panose="020B0600070205080204" pitchFamily="34" charset="-128"/>
              </a:rPr>
              <a:t>reg</a:t>
            </a:r>
            <a:r>
              <a:rPr lang="en-US" sz="2800" dirty="0">
                <a:ea typeface="MS PGothic" panose="020B0600070205080204" pitchFamily="34" charset="-128"/>
              </a:rPr>
              <a:t> assignment:</a:t>
            </a:r>
          </a:p>
          <a:p>
            <a:pPr marL="274637" lvl="1" indent="0" eaLnBrk="1" hangingPunct="1">
              <a:buFont typeface="Arial" panose="020B0604020202020204" pitchFamily="34" charset="0"/>
              <a:buNone/>
              <a:defRPr/>
            </a:pPr>
            <a:r>
              <a:rPr lang="en-US" sz="2400" dirty="0">
                <a:ea typeface="MS PGothic" panose="020B0600070205080204" pitchFamily="34" charset="-128"/>
              </a:rPr>
              <a:t>	if (reset) </a:t>
            </a:r>
            <a:r>
              <a:rPr lang="en-US" sz="2400" dirty="0" err="1">
                <a:ea typeface="MS PGothic" panose="020B0600070205080204" pitchFamily="34" charset="-128"/>
              </a:rPr>
              <a:t>my_reg</a:t>
            </a:r>
            <a:r>
              <a:rPr lang="en-US" sz="2400" dirty="0">
                <a:ea typeface="MS PGothic" panose="020B0600070205080204" pitchFamily="34" charset="-128"/>
              </a:rPr>
              <a:t> &lt;= 0; else </a:t>
            </a:r>
            <a:r>
              <a:rPr lang="en-US" sz="2400" dirty="0" err="1">
                <a:ea typeface="MS PGothic" panose="020B0600070205080204" pitchFamily="34" charset="-128"/>
              </a:rPr>
              <a:t>my_reg</a:t>
            </a:r>
            <a:r>
              <a:rPr lang="en-US" sz="2400" dirty="0">
                <a:ea typeface="MS PGothic" panose="020B0600070205080204" pitchFamily="34" charset="-128"/>
              </a:rPr>
              <a:t> &lt;= </a:t>
            </a:r>
            <a:r>
              <a:rPr lang="en-US" sz="2400" dirty="0" err="1">
                <a:ea typeface="MS PGothic" panose="020B0600070205080204" pitchFamily="34" charset="-128"/>
              </a:rPr>
              <a:t>my_reg_next</a:t>
            </a:r>
            <a:r>
              <a:rPr lang="en-US" sz="2400" dirty="0">
                <a:ea typeface="MS PGothic" panose="020B0600070205080204" pitchFamily="34" charset="-128"/>
              </a:rPr>
              <a:t>;</a:t>
            </a:r>
          </a:p>
          <a:p>
            <a:pPr eaLnBrk="1" hangingPunct="1">
              <a:defRPr/>
            </a:pPr>
            <a:r>
              <a:rPr lang="en-US" sz="2800" dirty="0">
                <a:ea typeface="MS PGothic" panose="020B0600070205080204" pitchFamily="34" charset="-128"/>
              </a:rPr>
              <a:t>Leave all other logic, decisions, if/then/else to combinational logic</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CEF1D65-898E-4656-AF84-39AF47618E3B}"/>
              </a:ext>
            </a:extLst>
          </p:cNvPr>
          <p:cNvSpPr>
            <a:spLocks noGrp="1"/>
          </p:cNvSpPr>
          <p:nvPr>
            <p:ph type="title"/>
          </p:nvPr>
        </p:nvSpPr>
        <p:spPr/>
        <p:txBody>
          <a:bodyPr/>
          <a:lstStyle/>
          <a:p>
            <a:pPr eaLnBrk="1" hangingPunct="1"/>
            <a:r>
              <a:rPr lang="en-US" altLang="en-US">
                <a:ea typeface="ＭＳ Ｐゴシック" panose="020B0600070205080204" pitchFamily="34" charset="-128"/>
              </a:rPr>
              <a:t>Combinational blocks</a:t>
            </a:r>
          </a:p>
        </p:txBody>
      </p:sp>
      <p:sp>
        <p:nvSpPr>
          <p:cNvPr id="26627" name="Content Placeholder 2">
            <a:extLst>
              <a:ext uri="{FF2B5EF4-FFF2-40B4-BE49-F238E27FC236}">
                <a16:creationId xmlns:a16="http://schemas.microsoft.com/office/drawing/2014/main" id="{B41896D2-8423-421C-9EBD-15F66CC02061}"/>
              </a:ext>
            </a:extLst>
          </p:cNvPr>
          <p:cNvSpPr>
            <a:spLocks noGrp="1"/>
          </p:cNvSpPr>
          <p:nvPr>
            <p:ph idx="1"/>
          </p:nvPr>
        </p:nvSpPr>
        <p:spPr>
          <a:xfrm>
            <a:off x="457200" y="1196975"/>
            <a:ext cx="8229600" cy="4929188"/>
          </a:xfrm>
        </p:spPr>
        <p:txBody>
          <a:bodyPr/>
          <a:lstStyle/>
          <a:p>
            <a:pPr eaLnBrk="1" hangingPunct="1"/>
            <a:r>
              <a:rPr lang="en-US" altLang="en-US" sz="2800"/>
              <a:t>Use assign whenever it makes sense</a:t>
            </a:r>
          </a:p>
          <a:p>
            <a:pPr lvl="1" eaLnBrk="1" hangingPunct="1"/>
            <a:r>
              <a:rPr lang="en-US" altLang="en-US" sz="2400"/>
              <a:t>Most of the data path can usually be built this way</a:t>
            </a:r>
          </a:p>
          <a:p>
            <a:pPr eaLnBrk="1" hangingPunct="1"/>
            <a:endParaRPr lang="en-US" altLang="en-US" sz="2800"/>
          </a:p>
          <a:p>
            <a:pPr eaLnBrk="1" hangingPunct="1"/>
            <a:r>
              <a:rPr lang="en-US" altLang="en-US" sz="2800"/>
              <a:t>For case statements, use always_comb</a:t>
            </a:r>
          </a:p>
          <a:p>
            <a:pPr eaLnBrk="1" hangingPunct="1"/>
            <a:r>
              <a:rPr lang="en-US" altLang="en-US" sz="2800"/>
              <a:t>Have a single always_comb per module</a:t>
            </a:r>
          </a:p>
          <a:p>
            <a:pPr lvl="1" eaLnBrk="1" hangingPunct="1"/>
            <a:r>
              <a:rPr lang="en-US" altLang="en-US" sz="2400"/>
              <a:t>Or one for control and one for data</a:t>
            </a:r>
          </a:p>
          <a:p>
            <a:pPr eaLnBrk="1" hangingPunct="1"/>
            <a:r>
              <a:rPr lang="en-US" altLang="en-US" sz="2800"/>
              <a:t>At the top of your always_comb, assign default values to every signal that is assigned in the cases</a:t>
            </a:r>
          </a:p>
          <a:p>
            <a:pPr lvl="1" eaLnBrk="1" hangingPunct="1"/>
            <a:r>
              <a:rPr lang="en-US" altLang="en-US" sz="2400"/>
              <a:t>Good discipline: add control signal, always add it to top first with sensible default value</a:t>
            </a:r>
          </a:p>
          <a:p>
            <a:pPr lvl="1" eaLnBrk="1" hangingPunct="1"/>
            <a:r>
              <a:rPr lang="en-US" altLang="en-US" sz="2400"/>
              <a:t>Avoids latches being inferred or forgetting to set signal to a sensible value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37F9D5A-AE76-4633-A547-95DB1F98AC99}"/>
              </a:ext>
            </a:extLst>
          </p:cNvPr>
          <p:cNvSpPr>
            <a:spLocks noGrp="1"/>
          </p:cNvSpPr>
          <p:nvPr>
            <p:ph type="title"/>
          </p:nvPr>
        </p:nvSpPr>
        <p:spPr/>
        <p:txBody>
          <a:bodyPr/>
          <a:lstStyle/>
          <a:p>
            <a:pPr eaLnBrk="1" hangingPunct="1"/>
            <a:r>
              <a:rPr lang="en-US" altLang="en-US">
                <a:ea typeface="ＭＳ Ｐゴシック" panose="020B0600070205080204" pitchFamily="34" charset="-128"/>
              </a:rPr>
              <a:t>Combinational blocks</a:t>
            </a:r>
          </a:p>
        </p:txBody>
      </p:sp>
      <p:sp>
        <p:nvSpPr>
          <p:cNvPr id="27651" name="Content Placeholder 2">
            <a:extLst>
              <a:ext uri="{FF2B5EF4-FFF2-40B4-BE49-F238E27FC236}">
                <a16:creationId xmlns:a16="http://schemas.microsoft.com/office/drawing/2014/main" id="{B8ACE911-F064-4A5D-8110-074CE9327417}"/>
              </a:ext>
            </a:extLst>
          </p:cNvPr>
          <p:cNvSpPr>
            <a:spLocks noGrp="1"/>
          </p:cNvSpPr>
          <p:nvPr>
            <p:ph idx="1"/>
          </p:nvPr>
        </p:nvSpPr>
        <p:spPr>
          <a:xfrm>
            <a:off x="457200" y="1196975"/>
            <a:ext cx="8229600" cy="4929188"/>
          </a:xfrm>
        </p:spPr>
        <p:txBody>
          <a:bodyPr/>
          <a:lstStyle/>
          <a:p>
            <a:pPr eaLnBrk="1" hangingPunct="1"/>
            <a:r>
              <a:rPr lang="en-US" altLang="en-US" sz="2400"/>
              <a:t>Within always_comb, lhs of values that are registered (in FFs) should use a consistent naming convention</a:t>
            </a:r>
          </a:p>
          <a:p>
            <a:pPr lvl="1" eaLnBrk="1" hangingPunct="1"/>
            <a:r>
              <a:rPr lang="en-US" altLang="en-US" sz="2000"/>
              <a:t>e.g. quotient_next = …</a:t>
            </a:r>
          </a:p>
          <a:p>
            <a:pPr lvl="1" eaLnBrk="1" hangingPunct="1"/>
            <a:r>
              <a:rPr lang="en-US" altLang="en-US" sz="2000"/>
              <a:t>This helps separate them from control outputs (just wires)</a:t>
            </a:r>
          </a:p>
          <a:p>
            <a:pPr lvl="1" eaLnBrk="1" hangingPunct="1"/>
            <a:endParaRPr lang="en-US" altLang="en-US" sz="2000"/>
          </a:p>
          <a:p>
            <a:pPr eaLnBrk="1" hangingPunct="1"/>
            <a:r>
              <a:rPr lang="en-US" altLang="en-US" sz="2400"/>
              <a:t>The always_ff block then assigns these at posedge clk:</a:t>
            </a:r>
          </a:p>
          <a:p>
            <a:pPr lvl="1" eaLnBrk="1" hangingPunct="1"/>
            <a:r>
              <a:rPr lang="en-US" altLang="en-US" sz="2000"/>
              <a:t>quotient &lt;= quotient_next;</a:t>
            </a:r>
          </a:p>
          <a:p>
            <a:pPr eaLnBrk="1" hangingPunct="1"/>
            <a:endParaRPr lang="en-US" altLang="en-US" sz="2400"/>
          </a:p>
          <a:p>
            <a:pPr eaLnBrk="1" hangingPunct="1"/>
            <a:r>
              <a:rPr lang="en-US" altLang="en-US" sz="2400"/>
              <a:t>I repeat myself: keep sequential and combinational operations distinct in your HDL</a:t>
            </a:r>
          </a:p>
          <a:p>
            <a:pPr lvl="1" eaLnBrk="1" hangingPunct="1"/>
            <a:r>
              <a:rPr lang="en-US" altLang="en-US" sz="2000"/>
              <a:t>This helps you keep them distinct in your mind as well</a:t>
            </a:r>
          </a:p>
          <a:p>
            <a:pPr lvl="1" eaLnBrk="1" hangingPunct="1"/>
            <a:r>
              <a:rPr lang="en-US" altLang="en-US" sz="2000"/>
              <a:t>Avoids confusion, strange simulation behavior</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B3E2409-A7F2-4EC5-A97D-895276EC3B54}"/>
              </a:ext>
            </a:extLst>
          </p:cNvPr>
          <p:cNvSpPr>
            <a:spLocks noGrp="1"/>
          </p:cNvSpPr>
          <p:nvPr>
            <p:ph type="title"/>
          </p:nvPr>
        </p:nvSpPr>
        <p:spPr/>
        <p:txBody>
          <a:bodyPr/>
          <a:lstStyle/>
          <a:p>
            <a:r>
              <a:rPr lang="en-US" altLang="en-US"/>
              <a:t>Use SystemVerilog Features</a:t>
            </a:r>
          </a:p>
        </p:txBody>
      </p:sp>
      <p:sp>
        <p:nvSpPr>
          <p:cNvPr id="29699" name="Content Placeholder 2">
            <a:extLst>
              <a:ext uri="{FF2B5EF4-FFF2-40B4-BE49-F238E27FC236}">
                <a16:creationId xmlns:a16="http://schemas.microsoft.com/office/drawing/2014/main" id="{4407518D-DF43-4692-83ED-E5D5F74A9822}"/>
              </a:ext>
            </a:extLst>
          </p:cNvPr>
          <p:cNvSpPr>
            <a:spLocks noGrp="1"/>
          </p:cNvSpPr>
          <p:nvPr>
            <p:ph idx="1"/>
          </p:nvPr>
        </p:nvSpPr>
        <p:spPr/>
        <p:txBody>
          <a:bodyPr/>
          <a:lstStyle/>
          <a:p>
            <a:r>
              <a:rPr lang="en-US" altLang="en-US"/>
              <a:t>Further reading:</a:t>
            </a:r>
          </a:p>
          <a:p>
            <a:pPr lvl="1"/>
            <a:r>
              <a:rPr lang="en-US" altLang="en-US"/>
              <a:t>“Synthesizing SystemVerilog: Busting the Myth that SystemVerilog is only for Verification,” Sutherland &amp; Mills, SNUG-SV 2013</a:t>
            </a:r>
          </a:p>
          <a:p>
            <a:pPr lvl="1"/>
            <a:r>
              <a:rPr lang="en-US" altLang="en-US"/>
              <a:t>Slides: </a:t>
            </a:r>
            <a:r>
              <a:rPr lang="en-US" altLang="en-US">
                <a:hlinkClick r:id="rId3"/>
              </a:rPr>
              <a:t>https://sutherland-hdl.com/papers/2013-SNUG-SV_Synthesizable-SystemVerilog_presentation.pdf</a:t>
            </a:r>
            <a:r>
              <a:rPr lang="en-US" altLang="en-US"/>
              <a:t> </a:t>
            </a:r>
          </a:p>
          <a:p>
            <a:pPr lvl="1"/>
            <a:r>
              <a:rPr lang="en-US" altLang="en-US"/>
              <a:t>Paper (much more): </a:t>
            </a:r>
            <a:r>
              <a:rPr lang="en-US" altLang="en-US">
                <a:hlinkClick r:id="rId4"/>
              </a:rPr>
              <a:t>https://sutherland-hdl.com/papers/2013-SNUG-SV_Synthesizable-SystemVerilog_paper.pdf</a:t>
            </a:r>
            <a:r>
              <a:rPr lang="en-US" altLang="en-US"/>
              <a:t>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F8624B41-606F-4819-A889-9D78942B89EA}"/>
              </a:ext>
            </a:extLst>
          </p:cNvPr>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eaLnBrk="1" hangingPunct="1">
              <a:spcBef>
                <a:spcPct val="0"/>
              </a:spcBef>
              <a:buClr>
                <a:srgbClr val="000000"/>
              </a:buClr>
              <a:buFont typeface="Arial" panose="020B0604020202020204" pitchFamily="34" charset="0"/>
              <a:buNone/>
            </a:pPr>
            <a:fld id="{A964FD8A-5058-4D88-A94B-D89E7270C5CE}" type="datetime1">
              <a:rPr lang="en-US" altLang="en-US" sz="1400">
                <a:solidFill>
                  <a:srgbClr val="000000"/>
                </a:solidFill>
                <a:latin typeface="Arial" panose="020B0604020202020204" pitchFamily="34" charset="0"/>
                <a:ea typeface="SimSun" panose="02010600030101010101" pitchFamily="2" charset="-122"/>
              </a:rPr>
              <a:pPr eaLnBrk="1" hangingPunct="1">
                <a:spcBef>
                  <a:spcPct val="0"/>
                </a:spcBef>
                <a:buClr>
                  <a:srgbClr val="000000"/>
                </a:buClr>
                <a:buFont typeface="Arial" panose="020B0604020202020204" pitchFamily="34" charset="0"/>
                <a:buNone/>
              </a:pPr>
              <a:t>10/27/2021</a:t>
            </a:fld>
            <a:endParaRPr lang="en-US" altLang="en-US" sz="1400">
              <a:solidFill>
                <a:srgbClr val="000000"/>
              </a:solidFill>
              <a:latin typeface="Arial" panose="020B0604020202020204" pitchFamily="34" charset="0"/>
              <a:ea typeface="SimSun" panose="02010600030101010101" pitchFamily="2" charset="-122"/>
            </a:endParaRPr>
          </a:p>
        </p:txBody>
      </p:sp>
      <p:sp>
        <p:nvSpPr>
          <p:cNvPr id="31747" name="Text Box 2">
            <a:extLst>
              <a:ext uri="{FF2B5EF4-FFF2-40B4-BE49-F238E27FC236}">
                <a16:creationId xmlns:a16="http://schemas.microsoft.com/office/drawing/2014/main" id="{37A01CC2-146D-49DF-8B83-8634C476BD9E}"/>
              </a:ext>
            </a:extLst>
          </p:cNvPr>
          <p:cNvSpPr txBox="1">
            <a:spLocks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r" eaLnBrk="1" hangingPunct="1">
              <a:spcBef>
                <a:spcPct val="0"/>
              </a:spcBef>
              <a:buClr>
                <a:srgbClr val="000000"/>
              </a:buClr>
              <a:buFont typeface="Arial" panose="020B0604020202020204" pitchFamily="34" charset="0"/>
              <a:buNone/>
            </a:pPr>
            <a:fld id="{AC0F6349-8E1B-42C9-A00F-512524A4B253}" type="slidenum">
              <a:rPr lang="en-US" altLang="en-US" sz="1400">
                <a:solidFill>
                  <a:srgbClr val="000000"/>
                </a:solidFill>
                <a:latin typeface="Arial" panose="020B0604020202020204" pitchFamily="34" charset="0"/>
                <a:ea typeface="SimSun" panose="02010600030101010101" pitchFamily="2" charset="-122"/>
              </a:rPr>
              <a:pPr algn="r" eaLnBrk="1" hangingPunct="1">
                <a:spcBef>
                  <a:spcPct val="0"/>
                </a:spcBef>
                <a:buClr>
                  <a:srgbClr val="000000"/>
                </a:buClr>
                <a:buFont typeface="Arial" panose="020B0604020202020204" pitchFamily="34" charset="0"/>
                <a:buNone/>
              </a:pPr>
              <a:t>37</a:t>
            </a:fld>
            <a:endParaRPr lang="en-US" altLang="en-US" sz="1400">
              <a:solidFill>
                <a:srgbClr val="000000"/>
              </a:solidFill>
              <a:latin typeface="Arial" panose="020B0604020202020204" pitchFamily="34" charset="0"/>
              <a:ea typeface="SimSun" panose="02010600030101010101" pitchFamily="2" charset="-122"/>
            </a:endParaRPr>
          </a:p>
        </p:txBody>
      </p:sp>
      <p:sp>
        <p:nvSpPr>
          <p:cNvPr id="31748" name="Text Box 3">
            <a:extLst>
              <a:ext uri="{FF2B5EF4-FFF2-40B4-BE49-F238E27FC236}">
                <a16:creationId xmlns:a16="http://schemas.microsoft.com/office/drawing/2014/main" id="{D670B671-69ED-499A-A562-A9BC6364EA2B}"/>
              </a:ext>
            </a:extLst>
          </p:cNvPr>
          <p:cNvSpPr txBox="1">
            <a:spLocks noChangeArrowheads="1"/>
          </p:cNvSpPr>
          <p:nvPr/>
        </p:nvSpPr>
        <p:spPr bwMode="auto">
          <a:xfrm>
            <a:off x="152400" y="274638"/>
            <a:ext cx="87630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algn="ctr" eaLnBrk="1" hangingPunct="1">
              <a:spcBef>
                <a:spcPct val="0"/>
              </a:spcBef>
              <a:buClr>
                <a:srgbClr val="000000"/>
              </a:buClr>
              <a:buFont typeface="Arial" panose="020B0604020202020204" pitchFamily="34" charset="0"/>
              <a:buNone/>
            </a:pPr>
            <a:r>
              <a:rPr lang="en-US" altLang="en-US" sz="4000">
                <a:solidFill>
                  <a:srgbClr val="000000"/>
                </a:solidFill>
                <a:latin typeface="Arial" panose="020B0604020202020204" pitchFamily="34" charset="0"/>
                <a:ea typeface="SimSun" panose="02010600030101010101" pitchFamily="2" charset="-122"/>
              </a:rPr>
              <a:t>Summary</a:t>
            </a:r>
          </a:p>
        </p:txBody>
      </p:sp>
      <p:sp>
        <p:nvSpPr>
          <p:cNvPr id="31749" name="Text Box 4">
            <a:extLst>
              <a:ext uri="{FF2B5EF4-FFF2-40B4-BE49-F238E27FC236}">
                <a16:creationId xmlns:a16="http://schemas.microsoft.com/office/drawing/2014/main" id="{6B39E830-BCB6-414D-895B-4DC42E46BDEC}"/>
              </a:ext>
            </a:extLst>
          </p:cNvPr>
          <p:cNvSpPr txBox="1">
            <a:spLocks noChangeArrowheads="1"/>
          </p:cNvSpPr>
          <p:nvPr/>
        </p:nvSpPr>
        <p:spPr bwMode="auto">
          <a:xfrm>
            <a:off x="457200" y="1066800"/>
            <a:ext cx="8686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ct val="20000"/>
              </a:spcBef>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3200">
                <a:solidFill>
                  <a:schemeClr val="tx1"/>
                </a:solidFill>
                <a:latin typeface="Calibri" panose="020F0502020204030204" pitchFamily="34" charset="0"/>
              </a:defRPr>
            </a:lvl1pPr>
            <a:lvl2pPr marL="739775" indent="-282575">
              <a:spcBef>
                <a:spcPct val="20000"/>
              </a:spcBef>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chemeClr val="tx1"/>
                </a:solidFill>
                <a:latin typeface="Calibri" panose="020F0502020204030204" pitchFamily="34" charset="0"/>
              </a:defRPr>
            </a:lvl9pPr>
          </a:lstStyle>
          <a:p>
            <a:pPr eaLnBrk="1" hangingPunct="1">
              <a:lnSpc>
                <a:spcPct val="90000"/>
              </a:lnSpc>
              <a:spcBef>
                <a:spcPts val="700"/>
              </a:spcBef>
              <a:buClr>
                <a:srgbClr val="000000"/>
              </a:buClr>
            </a:pPr>
            <a:r>
              <a:rPr lang="en-US" alt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Verilog basics</a:t>
            </a:r>
          </a:p>
          <a:p>
            <a:pPr lvl="1" eaLnBrk="1" hangingPunct="1">
              <a:lnSpc>
                <a:spcPct val="90000"/>
              </a:lnSpc>
              <a:spcBef>
                <a:spcPts val="700"/>
              </a:spcBef>
              <a:buClr>
                <a:srgbClr val="000000"/>
              </a:buClr>
              <a:buFont typeface="Arial" panose="020B0604020202020204" pitchFamily="34" charset="0"/>
              <a:buChar char="•"/>
            </a:pPr>
            <a:r>
              <a:rPr lang="en-US" alt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Simulation vs. hardware description</a:t>
            </a:r>
          </a:p>
          <a:p>
            <a:pPr lvl="1" eaLnBrk="1" hangingPunct="1">
              <a:lnSpc>
                <a:spcPct val="90000"/>
              </a:lnSpc>
              <a:spcBef>
                <a:spcPts val="700"/>
              </a:spcBef>
              <a:buClr>
                <a:srgbClr val="000000"/>
              </a:buClr>
              <a:buFont typeface="Arial" panose="020B0604020202020204" pitchFamily="34" charset="0"/>
              <a:buChar char="•"/>
            </a:pPr>
            <a:r>
              <a:rPr lang="en-US" alt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Structural vs. behavioral</a:t>
            </a:r>
          </a:p>
          <a:p>
            <a:pPr eaLnBrk="1" hangingPunct="1">
              <a:lnSpc>
                <a:spcPct val="90000"/>
              </a:lnSpc>
              <a:spcBef>
                <a:spcPts val="700"/>
              </a:spcBef>
              <a:buClr>
                <a:srgbClr val="000000"/>
              </a:buClr>
            </a:pPr>
            <a:r>
              <a:rPr lang="en-US" alt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Modular design</a:t>
            </a:r>
          </a:p>
          <a:p>
            <a:pPr lvl="1" eaLnBrk="1" hangingPunct="1">
              <a:lnSpc>
                <a:spcPct val="90000"/>
              </a:lnSpc>
              <a:spcBef>
                <a:spcPts val="700"/>
              </a:spcBef>
              <a:buClr>
                <a:srgbClr val="000000"/>
              </a:buClr>
              <a:buFont typeface="Arial" panose="020B0604020202020204" pitchFamily="34" charset="0"/>
              <a:buChar char="•"/>
            </a:pPr>
            <a:r>
              <a:rPr lang="en-US" alt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Interfaces, functional specification</a:t>
            </a:r>
          </a:p>
          <a:p>
            <a:pPr lvl="1" eaLnBrk="1" hangingPunct="1">
              <a:lnSpc>
                <a:spcPct val="90000"/>
              </a:lnSpc>
              <a:spcBef>
                <a:spcPts val="700"/>
              </a:spcBef>
              <a:buClr>
                <a:srgbClr val="000000"/>
              </a:buClr>
              <a:buFont typeface="Arial" panose="020B0604020202020204" pitchFamily="34" charset="0"/>
              <a:buChar char="•"/>
            </a:pPr>
            <a:r>
              <a:rPr lang="en-US" alt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Expected behavior, testbench design</a:t>
            </a:r>
          </a:p>
          <a:p>
            <a:pPr eaLnBrk="1" hangingPunct="1">
              <a:lnSpc>
                <a:spcPct val="90000"/>
              </a:lnSpc>
              <a:spcBef>
                <a:spcPts val="700"/>
              </a:spcBef>
              <a:buClr>
                <a:srgbClr val="000000"/>
              </a:buClr>
            </a:pPr>
            <a:r>
              <a:rPr lang="en-US" alt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Control path vs data path</a:t>
            </a:r>
          </a:p>
          <a:p>
            <a:pPr eaLnBrk="1" hangingPunct="1">
              <a:lnSpc>
                <a:spcPct val="90000"/>
              </a:lnSpc>
              <a:spcBef>
                <a:spcPts val="700"/>
              </a:spcBef>
              <a:buClr>
                <a:srgbClr val="000000"/>
              </a:buClr>
            </a:pPr>
            <a:r>
              <a:rPr lang="en-US" alt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Combinational vs sequential logic</a:t>
            </a:r>
          </a:p>
          <a:p>
            <a:pPr lvl="1" eaLnBrk="1" hangingPunct="1">
              <a:lnSpc>
                <a:spcPct val="90000"/>
              </a:lnSpc>
              <a:spcBef>
                <a:spcPts val="700"/>
              </a:spcBef>
              <a:buClr>
                <a:srgbClr val="000000"/>
              </a:buClr>
              <a:buFont typeface="Arial" panose="020B0604020202020204" pitchFamily="34" charset="0"/>
              <a:buChar char="•"/>
            </a:pPr>
            <a:r>
              <a:rPr lang="en-US" alt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Maintain separation</a:t>
            </a:r>
          </a:p>
          <a:p>
            <a:pPr eaLnBrk="1" hangingPunct="1">
              <a:lnSpc>
                <a:spcPct val="90000"/>
              </a:lnSpc>
              <a:spcBef>
                <a:spcPts val="700"/>
              </a:spcBef>
              <a:buClr>
                <a:srgbClr val="000000"/>
              </a:buClr>
            </a:pPr>
            <a:r>
              <a:rPr lang="en-US" alt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Version control</a:t>
            </a:r>
          </a:p>
          <a:p>
            <a:pPr eaLnBrk="1" hangingPunct="1">
              <a:lnSpc>
                <a:spcPct val="90000"/>
              </a:lnSpc>
              <a:spcBef>
                <a:spcPts val="700"/>
              </a:spcBef>
              <a:buClr>
                <a:srgbClr val="000000"/>
              </a:buClr>
            </a:pPr>
            <a:r>
              <a:rPr lang="en-US" alt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Coding standards</a:t>
            </a:r>
          </a:p>
          <a:p>
            <a:pPr eaLnBrk="1" hangingPunct="1">
              <a:lnSpc>
                <a:spcPct val="90000"/>
              </a:lnSpc>
              <a:spcBef>
                <a:spcPts val="700"/>
              </a:spcBef>
              <a:buClr>
                <a:srgbClr val="000000"/>
              </a:buClr>
            </a:pPr>
            <a:r>
              <a:rPr lang="en-US" altLang="en-US" sz="2400" dirty="0" err="1">
                <a:solidFill>
                  <a:srgbClr val="000000"/>
                </a:solidFill>
                <a:latin typeface="Arial" panose="020B0604020202020204" pitchFamily="34" charset="0"/>
                <a:ea typeface="SimSun" panose="02010600030101010101" pitchFamily="2" charset="-122"/>
                <a:cs typeface="Arial" panose="020B0604020202020204" pitchFamily="34" charset="0"/>
              </a:rPr>
              <a:t>Systemverilog</a:t>
            </a:r>
            <a:r>
              <a:rPr lang="en-US" altLang="en-US" sz="2400" dirty="0">
                <a:solidFill>
                  <a:srgbClr val="000000"/>
                </a:solidFill>
                <a:latin typeface="Arial" panose="020B0604020202020204" pitchFamily="34" charset="0"/>
                <a:ea typeface="SimSun" panose="02010600030101010101" pitchFamily="2" charset="-122"/>
                <a:cs typeface="Arial" panose="020B0604020202020204" pitchFamily="34" charset="0"/>
              </a:rPr>
              <a:t> features</a:t>
            </a:r>
          </a:p>
          <a:p>
            <a:pPr lvl="1" eaLnBrk="1" hangingPunct="1">
              <a:lnSpc>
                <a:spcPct val="90000"/>
              </a:lnSpc>
              <a:spcBef>
                <a:spcPts val="700"/>
              </a:spcBef>
              <a:buClr>
                <a:srgbClr val="000000"/>
              </a:buClr>
              <a:buFont typeface="Arial" panose="020B0604020202020204" pitchFamily="34" charset="0"/>
              <a:buChar char="•"/>
            </a:pPr>
            <a:endParaRPr lang="en-US" altLang="en-US" sz="2400" dirty="0">
              <a:solidFill>
                <a:srgbClr val="000000"/>
              </a:solidFill>
              <a:latin typeface="Arial" panose="020B0604020202020204" pitchFamily="34" charset="0"/>
              <a:ea typeface="SimSun" panose="02010600030101010101" pitchFamily="2" charset="-122"/>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615DDD8-097F-4A89-8675-308F7FD026DB}"/>
              </a:ext>
            </a:extLst>
          </p:cNvPr>
          <p:cNvSpPr>
            <a:spLocks noGrp="1"/>
          </p:cNvSpPr>
          <p:nvPr>
            <p:ph type="title"/>
          </p:nvPr>
        </p:nvSpPr>
        <p:spPr/>
        <p:txBody>
          <a:bodyPr/>
          <a:lstStyle/>
          <a:p>
            <a:pPr eaLnBrk="1" hangingPunct="1"/>
            <a:r>
              <a:rPr lang="en-US" altLang="en-US">
                <a:ea typeface="ＭＳ Ｐゴシック" panose="020B0600070205080204" pitchFamily="34" charset="-128"/>
              </a:rPr>
              <a:t>Synthesis vs Simulation</a:t>
            </a:r>
          </a:p>
        </p:txBody>
      </p:sp>
      <p:sp>
        <p:nvSpPr>
          <p:cNvPr id="12291" name="Rectangle 3" descr="Rectangle: Click to edit Master text styles&#10;Second level&#10;Third level&#10;Fourth level&#10;Fifth level">
            <a:extLst>
              <a:ext uri="{FF2B5EF4-FFF2-40B4-BE49-F238E27FC236}">
                <a16:creationId xmlns:a16="http://schemas.microsoft.com/office/drawing/2014/main" id="{A9683705-C622-4C1F-925C-6FE624F24E22}"/>
              </a:ext>
            </a:extLst>
          </p:cNvPr>
          <p:cNvSpPr>
            <a:spLocks noGrp="1"/>
          </p:cNvSpPr>
          <p:nvPr>
            <p:ph idx="1"/>
          </p:nvPr>
        </p:nvSpPr>
        <p:spPr>
          <a:xfrm>
            <a:off x="457200" y="1412875"/>
            <a:ext cx="8229600" cy="5064125"/>
          </a:xfrm>
        </p:spPr>
        <p:txBody>
          <a:bodyPr/>
          <a:lstStyle/>
          <a:p>
            <a:pPr eaLnBrk="1" hangingPunct="1"/>
            <a:r>
              <a:rPr lang="en-US" altLang="en-US" sz="2000">
                <a:solidFill>
                  <a:srgbClr val="F7020B"/>
                </a:solidFill>
              </a:rPr>
              <a:t>HDLs have features for </a:t>
            </a:r>
            <a:r>
              <a:rPr lang="en-US" altLang="en-US" sz="2000" i="1">
                <a:solidFill>
                  <a:srgbClr val="F7020B"/>
                </a:solidFill>
              </a:rPr>
              <a:t>both</a:t>
            </a:r>
            <a:r>
              <a:rPr lang="en-US" altLang="en-US" sz="2000">
                <a:solidFill>
                  <a:srgbClr val="F7020B"/>
                </a:solidFill>
              </a:rPr>
              <a:t> synthesis and simulation</a:t>
            </a:r>
            <a:endParaRPr lang="en-US" altLang="en-US" sz="2000"/>
          </a:p>
          <a:p>
            <a:pPr lvl="1" eaLnBrk="1" hangingPunct="1"/>
            <a:r>
              <a:rPr lang="en-US" altLang="en-US" sz="1800"/>
              <a:t>E.g., simulation-only operations for error messages, reading files</a:t>
            </a:r>
          </a:p>
          <a:p>
            <a:pPr lvl="1" eaLnBrk="1" hangingPunct="1"/>
            <a:r>
              <a:rPr lang="en-US" altLang="en-US" sz="1800"/>
              <a:t>Obviously, these can be simulated, but not synthesized into circuits</a:t>
            </a:r>
          </a:p>
          <a:p>
            <a:pPr lvl="1" eaLnBrk="1" hangingPunct="1"/>
            <a:r>
              <a:rPr lang="en-US" altLang="en-US" sz="1800"/>
              <a:t>Also has constructs such as for-loops, while-loops, etc.</a:t>
            </a:r>
          </a:p>
          <a:p>
            <a:pPr eaLnBrk="1" hangingPunct="1"/>
            <a:endParaRPr lang="en-US" altLang="en-US" sz="2000"/>
          </a:p>
          <a:p>
            <a:pPr eaLnBrk="1" hangingPunct="1"/>
            <a:r>
              <a:rPr lang="en-US" altLang="en-US" sz="2000"/>
              <a:t>Typically, complex behavioral features most useful in testbenches</a:t>
            </a:r>
          </a:p>
          <a:p>
            <a:pPr lvl="1" eaLnBrk="1" hangingPunct="1"/>
            <a:r>
              <a:rPr lang="en-US" altLang="en-US" sz="1800"/>
              <a:t>Often do not synthesize, do not belong in design, or use very carefully</a:t>
            </a:r>
          </a:p>
          <a:p>
            <a:pPr lvl="2" eaLnBrk="1" hangingPunct="1"/>
            <a:r>
              <a:rPr lang="en-US" altLang="en-US" sz="1600"/>
              <a:t>E.g. initial, #, for, while (loop iteration count must be known at synthesis time)</a:t>
            </a:r>
          </a:p>
          <a:p>
            <a:pPr lvl="1" eaLnBrk="1" hangingPunct="1"/>
            <a:endParaRPr lang="en-US" altLang="en-US" sz="1800"/>
          </a:p>
          <a:p>
            <a:pPr eaLnBrk="1" hangingPunct="1"/>
            <a:r>
              <a:rPr lang="en-US" altLang="en-US" sz="2000"/>
              <a:t>Keep clear distinction between hardware (DUT or design under test) and testbench used for simulation</a:t>
            </a:r>
          </a:p>
          <a:p>
            <a:pPr lvl="1" eaLnBrk="1" hangingPunct="1"/>
            <a:r>
              <a:rPr lang="en-US" altLang="en-US" sz="1800"/>
              <a:t>Clear/clean module interfaces, behavioral spec</a:t>
            </a:r>
          </a:p>
          <a:p>
            <a:pPr lvl="1" eaLnBrk="1" hangingPunct="1"/>
            <a:r>
              <a:rPr lang="en-US" altLang="en-US" sz="1800"/>
              <a:t>Employ consistent convention (e.g. mymodule.sv always has mymodule_tb.sv)</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C459AE0-5F94-4967-8441-76908B7491FC}"/>
              </a:ext>
            </a:extLst>
          </p:cNvPr>
          <p:cNvSpPr>
            <a:spLocks noGrp="1"/>
          </p:cNvSpPr>
          <p:nvPr>
            <p:ph type="title"/>
          </p:nvPr>
        </p:nvSpPr>
        <p:spPr/>
        <p:txBody>
          <a:bodyPr/>
          <a:lstStyle/>
          <a:p>
            <a:pPr eaLnBrk="1" hangingPunct="1"/>
            <a:r>
              <a:rPr lang="en-US" altLang="en-US">
                <a:ea typeface="ＭＳ Ｐゴシック" panose="020B0600070205080204" pitchFamily="34" charset="-128"/>
              </a:rPr>
              <a:t>Structural vs Behavioral</a:t>
            </a:r>
          </a:p>
        </p:txBody>
      </p:sp>
      <p:sp>
        <p:nvSpPr>
          <p:cNvPr id="14339" name="Rectangle 3" descr="Rectangle: Click to edit Master text styles&#10;Second level&#10;Third level&#10;Fourth level&#10;Fifth level">
            <a:extLst>
              <a:ext uri="{FF2B5EF4-FFF2-40B4-BE49-F238E27FC236}">
                <a16:creationId xmlns:a16="http://schemas.microsoft.com/office/drawing/2014/main" id="{5CE96DD4-BA5C-4D82-A4C2-3224A51963E4}"/>
              </a:ext>
            </a:extLst>
          </p:cNvPr>
          <p:cNvSpPr>
            <a:spLocks noGrp="1"/>
          </p:cNvSpPr>
          <p:nvPr>
            <p:ph idx="1"/>
          </p:nvPr>
        </p:nvSpPr>
        <p:spPr>
          <a:xfrm>
            <a:off x="457200" y="1125538"/>
            <a:ext cx="8229600" cy="5000625"/>
          </a:xfrm>
        </p:spPr>
        <p:txBody>
          <a:bodyPr/>
          <a:lstStyle/>
          <a:p>
            <a:pPr eaLnBrk="1" hangingPunct="1"/>
            <a:r>
              <a:rPr lang="en-US" altLang="en-US" sz="2800" i="1">
                <a:solidFill>
                  <a:srgbClr val="F7020B"/>
                </a:solidFill>
              </a:rPr>
              <a:t>Structural</a:t>
            </a:r>
            <a:r>
              <a:rPr lang="en-US" altLang="en-US" sz="2800"/>
              <a:t> constructs specify actual hardware structures</a:t>
            </a:r>
          </a:p>
          <a:p>
            <a:pPr lvl="1" eaLnBrk="1" hangingPunct="1"/>
            <a:r>
              <a:rPr lang="en-US" altLang="en-US" sz="2400"/>
              <a:t>Low-level, direct correspondence to hardware</a:t>
            </a:r>
          </a:p>
          <a:p>
            <a:pPr lvl="2" eaLnBrk="1" hangingPunct="1"/>
            <a:r>
              <a:rPr lang="en-US" altLang="en-US" sz="2000"/>
              <a:t>Primitive gates (e.g., and, or, not)</a:t>
            </a:r>
          </a:p>
          <a:p>
            <a:pPr lvl="2" eaLnBrk="1" hangingPunct="1"/>
            <a:r>
              <a:rPr lang="en-US" altLang="en-US" sz="2000"/>
              <a:t>Hierarchical structures via modules</a:t>
            </a:r>
          </a:p>
          <a:p>
            <a:pPr lvl="1" eaLnBrk="1" hangingPunct="1"/>
            <a:r>
              <a:rPr lang="en-US" altLang="en-US" sz="2400"/>
              <a:t>Analogous to programming software in assembly</a:t>
            </a:r>
            <a:endParaRPr lang="en-US" altLang="en-US" sz="2400" i="1">
              <a:solidFill>
                <a:srgbClr val="F7020B"/>
              </a:solidFill>
            </a:endParaRPr>
          </a:p>
          <a:p>
            <a:pPr eaLnBrk="1" hangingPunct="1"/>
            <a:r>
              <a:rPr lang="en-US" altLang="en-US" sz="2800" i="1">
                <a:solidFill>
                  <a:srgbClr val="F7020B"/>
                </a:solidFill>
              </a:rPr>
              <a:t>Behavioral</a:t>
            </a:r>
            <a:r>
              <a:rPr lang="en-US" altLang="en-US" sz="2800"/>
              <a:t> constructs specify an operation on bits</a:t>
            </a:r>
          </a:p>
          <a:p>
            <a:pPr lvl="1" eaLnBrk="1" hangingPunct="1"/>
            <a:r>
              <a:rPr lang="en-US" altLang="en-US" sz="2400"/>
              <a:t>High-level, more abstract</a:t>
            </a:r>
          </a:p>
          <a:p>
            <a:pPr lvl="2" eaLnBrk="1" hangingPunct="1"/>
            <a:r>
              <a:rPr lang="en-US" altLang="en-US" sz="2000"/>
              <a:t>Specified via equations, e.g., out = (a &amp; b) | c</a:t>
            </a:r>
          </a:p>
          <a:p>
            <a:pPr eaLnBrk="1" hangingPunct="1"/>
            <a:r>
              <a:rPr lang="en-US" altLang="en-US" sz="2800">
                <a:solidFill>
                  <a:srgbClr val="F7020B"/>
                </a:solidFill>
              </a:rPr>
              <a:t>Not all behavioral constructs are synthesizable </a:t>
            </a:r>
            <a:endParaRPr lang="en-US" altLang="en-US" sz="2800"/>
          </a:p>
          <a:p>
            <a:pPr lvl="1" eaLnBrk="1" hangingPunct="1"/>
            <a:r>
              <a:rPr lang="en-US" altLang="en-US" sz="2400"/>
              <a:t>But even some combinational logic won’t synthesize well</a:t>
            </a:r>
          </a:p>
          <a:p>
            <a:pPr lvl="1" eaLnBrk="1" hangingPunct="1"/>
            <a:r>
              <a:rPr lang="en-US" altLang="en-US" sz="2400"/>
              <a:t>out = a % b   // modulo operation – what does this synthesize to?</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0084B7CE-34FF-491A-AE7C-7ABFF38A3975}"/>
              </a:ext>
            </a:extLst>
          </p:cNvPr>
          <p:cNvSpPr>
            <a:spLocks noGrp="1" noChangeArrowheads="1"/>
          </p:cNvSpPr>
          <p:nvPr>
            <p:ph type="title"/>
          </p:nvPr>
        </p:nvSpPr>
        <p:spPr>
          <a:xfrm>
            <a:off x="457200" y="533400"/>
            <a:ext cx="8229600" cy="711200"/>
          </a:xfrm>
        </p:spPr>
        <p:txBody>
          <a:bodyPr>
            <a:normAutofit fontScale="90000"/>
          </a:bodyPr>
          <a:lstStyle/>
          <a:p>
            <a:pPr eaLnBrk="1" hangingPunct="1">
              <a:defRPr/>
            </a:pPr>
            <a:r>
              <a:rPr lang="en-US" altLang="en-US" dirty="0">
                <a:ea typeface="MS PGothic" panose="020B0600070205080204" pitchFamily="34" charset="-128"/>
              </a:rPr>
              <a:t>Verilog Structural vs Behavioral Example</a:t>
            </a:r>
          </a:p>
        </p:txBody>
      </p:sp>
      <p:sp>
        <p:nvSpPr>
          <p:cNvPr id="16387" name="Rectangle 4">
            <a:extLst>
              <a:ext uri="{FF2B5EF4-FFF2-40B4-BE49-F238E27FC236}">
                <a16:creationId xmlns:a16="http://schemas.microsoft.com/office/drawing/2014/main" id="{BC6F185E-F726-4B0A-BB56-F879B232D0E8}"/>
              </a:ext>
            </a:extLst>
          </p:cNvPr>
          <p:cNvSpPr>
            <a:spLocks noChangeArrowheads="1"/>
          </p:cNvSpPr>
          <p:nvPr/>
        </p:nvSpPr>
        <p:spPr bwMode="auto">
          <a:xfrm>
            <a:off x="228600" y="1143000"/>
            <a:ext cx="5060950" cy="331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buClr>
                <a:srgbClr val="030305"/>
              </a:buClr>
              <a:buFontTx/>
              <a:buNone/>
            </a:pPr>
            <a:r>
              <a:rPr lang="en-US" altLang="en-US" sz="2000" b="1">
                <a:solidFill>
                  <a:srgbClr val="000000"/>
                </a:solidFill>
                <a:latin typeface="Courier"/>
              </a:rPr>
              <a:t>module mux2to1(</a:t>
            </a:r>
          </a:p>
          <a:p>
            <a:pPr lvl="1" eaLnBrk="1" hangingPunct="1">
              <a:buClr>
                <a:srgbClr val="030305"/>
              </a:buClr>
              <a:buFontTx/>
              <a:buNone/>
            </a:pPr>
            <a:r>
              <a:rPr lang="en-US" altLang="en-US" sz="2000" b="1">
                <a:solidFill>
                  <a:srgbClr val="000000"/>
                </a:solidFill>
                <a:latin typeface="Courier"/>
              </a:rPr>
              <a:t>  input S, A, B,</a:t>
            </a:r>
          </a:p>
          <a:p>
            <a:pPr lvl="1" eaLnBrk="1" hangingPunct="1">
              <a:buClr>
                <a:srgbClr val="030305"/>
              </a:buClr>
              <a:buFontTx/>
              <a:buNone/>
            </a:pPr>
            <a:r>
              <a:rPr lang="en-US" altLang="en-US" sz="2000" b="1">
                <a:solidFill>
                  <a:srgbClr val="000000"/>
                </a:solidFill>
                <a:latin typeface="Courier"/>
              </a:rPr>
              <a:t>  output Out );</a:t>
            </a:r>
          </a:p>
          <a:p>
            <a:pPr lvl="1" eaLnBrk="1" hangingPunct="1">
              <a:buClr>
                <a:srgbClr val="030305"/>
              </a:buClr>
              <a:buFontTx/>
              <a:buNone/>
            </a:pPr>
            <a:r>
              <a:rPr lang="en-US" altLang="en-US" sz="2000" b="1">
                <a:solidFill>
                  <a:srgbClr val="000000"/>
                </a:solidFill>
                <a:latin typeface="Courier"/>
              </a:rPr>
              <a:t>  wire S_, AnS_, BnS;</a:t>
            </a:r>
          </a:p>
          <a:p>
            <a:pPr lvl="1" eaLnBrk="1" hangingPunct="1">
              <a:buClr>
                <a:srgbClr val="030305"/>
              </a:buClr>
              <a:buFontTx/>
              <a:buNone/>
            </a:pPr>
            <a:r>
              <a:rPr lang="en-US" altLang="en-US" sz="2000" b="1">
                <a:solidFill>
                  <a:srgbClr val="000000"/>
                </a:solidFill>
                <a:latin typeface="Courier"/>
              </a:rPr>
              <a:t>  not (S_, S);</a:t>
            </a:r>
          </a:p>
          <a:p>
            <a:pPr lvl="1" eaLnBrk="1" hangingPunct="1">
              <a:buClr>
                <a:srgbClr val="030305"/>
              </a:buClr>
              <a:buFontTx/>
              <a:buNone/>
            </a:pPr>
            <a:r>
              <a:rPr lang="en-US" altLang="en-US" sz="2000" b="1">
                <a:solidFill>
                  <a:srgbClr val="000000"/>
                </a:solidFill>
                <a:latin typeface="Courier"/>
              </a:rPr>
              <a:t>  and (AnS_, A, S_);</a:t>
            </a:r>
          </a:p>
          <a:p>
            <a:pPr lvl="1" eaLnBrk="1" hangingPunct="1">
              <a:buClr>
                <a:srgbClr val="030305"/>
              </a:buClr>
              <a:buFontTx/>
              <a:buNone/>
            </a:pPr>
            <a:r>
              <a:rPr lang="en-US" altLang="en-US" sz="2000" b="1">
                <a:solidFill>
                  <a:srgbClr val="000000"/>
                </a:solidFill>
                <a:latin typeface="Courier"/>
              </a:rPr>
              <a:t>  and (BnS, B, S);</a:t>
            </a:r>
          </a:p>
          <a:p>
            <a:pPr lvl="1" eaLnBrk="1" hangingPunct="1">
              <a:buClr>
                <a:srgbClr val="030305"/>
              </a:buClr>
              <a:buFontTx/>
              <a:buNone/>
            </a:pPr>
            <a:r>
              <a:rPr lang="en-US" altLang="en-US" sz="2000" b="1">
                <a:solidFill>
                  <a:srgbClr val="000000"/>
                </a:solidFill>
                <a:latin typeface="Courier"/>
              </a:rPr>
              <a:t>  or (Out, AnS_, BnS);</a:t>
            </a:r>
          </a:p>
          <a:p>
            <a:pPr lvl="1" eaLnBrk="1" hangingPunct="1">
              <a:buClr>
                <a:srgbClr val="030305"/>
              </a:buClr>
              <a:buFontTx/>
              <a:buNone/>
            </a:pPr>
            <a:r>
              <a:rPr lang="en-US" altLang="en-US" sz="2000" b="1">
                <a:solidFill>
                  <a:srgbClr val="000000"/>
                </a:solidFill>
                <a:latin typeface="Courier"/>
              </a:rPr>
              <a:t>endmodule</a:t>
            </a:r>
          </a:p>
        </p:txBody>
      </p:sp>
      <p:grpSp>
        <p:nvGrpSpPr>
          <p:cNvPr id="16388" name="Group 5">
            <a:extLst>
              <a:ext uri="{FF2B5EF4-FFF2-40B4-BE49-F238E27FC236}">
                <a16:creationId xmlns:a16="http://schemas.microsoft.com/office/drawing/2014/main" id="{FB3B6E87-984C-4E3C-A78E-8F77E4FCF3D9}"/>
              </a:ext>
            </a:extLst>
          </p:cNvPr>
          <p:cNvGrpSpPr>
            <a:grpSpLocks/>
          </p:cNvGrpSpPr>
          <p:nvPr/>
        </p:nvGrpSpPr>
        <p:grpSpPr bwMode="auto">
          <a:xfrm>
            <a:off x="5638800" y="1524000"/>
            <a:ext cx="2754313" cy="1676400"/>
            <a:chOff x="576" y="2784"/>
            <a:chExt cx="1735" cy="1056"/>
          </a:xfrm>
        </p:grpSpPr>
        <p:sp>
          <p:nvSpPr>
            <p:cNvPr id="16402" name="Rectangle 6">
              <a:extLst>
                <a:ext uri="{FF2B5EF4-FFF2-40B4-BE49-F238E27FC236}">
                  <a16:creationId xmlns:a16="http://schemas.microsoft.com/office/drawing/2014/main" id="{DF2FB0B9-2DFF-48D1-8C5B-5C5BD35F3116}"/>
                </a:ext>
              </a:extLst>
            </p:cNvPr>
            <p:cNvSpPr>
              <a:spLocks noChangeArrowheads="1"/>
            </p:cNvSpPr>
            <p:nvPr/>
          </p:nvSpPr>
          <p:spPr bwMode="auto">
            <a:xfrm>
              <a:off x="864" y="3072"/>
              <a:ext cx="1056" cy="768"/>
            </a:xfrm>
            <a:prstGeom prst="rect">
              <a:avLst/>
            </a:prstGeom>
            <a:solidFill>
              <a:srgbClr val="D5D5D5"/>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bg1"/>
                </a:solidFill>
                <a:latin typeface="Arial" panose="020B0604020202020204" pitchFamily="34" charset="0"/>
              </a:endParaRPr>
            </a:p>
          </p:txBody>
        </p:sp>
        <p:sp>
          <p:nvSpPr>
            <p:cNvPr id="16403" name="AutoShape 7">
              <a:extLst>
                <a:ext uri="{FF2B5EF4-FFF2-40B4-BE49-F238E27FC236}">
                  <a16:creationId xmlns:a16="http://schemas.microsoft.com/office/drawing/2014/main" id="{8C2E7B36-C7C7-4775-8EA1-CBB4AA4D381E}"/>
                </a:ext>
              </a:extLst>
            </p:cNvPr>
            <p:cNvSpPr>
              <a:spLocks noChangeArrowheads="1"/>
            </p:cNvSpPr>
            <p:nvPr/>
          </p:nvSpPr>
          <p:spPr bwMode="auto">
            <a:xfrm>
              <a:off x="1152" y="3552"/>
              <a:ext cx="192" cy="192"/>
            </a:xfrm>
            <a:prstGeom prst="flowChartDelay">
              <a:avLst/>
            </a:prstGeom>
            <a:solidFill>
              <a:srgbClr val="52F4C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bg1"/>
                </a:solidFill>
                <a:latin typeface="Arial" panose="020B0604020202020204" pitchFamily="34" charset="0"/>
              </a:endParaRPr>
            </a:p>
          </p:txBody>
        </p:sp>
        <p:sp>
          <p:nvSpPr>
            <p:cNvPr id="16404" name="AutoShape 8">
              <a:extLst>
                <a:ext uri="{FF2B5EF4-FFF2-40B4-BE49-F238E27FC236}">
                  <a16:creationId xmlns:a16="http://schemas.microsoft.com/office/drawing/2014/main" id="{6A029BA7-F304-4FDF-9C24-2AE7491C8841}"/>
                </a:ext>
              </a:extLst>
            </p:cNvPr>
            <p:cNvSpPr>
              <a:spLocks noChangeArrowheads="1"/>
            </p:cNvSpPr>
            <p:nvPr/>
          </p:nvSpPr>
          <p:spPr bwMode="auto">
            <a:xfrm>
              <a:off x="1152" y="3168"/>
              <a:ext cx="192" cy="192"/>
            </a:xfrm>
            <a:prstGeom prst="flowChartDelay">
              <a:avLst/>
            </a:prstGeom>
            <a:solidFill>
              <a:srgbClr val="52F4C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bg1"/>
                </a:solidFill>
                <a:latin typeface="Arial" panose="020B0604020202020204" pitchFamily="34" charset="0"/>
              </a:endParaRPr>
            </a:p>
          </p:txBody>
        </p:sp>
        <p:sp>
          <p:nvSpPr>
            <p:cNvPr id="16405" name="AutoShape 9">
              <a:extLst>
                <a:ext uri="{FF2B5EF4-FFF2-40B4-BE49-F238E27FC236}">
                  <a16:creationId xmlns:a16="http://schemas.microsoft.com/office/drawing/2014/main" id="{3B6FDBF4-8039-4D51-9A20-F21931286486}"/>
                </a:ext>
              </a:extLst>
            </p:cNvPr>
            <p:cNvSpPr>
              <a:spLocks noChangeArrowheads="1"/>
            </p:cNvSpPr>
            <p:nvPr/>
          </p:nvSpPr>
          <p:spPr bwMode="auto">
            <a:xfrm>
              <a:off x="1056" y="3168"/>
              <a:ext cx="96" cy="96"/>
            </a:xfrm>
            <a:prstGeom prst="flowChartConnector">
              <a:avLst/>
            </a:prstGeom>
            <a:solidFill>
              <a:srgbClr val="52F4C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solidFill>
                  <a:schemeClr val="bg1"/>
                </a:solidFill>
                <a:latin typeface="Arial" panose="020B0604020202020204" pitchFamily="34" charset="0"/>
              </a:endParaRPr>
            </a:p>
          </p:txBody>
        </p:sp>
        <p:sp>
          <p:nvSpPr>
            <p:cNvPr id="16406" name="Arc 10">
              <a:extLst>
                <a:ext uri="{FF2B5EF4-FFF2-40B4-BE49-F238E27FC236}">
                  <a16:creationId xmlns:a16="http://schemas.microsoft.com/office/drawing/2014/main" id="{89C2F665-535A-4AE0-9CD8-9149B8AFEDA8}"/>
                </a:ext>
              </a:extLst>
            </p:cNvPr>
            <p:cNvSpPr>
              <a:spLocks/>
            </p:cNvSpPr>
            <p:nvPr/>
          </p:nvSpPr>
          <p:spPr bwMode="auto">
            <a:xfrm>
              <a:off x="1584" y="3360"/>
              <a:ext cx="284"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52F4C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7" name="Arc 11">
              <a:extLst>
                <a:ext uri="{FF2B5EF4-FFF2-40B4-BE49-F238E27FC236}">
                  <a16:creationId xmlns:a16="http://schemas.microsoft.com/office/drawing/2014/main" id="{6CD703DE-0957-4922-9F99-A9A77F1B53F2}"/>
                </a:ext>
              </a:extLst>
            </p:cNvPr>
            <p:cNvSpPr>
              <a:spLocks/>
            </p:cNvSpPr>
            <p:nvPr/>
          </p:nvSpPr>
          <p:spPr bwMode="auto">
            <a:xfrm flipV="1">
              <a:off x="1584" y="3456"/>
              <a:ext cx="284"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52F4C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8" name="Arc 12">
              <a:extLst>
                <a:ext uri="{FF2B5EF4-FFF2-40B4-BE49-F238E27FC236}">
                  <a16:creationId xmlns:a16="http://schemas.microsoft.com/office/drawing/2014/main" id="{AF44ECA2-BE9A-43D0-8AE6-186884F4D1E7}"/>
                </a:ext>
              </a:extLst>
            </p:cNvPr>
            <p:cNvSpPr>
              <a:spLocks/>
            </p:cNvSpPr>
            <p:nvPr/>
          </p:nvSpPr>
          <p:spPr bwMode="auto">
            <a:xfrm>
              <a:off x="1584" y="3360"/>
              <a:ext cx="92"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D5D5D5"/>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Arc 13">
              <a:extLst>
                <a:ext uri="{FF2B5EF4-FFF2-40B4-BE49-F238E27FC236}">
                  <a16:creationId xmlns:a16="http://schemas.microsoft.com/office/drawing/2014/main" id="{C4E58F45-0D48-4104-BB23-64D13DC0679F}"/>
                </a:ext>
              </a:extLst>
            </p:cNvPr>
            <p:cNvSpPr>
              <a:spLocks/>
            </p:cNvSpPr>
            <p:nvPr/>
          </p:nvSpPr>
          <p:spPr bwMode="auto">
            <a:xfrm flipV="1">
              <a:off x="1584" y="3456"/>
              <a:ext cx="92"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D5D5D5"/>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0" name="Line 14">
              <a:extLst>
                <a:ext uri="{FF2B5EF4-FFF2-40B4-BE49-F238E27FC236}">
                  <a16:creationId xmlns:a16="http://schemas.microsoft.com/office/drawing/2014/main" id="{5D9CB5AA-9E0D-45C2-BBE6-49E1DFED9D07}"/>
                </a:ext>
              </a:extLst>
            </p:cNvPr>
            <p:cNvSpPr>
              <a:spLocks noChangeShapeType="1"/>
            </p:cNvSpPr>
            <p:nvPr/>
          </p:nvSpPr>
          <p:spPr bwMode="auto">
            <a:xfrm flipH="1">
              <a:off x="1344" y="326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1" name="Line 15">
              <a:extLst>
                <a:ext uri="{FF2B5EF4-FFF2-40B4-BE49-F238E27FC236}">
                  <a16:creationId xmlns:a16="http://schemas.microsoft.com/office/drawing/2014/main" id="{BC041805-BD35-4E6C-95EF-52F6E0005AEF}"/>
                </a:ext>
              </a:extLst>
            </p:cNvPr>
            <p:cNvSpPr>
              <a:spLocks noChangeShapeType="1"/>
            </p:cNvSpPr>
            <p:nvPr/>
          </p:nvSpPr>
          <p:spPr bwMode="auto">
            <a:xfrm flipH="1">
              <a:off x="1344" y="3648"/>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2" name="Line 16">
              <a:extLst>
                <a:ext uri="{FF2B5EF4-FFF2-40B4-BE49-F238E27FC236}">
                  <a16:creationId xmlns:a16="http://schemas.microsoft.com/office/drawing/2014/main" id="{218863DB-F5DC-471C-8FDA-56323A4B9024}"/>
                </a:ext>
              </a:extLst>
            </p:cNvPr>
            <p:cNvSpPr>
              <a:spLocks noChangeShapeType="1"/>
            </p:cNvSpPr>
            <p:nvPr/>
          </p:nvSpPr>
          <p:spPr bwMode="auto">
            <a:xfrm flipH="1">
              <a:off x="1872" y="3456"/>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3" name="Line 17">
              <a:extLst>
                <a:ext uri="{FF2B5EF4-FFF2-40B4-BE49-F238E27FC236}">
                  <a16:creationId xmlns:a16="http://schemas.microsoft.com/office/drawing/2014/main" id="{94193DB2-F903-496D-9740-692686E27C12}"/>
                </a:ext>
              </a:extLst>
            </p:cNvPr>
            <p:cNvSpPr>
              <a:spLocks noChangeShapeType="1"/>
            </p:cNvSpPr>
            <p:nvPr/>
          </p:nvSpPr>
          <p:spPr bwMode="auto">
            <a:xfrm flipH="1">
              <a:off x="672" y="3696"/>
              <a:ext cx="48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4" name="Line 18">
              <a:extLst>
                <a:ext uri="{FF2B5EF4-FFF2-40B4-BE49-F238E27FC236}">
                  <a16:creationId xmlns:a16="http://schemas.microsoft.com/office/drawing/2014/main" id="{5A3E7D9B-C4E7-4E72-A267-0CB92C7CB509}"/>
                </a:ext>
              </a:extLst>
            </p:cNvPr>
            <p:cNvSpPr>
              <a:spLocks noChangeShapeType="1"/>
            </p:cNvSpPr>
            <p:nvPr/>
          </p:nvSpPr>
          <p:spPr bwMode="auto">
            <a:xfrm flipH="1">
              <a:off x="672" y="3312"/>
              <a:ext cx="48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5" name="Line 19">
              <a:extLst>
                <a:ext uri="{FF2B5EF4-FFF2-40B4-BE49-F238E27FC236}">
                  <a16:creationId xmlns:a16="http://schemas.microsoft.com/office/drawing/2014/main" id="{B944A9EA-0CE5-4A4E-9416-6F6760D27989}"/>
                </a:ext>
              </a:extLst>
            </p:cNvPr>
            <p:cNvSpPr>
              <a:spLocks noChangeShapeType="1"/>
            </p:cNvSpPr>
            <p:nvPr/>
          </p:nvSpPr>
          <p:spPr bwMode="auto">
            <a:xfrm flipH="1">
              <a:off x="960" y="321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6" name="Line 20">
              <a:extLst>
                <a:ext uri="{FF2B5EF4-FFF2-40B4-BE49-F238E27FC236}">
                  <a16:creationId xmlns:a16="http://schemas.microsoft.com/office/drawing/2014/main" id="{CE8D778D-6065-4C4D-BB9D-3B48562B9B80}"/>
                </a:ext>
              </a:extLst>
            </p:cNvPr>
            <p:cNvSpPr>
              <a:spLocks noChangeShapeType="1"/>
            </p:cNvSpPr>
            <p:nvPr/>
          </p:nvSpPr>
          <p:spPr bwMode="auto">
            <a:xfrm>
              <a:off x="960" y="2832"/>
              <a:ext cx="0" cy="7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7" name="Line 21">
              <a:extLst>
                <a:ext uri="{FF2B5EF4-FFF2-40B4-BE49-F238E27FC236}">
                  <a16:creationId xmlns:a16="http://schemas.microsoft.com/office/drawing/2014/main" id="{32CED805-3163-45BC-A2E8-57B567FB9773}"/>
                </a:ext>
              </a:extLst>
            </p:cNvPr>
            <p:cNvSpPr>
              <a:spLocks noChangeShapeType="1"/>
            </p:cNvSpPr>
            <p:nvPr/>
          </p:nvSpPr>
          <p:spPr bwMode="auto">
            <a:xfrm flipH="1">
              <a:off x="960" y="3600"/>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8" name="Rectangle 22">
              <a:extLst>
                <a:ext uri="{FF2B5EF4-FFF2-40B4-BE49-F238E27FC236}">
                  <a16:creationId xmlns:a16="http://schemas.microsoft.com/office/drawing/2014/main" id="{7946EBDD-DBCB-4ABE-9113-19FD1A7BDA1A}"/>
                </a:ext>
              </a:extLst>
            </p:cNvPr>
            <p:cNvSpPr>
              <a:spLocks noChangeArrowheads="1"/>
            </p:cNvSpPr>
            <p:nvPr/>
          </p:nvSpPr>
          <p:spPr bwMode="auto">
            <a:xfrm>
              <a:off x="929" y="2784"/>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D0002"/>
                  </a:solidFill>
                  <a:latin typeface="Arial" panose="020B0604020202020204" pitchFamily="34" charset="0"/>
                </a:rPr>
                <a:t>S</a:t>
              </a:r>
              <a:endParaRPr lang="en-US" altLang="en-US" sz="1800">
                <a:solidFill>
                  <a:schemeClr val="accent1"/>
                </a:solidFill>
                <a:latin typeface="Arial" panose="020B0604020202020204" pitchFamily="34" charset="0"/>
              </a:endParaRPr>
            </a:p>
          </p:txBody>
        </p:sp>
        <p:sp>
          <p:nvSpPr>
            <p:cNvPr id="16419" name="Rectangle 23">
              <a:extLst>
                <a:ext uri="{FF2B5EF4-FFF2-40B4-BE49-F238E27FC236}">
                  <a16:creationId xmlns:a16="http://schemas.microsoft.com/office/drawing/2014/main" id="{DD723DC5-B133-45E7-BE2F-55D98E38B42F}"/>
                </a:ext>
              </a:extLst>
            </p:cNvPr>
            <p:cNvSpPr>
              <a:spLocks noChangeArrowheads="1"/>
            </p:cNvSpPr>
            <p:nvPr/>
          </p:nvSpPr>
          <p:spPr bwMode="auto">
            <a:xfrm>
              <a:off x="1937" y="3216"/>
              <a:ext cx="3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D0002"/>
                  </a:solidFill>
                  <a:latin typeface="Arial" panose="020B0604020202020204" pitchFamily="34" charset="0"/>
                </a:rPr>
                <a:t>Out</a:t>
              </a:r>
              <a:endParaRPr lang="en-US" altLang="en-US" sz="1800">
                <a:solidFill>
                  <a:schemeClr val="accent1"/>
                </a:solidFill>
                <a:latin typeface="Arial" panose="020B0604020202020204" pitchFamily="34" charset="0"/>
              </a:endParaRPr>
            </a:p>
          </p:txBody>
        </p:sp>
        <p:sp>
          <p:nvSpPr>
            <p:cNvPr id="16420" name="Rectangle 24">
              <a:extLst>
                <a:ext uri="{FF2B5EF4-FFF2-40B4-BE49-F238E27FC236}">
                  <a16:creationId xmlns:a16="http://schemas.microsoft.com/office/drawing/2014/main" id="{5098E877-65A1-4464-9B15-12A7DE9C0FFB}"/>
                </a:ext>
              </a:extLst>
            </p:cNvPr>
            <p:cNvSpPr>
              <a:spLocks noChangeArrowheads="1"/>
            </p:cNvSpPr>
            <p:nvPr/>
          </p:nvSpPr>
          <p:spPr bwMode="auto">
            <a:xfrm>
              <a:off x="576" y="3456"/>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D0002"/>
                  </a:solidFill>
                  <a:latin typeface="Arial" panose="020B0604020202020204" pitchFamily="34" charset="0"/>
                </a:rPr>
                <a:t>B</a:t>
              </a:r>
              <a:endParaRPr lang="en-US" altLang="en-US" sz="1800">
                <a:solidFill>
                  <a:schemeClr val="accent1"/>
                </a:solidFill>
                <a:latin typeface="Arial" panose="020B0604020202020204" pitchFamily="34" charset="0"/>
              </a:endParaRPr>
            </a:p>
          </p:txBody>
        </p:sp>
        <p:sp>
          <p:nvSpPr>
            <p:cNvPr id="16421" name="Rectangle 25">
              <a:extLst>
                <a:ext uri="{FF2B5EF4-FFF2-40B4-BE49-F238E27FC236}">
                  <a16:creationId xmlns:a16="http://schemas.microsoft.com/office/drawing/2014/main" id="{8BAF7514-70D1-4F51-A16A-6546130DD419}"/>
                </a:ext>
              </a:extLst>
            </p:cNvPr>
            <p:cNvSpPr>
              <a:spLocks noChangeArrowheads="1"/>
            </p:cNvSpPr>
            <p:nvPr/>
          </p:nvSpPr>
          <p:spPr bwMode="auto">
            <a:xfrm>
              <a:off x="576" y="3072"/>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D0002"/>
                  </a:solidFill>
                  <a:latin typeface="Arial" panose="020B0604020202020204" pitchFamily="34" charset="0"/>
                </a:rPr>
                <a:t>A</a:t>
              </a:r>
              <a:endParaRPr lang="en-US" altLang="en-US" sz="1800">
                <a:solidFill>
                  <a:schemeClr val="accent1"/>
                </a:solidFill>
                <a:latin typeface="Arial" panose="020B0604020202020204" pitchFamily="34" charset="0"/>
              </a:endParaRPr>
            </a:p>
          </p:txBody>
        </p:sp>
        <p:sp>
          <p:nvSpPr>
            <p:cNvPr id="16422" name="Freeform 26">
              <a:extLst>
                <a:ext uri="{FF2B5EF4-FFF2-40B4-BE49-F238E27FC236}">
                  <a16:creationId xmlns:a16="http://schemas.microsoft.com/office/drawing/2014/main" id="{5A447B19-0CF9-452C-96B9-CA226F259533}"/>
                </a:ext>
              </a:extLst>
            </p:cNvPr>
            <p:cNvSpPr>
              <a:spLocks/>
            </p:cNvSpPr>
            <p:nvPr/>
          </p:nvSpPr>
          <p:spPr bwMode="auto">
            <a:xfrm>
              <a:off x="1536" y="3264"/>
              <a:ext cx="144" cy="144"/>
            </a:xfrm>
            <a:custGeom>
              <a:avLst/>
              <a:gdLst>
                <a:gd name="T0" fmla="*/ 0 w 96"/>
                <a:gd name="T1" fmla="*/ 0 h 144"/>
                <a:gd name="T2" fmla="*/ 0 w 96"/>
                <a:gd name="T3" fmla="*/ 144 h 144"/>
                <a:gd name="T4" fmla="*/ 729 w 96"/>
                <a:gd name="T5" fmla="*/ 144 h 144"/>
                <a:gd name="T6" fmla="*/ 0 60000 65536"/>
                <a:gd name="T7" fmla="*/ 0 60000 65536"/>
                <a:gd name="T8" fmla="*/ 0 60000 65536"/>
              </a:gdLst>
              <a:ahLst/>
              <a:cxnLst>
                <a:cxn ang="T6">
                  <a:pos x="T0" y="T1"/>
                </a:cxn>
                <a:cxn ang="T7">
                  <a:pos x="T2" y="T3"/>
                </a:cxn>
                <a:cxn ang="T8">
                  <a:pos x="T4" y="T5"/>
                </a:cxn>
              </a:cxnLst>
              <a:rect l="0" t="0" r="r" b="b"/>
              <a:pathLst>
                <a:path w="96" h="144">
                  <a:moveTo>
                    <a:pt x="0" y="0"/>
                  </a:moveTo>
                  <a:lnTo>
                    <a:pt x="0" y="144"/>
                  </a:lnTo>
                  <a:lnTo>
                    <a:pt x="96" y="144"/>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23" name="Freeform 27">
              <a:extLst>
                <a:ext uri="{FF2B5EF4-FFF2-40B4-BE49-F238E27FC236}">
                  <a16:creationId xmlns:a16="http://schemas.microsoft.com/office/drawing/2014/main" id="{C8BB8C0E-6D0C-4CB4-9C9E-BB71A6D6A4E6}"/>
                </a:ext>
              </a:extLst>
            </p:cNvPr>
            <p:cNvSpPr>
              <a:spLocks/>
            </p:cNvSpPr>
            <p:nvPr/>
          </p:nvSpPr>
          <p:spPr bwMode="auto">
            <a:xfrm flipV="1">
              <a:off x="1536" y="3504"/>
              <a:ext cx="144" cy="144"/>
            </a:xfrm>
            <a:custGeom>
              <a:avLst/>
              <a:gdLst>
                <a:gd name="T0" fmla="*/ 0 w 96"/>
                <a:gd name="T1" fmla="*/ 0 h 144"/>
                <a:gd name="T2" fmla="*/ 0 w 96"/>
                <a:gd name="T3" fmla="*/ 144 h 144"/>
                <a:gd name="T4" fmla="*/ 729 w 96"/>
                <a:gd name="T5" fmla="*/ 144 h 144"/>
                <a:gd name="T6" fmla="*/ 0 60000 65536"/>
                <a:gd name="T7" fmla="*/ 0 60000 65536"/>
                <a:gd name="T8" fmla="*/ 0 60000 65536"/>
              </a:gdLst>
              <a:ahLst/>
              <a:cxnLst>
                <a:cxn ang="T6">
                  <a:pos x="T0" y="T1"/>
                </a:cxn>
                <a:cxn ang="T7">
                  <a:pos x="T2" y="T3"/>
                </a:cxn>
                <a:cxn ang="T8">
                  <a:pos x="T4" y="T5"/>
                </a:cxn>
              </a:cxnLst>
              <a:rect l="0" t="0" r="r" b="b"/>
              <a:pathLst>
                <a:path w="96" h="144">
                  <a:moveTo>
                    <a:pt x="0" y="0"/>
                  </a:moveTo>
                  <a:lnTo>
                    <a:pt x="0" y="144"/>
                  </a:lnTo>
                  <a:lnTo>
                    <a:pt x="96" y="144"/>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16389" name="Line 28">
            <a:extLst>
              <a:ext uri="{FF2B5EF4-FFF2-40B4-BE49-F238E27FC236}">
                <a16:creationId xmlns:a16="http://schemas.microsoft.com/office/drawing/2014/main" id="{F71A0266-7A65-4538-B589-A159EF22ABA9}"/>
              </a:ext>
            </a:extLst>
          </p:cNvPr>
          <p:cNvSpPr>
            <a:spLocks noChangeShapeType="1"/>
          </p:cNvSpPr>
          <p:nvPr/>
        </p:nvSpPr>
        <p:spPr bwMode="auto">
          <a:xfrm flipV="1">
            <a:off x="3733800" y="2438400"/>
            <a:ext cx="2819400" cy="609600"/>
          </a:xfrm>
          <a:prstGeom prst="line">
            <a:avLst/>
          </a:prstGeom>
          <a:noFill/>
          <a:ln w="28575"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390" name="Line 29">
            <a:extLst>
              <a:ext uri="{FF2B5EF4-FFF2-40B4-BE49-F238E27FC236}">
                <a16:creationId xmlns:a16="http://schemas.microsoft.com/office/drawing/2014/main" id="{2F743228-8C4F-4607-A850-DCD9AD2D1960}"/>
              </a:ext>
            </a:extLst>
          </p:cNvPr>
          <p:cNvSpPr>
            <a:spLocks noChangeShapeType="1"/>
          </p:cNvSpPr>
          <p:nvPr/>
        </p:nvSpPr>
        <p:spPr bwMode="auto">
          <a:xfrm flipV="1">
            <a:off x="3581400" y="3048000"/>
            <a:ext cx="2971800" cy="457200"/>
          </a:xfrm>
          <a:prstGeom prst="line">
            <a:avLst/>
          </a:prstGeom>
          <a:noFill/>
          <a:ln w="28575"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16391" name="Group 30">
            <a:extLst>
              <a:ext uri="{FF2B5EF4-FFF2-40B4-BE49-F238E27FC236}">
                <a16:creationId xmlns:a16="http://schemas.microsoft.com/office/drawing/2014/main" id="{A2EF24A9-E68B-49CD-B526-F3744AD927E4}"/>
              </a:ext>
            </a:extLst>
          </p:cNvPr>
          <p:cNvGrpSpPr>
            <a:grpSpLocks/>
          </p:cNvGrpSpPr>
          <p:nvPr/>
        </p:nvGrpSpPr>
        <p:grpSpPr bwMode="auto">
          <a:xfrm>
            <a:off x="3886200" y="2743200"/>
            <a:ext cx="3581400" cy="1143000"/>
            <a:chOff x="2448" y="2928"/>
            <a:chExt cx="2256" cy="720"/>
          </a:xfrm>
        </p:grpSpPr>
        <p:sp>
          <p:nvSpPr>
            <p:cNvPr id="16400" name="Line 31">
              <a:extLst>
                <a:ext uri="{FF2B5EF4-FFF2-40B4-BE49-F238E27FC236}">
                  <a16:creationId xmlns:a16="http://schemas.microsoft.com/office/drawing/2014/main" id="{9A360871-C48B-43BA-B2E6-56FCDB0AE4DA}"/>
                </a:ext>
              </a:extLst>
            </p:cNvPr>
            <p:cNvSpPr>
              <a:spLocks noChangeShapeType="1"/>
            </p:cNvSpPr>
            <p:nvPr/>
          </p:nvSpPr>
          <p:spPr bwMode="auto">
            <a:xfrm flipV="1">
              <a:off x="2448" y="3360"/>
              <a:ext cx="2112" cy="288"/>
            </a:xfrm>
            <a:prstGeom prst="line">
              <a:avLst/>
            </a:prstGeom>
            <a:noFill/>
            <a:ln w="2857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401" name="Line 32">
              <a:extLst>
                <a:ext uri="{FF2B5EF4-FFF2-40B4-BE49-F238E27FC236}">
                  <a16:creationId xmlns:a16="http://schemas.microsoft.com/office/drawing/2014/main" id="{80C7121A-D9A0-4125-BF4E-283B36283900}"/>
                </a:ext>
              </a:extLst>
            </p:cNvPr>
            <p:cNvSpPr>
              <a:spLocks noChangeShapeType="1"/>
            </p:cNvSpPr>
            <p:nvPr/>
          </p:nvSpPr>
          <p:spPr bwMode="auto">
            <a:xfrm flipV="1">
              <a:off x="4560" y="2928"/>
              <a:ext cx="144" cy="432"/>
            </a:xfrm>
            <a:prstGeom prst="line">
              <a:avLst/>
            </a:prstGeom>
            <a:noFill/>
            <a:ln w="28575"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16392" name="Group 33">
            <a:extLst>
              <a:ext uri="{FF2B5EF4-FFF2-40B4-BE49-F238E27FC236}">
                <a16:creationId xmlns:a16="http://schemas.microsoft.com/office/drawing/2014/main" id="{3D3B2478-CE8B-47F0-8EAD-25B24919463C}"/>
              </a:ext>
            </a:extLst>
          </p:cNvPr>
          <p:cNvGrpSpPr>
            <a:grpSpLocks/>
          </p:cNvGrpSpPr>
          <p:nvPr/>
        </p:nvGrpSpPr>
        <p:grpSpPr bwMode="auto">
          <a:xfrm>
            <a:off x="2895600" y="1752600"/>
            <a:ext cx="3505200" cy="1066800"/>
            <a:chOff x="1824" y="2304"/>
            <a:chExt cx="2208" cy="672"/>
          </a:xfrm>
        </p:grpSpPr>
        <p:sp>
          <p:nvSpPr>
            <p:cNvPr id="16398" name="Line 34">
              <a:extLst>
                <a:ext uri="{FF2B5EF4-FFF2-40B4-BE49-F238E27FC236}">
                  <a16:creationId xmlns:a16="http://schemas.microsoft.com/office/drawing/2014/main" id="{28C7DD81-2142-4E3B-999E-7F1FBDC3DA4B}"/>
                </a:ext>
              </a:extLst>
            </p:cNvPr>
            <p:cNvSpPr>
              <a:spLocks noChangeShapeType="1"/>
            </p:cNvSpPr>
            <p:nvPr/>
          </p:nvSpPr>
          <p:spPr bwMode="auto">
            <a:xfrm flipV="1">
              <a:off x="1824" y="2304"/>
              <a:ext cx="1824" cy="672"/>
            </a:xfrm>
            <a:prstGeom prst="line">
              <a:avLst/>
            </a:prstGeom>
            <a:noFill/>
            <a:ln w="2857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399" name="Line 35">
              <a:extLst>
                <a:ext uri="{FF2B5EF4-FFF2-40B4-BE49-F238E27FC236}">
                  <a16:creationId xmlns:a16="http://schemas.microsoft.com/office/drawing/2014/main" id="{7775C5A7-9117-4244-B8B0-12F9A31ECC45}"/>
                </a:ext>
              </a:extLst>
            </p:cNvPr>
            <p:cNvSpPr>
              <a:spLocks noChangeShapeType="1"/>
            </p:cNvSpPr>
            <p:nvPr/>
          </p:nvSpPr>
          <p:spPr bwMode="auto">
            <a:xfrm>
              <a:off x="3648" y="2304"/>
              <a:ext cx="384" cy="240"/>
            </a:xfrm>
            <a:prstGeom prst="line">
              <a:avLst/>
            </a:prstGeom>
            <a:noFill/>
            <a:ln w="28575"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16393" name="Rectangle 38">
            <a:extLst>
              <a:ext uri="{FF2B5EF4-FFF2-40B4-BE49-F238E27FC236}">
                <a16:creationId xmlns:a16="http://schemas.microsoft.com/office/drawing/2014/main" id="{595D2E59-96E1-41D7-BB44-A977A733C4B3}"/>
              </a:ext>
            </a:extLst>
          </p:cNvPr>
          <p:cNvSpPr>
            <a:spLocks noChangeArrowheads="1"/>
          </p:cNvSpPr>
          <p:nvPr/>
        </p:nvSpPr>
        <p:spPr bwMode="auto">
          <a:xfrm>
            <a:off x="457200" y="4768850"/>
            <a:ext cx="55626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82563" indent="-182563">
              <a:spcBef>
                <a:spcPct val="20000"/>
              </a:spcBef>
              <a:buFont typeface="Arial" panose="020B0604020202020204" pitchFamily="34" charset="0"/>
              <a:buChar char="•"/>
              <a:defRPr sz="3200">
                <a:solidFill>
                  <a:schemeClr val="tx1"/>
                </a:solidFill>
                <a:latin typeface="Calibri" panose="020F0502020204030204" pitchFamily="34" charset="0"/>
              </a:defRPr>
            </a:lvl1pPr>
            <a:lvl2pPr marL="114300">
              <a:spcBef>
                <a:spcPct val="20000"/>
              </a:spcBef>
              <a:buFont typeface="Arial" panose="020B0604020202020204" pitchFamily="34" charset="0"/>
              <a:buChar char="–"/>
              <a:defRPr sz="2800">
                <a:solidFill>
                  <a:schemeClr val="tx1"/>
                </a:solidFill>
                <a:latin typeface="Calibri" panose="020F0502020204030204" pitchFamily="34" charset="0"/>
              </a:defRPr>
            </a:lvl2pPr>
            <a:lvl3pPr marL="730250" indent="-1825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004888" indent="-182563">
              <a:spcBef>
                <a:spcPct val="20000"/>
              </a:spcBef>
              <a:buFont typeface="Arial" panose="020B0604020202020204" pitchFamily="34" charset="0"/>
              <a:buChar char="–"/>
              <a:defRPr sz="2000">
                <a:solidFill>
                  <a:schemeClr val="tx1"/>
                </a:solidFill>
                <a:latin typeface="Calibri" panose="020F0502020204030204" pitchFamily="34" charset="0"/>
              </a:defRPr>
            </a:lvl4pPr>
            <a:lvl5pPr marL="1187450" indent="-136525">
              <a:spcBef>
                <a:spcPct val="20000"/>
              </a:spcBef>
              <a:buFont typeface="Arial" panose="020B0604020202020204" pitchFamily="34" charset="0"/>
              <a:buChar char="»"/>
              <a:defRPr sz="2000">
                <a:solidFill>
                  <a:schemeClr val="tx1"/>
                </a:solidFill>
                <a:latin typeface="Calibri" panose="020F0502020204030204" pitchFamily="34" charset="0"/>
              </a:defRPr>
            </a:lvl5pPr>
            <a:lvl6pPr marL="1644650" indent="-136525"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101850" indent="-136525"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559050" indent="-136525"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016250" indent="-136525"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80000"/>
              </a:lnSpc>
              <a:buClr>
                <a:srgbClr val="030305"/>
              </a:buClr>
              <a:buFontTx/>
              <a:buNone/>
            </a:pPr>
            <a:r>
              <a:rPr lang="en-US" altLang="en-US" sz="2000" b="1" dirty="0">
                <a:solidFill>
                  <a:srgbClr val="000000"/>
                </a:solidFill>
                <a:latin typeface="Courier"/>
              </a:rPr>
              <a:t>module mux2to1(</a:t>
            </a:r>
          </a:p>
          <a:p>
            <a:pPr lvl="1" eaLnBrk="1" hangingPunct="1">
              <a:lnSpc>
                <a:spcPct val="80000"/>
              </a:lnSpc>
              <a:buClr>
                <a:srgbClr val="030305"/>
              </a:buClr>
              <a:buFontTx/>
              <a:buNone/>
            </a:pPr>
            <a:r>
              <a:rPr lang="en-US" altLang="en-US" sz="2000" b="1" dirty="0">
                <a:solidFill>
                  <a:srgbClr val="000000"/>
                </a:solidFill>
                <a:latin typeface="Courier"/>
              </a:rPr>
              <a:t>  input S, A, B,</a:t>
            </a:r>
          </a:p>
          <a:p>
            <a:pPr lvl="1" eaLnBrk="1" hangingPunct="1">
              <a:lnSpc>
                <a:spcPct val="80000"/>
              </a:lnSpc>
              <a:buClr>
                <a:srgbClr val="030305"/>
              </a:buClr>
              <a:buFontTx/>
              <a:buNone/>
            </a:pPr>
            <a:r>
              <a:rPr lang="en-US" altLang="en-US" sz="2000" b="1" dirty="0">
                <a:solidFill>
                  <a:srgbClr val="000000"/>
                </a:solidFill>
                <a:latin typeface="Courier"/>
              </a:rPr>
              <a:t>  output Out );</a:t>
            </a:r>
          </a:p>
          <a:p>
            <a:pPr lvl="1" eaLnBrk="1" hangingPunct="1">
              <a:lnSpc>
                <a:spcPct val="80000"/>
              </a:lnSpc>
              <a:buClr>
                <a:srgbClr val="030305"/>
              </a:buClr>
              <a:buFontTx/>
              <a:buNone/>
            </a:pPr>
            <a:r>
              <a:rPr lang="en-US" altLang="en-US" sz="2000" b="1" dirty="0">
                <a:solidFill>
                  <a:srgbClr val="000000"/>
                </a:solidFill>
                <a:latin typeface="Courier"/>
              </a:rPr>
              <a:t>  assign Out = (~S &amp; A) | (S &amp; B);</a:t>
            </a:r>
          </a:p>
          <a:p>
            <a:pPr lvl="1" eaLnBrk="1" hangingPunct="1">
              <a:lnSpc>
                <a:spcPct val="80000"/>
              </a:lnSpc>
              <a:buClr>
                <a:srgbClr val="030305"/>
              </a:buClr>
              <a:buFontTx/>
              <a:buNone/>
            </a:pPr>
            <a:r>
              <a:rPr lang="en-US" altLang="en-US" sz="2000" b="1" dirty="0" err="1">
                <a:solidFill>
                  <a:srgbClr val="000000"/>
                </a:solidFill>
                <a:latin typeface="Courier"/>
              </a:rPr>
              <a:t>endmodule</a:t>
            </a:r>
            <a:endParaRPr lang="en-US" altLang="en-US" sz="2000" b="1" dirty="0">
              <a:solidFill>
                <a:srgbClr val="000000"/>
              </a:solidFill>
              <a:latin typeface="Courier"/>
            </a:endParaRPr>
          </a:p>
        </p:txBody>
      </p:sp>
      <p:sp>
        <p:nvSpPr>
          <p:cNvPr id="16394" name="Text Box 39">
            <a:extLst>
              <a:ext uri="{FF2B5EF4-FFF2-40B4-BE49-F238E27FC236}">
                <a16:creationId xmlns:a16="http://schemas.microsoft.com/office/drawing/2014/main" id="{0D446DB0-CA91-4F8F-A155-D57A19BF3446}"/>
              </a:ext>
            </a:extLst>
          </p:cNvPr>
          <p:cNvSpPr txBox="1">
            <a:spLocks noChangeArrowheads="1"/>
          </p:cNvSpPr>
          <p:nvPr/>
        </p:nvSpPr>
        <p:spPr bwMode="auto">
          <a:xfrm>
            <a:off x="152400" y="4419600"/>
            <a:ext cx="1384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7020B"/>
                </a:solidFill>
                <a:latin typeface="Arial" panose="020B0604020202020204" pitchFamily="34" charset="0"/>
              </a:rPr>
              <a:t>Behavioral</a:t>
            </a:r>
            <a:endParaRPr lang="en-US" altLang="en-US" sz="1800">
              <a:solidFill>
                <a:schemeClr val="accent1"/>
              </a:solidFill>
              <a:latin typeface="Arial" panose="020B0604020202020204" pitchFamily="34" charset="0"/>
            </a:endParaRPr>
          </a:p>
        </p:txBody>
      </p:sp>
      <p:sp>
        <p:nvSpPr>
          <p:cNvPr id="16395" name="Text Box 40">
            <a:extLst>
              <a:ext uri="{FF2B5EF4-FFF2-40B4-BE49-F238E27FC236}">
                <a16:creationId xmlns:a16="http://schemas.microsoft.com/office/drawing/2014/main" id="{32EE44D5-D080-49E5-B53B-D2DA2DEC1466}"/>
              </a:ext>
            </a:extLst>
          </p:cNvPr>
          <p:cNvSpPr txBox="1">
            <a:spLocks noChangeArrowheads="1"/>
          </p:cNvSpPr>
          <p:nvPr/>
        </p:nvSpPr>
        <p:spPr bwMode="auto">
          <a:xfrm>
            <a:off x="328613" y="836613"/>
            <a:ext cx="1271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7020B"/>
                </a:solidFill>
                <a:latin typeface="Arial" panose="020B0604020202020204" pitchFamily="34" charset="0"/>
              </a:rPr>
              <a:t>Structural</a:t>
            </a:r>
            <a:endParaRPr lang="en-US" altLang="en-US" sz="1800">
              <a:solidFill>
                <a:schemeClr val="accent1"/>
              </a:solidFill>
              <a:latin typeface="Arial" panose="020B0604020202020204" pitchFamily="34" charset="0"/>
            </a:endParaRPr>
          </a:p>
        </p:txBody>
      </p:sp>
      <p:sp>
        <p:nvSpPr>
          <p:cNvPr id="16396" name="Text Box 41">
            <a:extLst>
              <a:ext uri="{FF2B5EF4-FFF2-40B4-BE49-F238E27FC236}">
                <a16:creationId xmlns:a16="http://schemas.microsoft.com/office/drawing/2014/main" id="{84B5B324-FC13-4B65-917B-782639F144DC}"/>
              </a:ext>
            </a:extLst>
          </p:cNvPr>
          <p:cNvSpPr txBox="1">
            <a:spLocks noChangeArrowheads="1"/>
          </p:cNvSpPr>
          <p:nvPr/>
        </p:nvSpPr>
        <p:spPr bwMode="auto">
          <a:xfrm>
            <a:off x="5638800" y="4800600"/>
            <a:ext cx="930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dirty="0">
                <a:solidFill>
                  <a:srgbClr val="F7020B"/>
                </a:solidFill>
                <a:latin typeface="Arial" panose="020B0604020202020204" pitchFamily="34" charset="0"/>
              </a:rPr>
              <a:t>Better:</a:t>
            </a:r>
            <a:endParaRPr lang="en-US" altLang="en-US" sz="1800" dirty="0">
              <a:solidFill>
                <a:schemeClr val="accent1"/>
              </a:solidFill>
              <a:latin typeface="Arial" panose="020B0604020202020204" pitchFamily="34" charset="0"/>
            </a:endParaRPr>
          </a:p>
        </p:txBody>
      </p:sp>
      <p:sp>
        <p:nvSpPr>
          <p:cNvPr id="16397" name="Text Box 42">
            <a:extLst>
              <a:ext uri="{FF2B5EF4-FFF2-40B4-BE49-F238E27FC236}">
                <a16:creationId xmlns:a16="http://schemas.microsoft.com/office/drawing/2014/main" id="{9ABB71A4-7721-4BE8-BC42-B3191E101BAB}"/>
              </a:ext>
            </a:extLst>
          </p:cNvPr>
          <p:cNvSpPr txBox="1">
            <a:spLocks noChangeArrowheads="1"/>
          </p:cNvSpPr>
          <p:nvPr/>
        </p:nvSpPr>
        <p:spPr bwMode="auto">
          <a:xfrm>
            <a:off x="5410200" y="5105400"/>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bg1"/>
                </a:solidFill>
                <a:latin typeface="Arial" panose="020B0604020202020204" pitchFamily="34" charset="0"/>
                <a:ea typeface="ＭＳ Ｐゴシック" panose="020B0600070205080204" pitchFamily="34" charset="-128"/>
              </a:defRPr>
            </a:lvl1pPr>
            <a:lvl2pPr marL="742950" indent="-285750">
              <a:defRPr>
                <a:solidFill>
                  <a:schemeClr val="bg1"/>
                </a:solidFill>
                <a:latin typeface="Arial" panose="020B0604020202020204" pitchFamily="34" charset="0"/>
                <a:ea typeface="ＭＳ Ｐゴシック" panose="020B0600070205080204" pitchFamily="34" charset="-128"/>
              </a:defRPr>
            </a:lvl2pPr>
            <a:lvl3pPr marL="1143000" indent="-228600">
              <a:defRPr>
                <a:solidFill>
                  <a:schemeClr val="bg1"/>
                </a:solidFill>
                <a:latin typeface="Arial" panose="020B0604020202020204" pitchFamily="34" charset="0"/>
                <a:ea typeface="ＭＳ Ｐゴシック" panose="020B0600070205080204" pitchFamily="34" charset="-128"/>
              </a:defRPr>
            </a:lvl3pPr>
            <a:lvl4pPr marL="1600200" indent="-228600">
              <a:defRPr>
                <a:solidFill>
                  <a:schemeClr val="bg1"/>
                </a:solidFill>
                <a:latin typeface="Arial" panose="020B0604020202020204" pitchFamily="34" charset="0"/>
                <a:ea typeface="ＭＳ Ｐゴシック" panose="020B0600070205080204" pitchFamily="34" charset="-128"/>
              </a:defRPr>
            </a:lvl4pPr>
            <a:lvl5pPr marL="2057400" indent="-228600">
              <a:defRPr>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ea typeface="ＭＳ Ｐゴシック" panose="020B0600070205080204" pitchFamily="34" charset="-128"/>
              </a:defRPr>
            </a:lvl9pPr>
          </a:lstStyle>
          <a:p>
            <a:pPr>
              <a:spcBef>
                <a:spcPct val="50000"/>
              </a:spcBef>
            </a:pPr>
            <a:r>
              <a:rPr lang="en-US" altLang="en-US" sz="2000" b="1" dirty="0">
                <a:solidFill>
                  <a:srgbClr val="000000"/>
                </a:solidFill>
                <a:latin typeface="Courier"/>
              </a:rPr>
              <a:t>assign Out = S? B:A;</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B9B29D7-F6E3-41FD-AF37-D86F7EFE824F}"/>
              </a:ext>
            </a:extLst>
          </p:cNvPr>
          <p:cNvSpPr>
            <a:spLocks noGrp="1"/>
          </p:cNvSpPr>
          <p:nvPr>
            <p:ph type="title"/>
          </p:nvPr>
        </p:nvSpPr>
        <p:spPr/>
        <p:txBody>
          <a:bodyPr/>
          <a:lstStyle/>
          <a:p>
            <a:pPr eaLnBrk="1" hangingPunct="1"/>
            <a:r>
              <a:rPr lang="en-US" altLang="en-US">
                <a:ea typeface="ＭＳ Ｐゴシック" panose="020B0600070205080204" pitchFamily="34" charset="-128"/>
              </a:rPr>
              <a:t>Structural vs. Behavioral Tips</a:t>
            </a:r>
          </a:p>
        </p:txBody>
      </p:sp>
      <p:sp>
        <p:nvSpPr>
          <p:cNvPr id="18435" name="Content Placeholder 2">
            <a:extLst>
              <a:ext uri="{FF2B5EF4-FFF2-40B4-BE49-F238E27FC236}">
                <a16:creationId xmlns:a16="http://schemas.microsoft.com/office/drawing/2014/main" id="{9EBDDC8E-8FAC-4E5D-BBF0-0A5ECA5D49CE}"/>
              </a:ext>
            </a:extLst>
          </p:cNvPr>
          <p:cNvSpPr>
            <a:spLocks noGrp="1"/>
          </p:cNvSpPr>
          <p:nvPr>
            <p:ph idx="1"/>
          </p:nvPr>
        </p:nvSpPr>
        <p:spPr>
          <a:xfrm>
            <a:off x="457200" y="1196975"/>
            <a:ext cx="8229600" cy="4929188"/>
          </a:xfrm>
        </p:spPr>
        <p:txBody>
          <a:bodyPr/>
          <a:lstStyle/>
          <a:p>
            <a:pPr eaLnBrk="1" hangingPunct="1"/>
            <a:r>
              <a:rPr lang="en-US" altLang="en-US" sz="2800"/>
              <a:t>Behavioral</a:t>
            </a:r>
          </a:p>
          <a:p>
            <a:pPr lvl="1" eaLnBrk="1" hangingPunct="1"/>
            <a:r>
              <a:rPr lang="en-US" altLang="en-US" sz="2400"/>
              <a:t>Much easier to read, understand, maintain</a:t>
            </a:r>
          </a:p>
          <a:p>
            <a:pPr lvl="1" eaLnBrk="1" hangingPunct="1"/>
            <a:r>
              <a:rPr lang="en-US" altLang="en-US" sz="2400"/>
              <a:t>Succinct, clear</a:t>
            </a:r>
          </a:p>
          <a:p>
            <a:pPr lvl="1" eaLnBrk="1" hangingPunct="1"/>
            <a:r>
              <a:rPr lang="en-US" altLang="en-US" sz="2400"/>
              <a:t>Synthesis tool has more freedom to map to best hardware</a:t>
            </a:r>
          </a:p>
          <a:p>
            <a:pPr lvl="1" eaLnBrk="1" hangingPunct="1"/>
            <a:r>
              <a:rPr lang="en-US" altLang="en-US" sz="2400"/>
              <a:t>Low-level modules should be mostly behavioral</a:t>
            </a:r>
          </a:p>
          <a:p>
            <a:pPr lvl="1" eaLnBrk="1" hangingPunct="1"/>
            <a:endParaRPr lang="en-US" altLang="en-US" sz="2400"/>
          </a:p>
          <a:p>
            <a:pPr eaLnBrk="1" hangingPunct="1"/>
            <a:r>
              <a:rPr lang="en-US" altLang="en-US" sz="2800"/>
              <a:t>Structural</a:t>
            </a:r>
          </a:p>
          <a:p>
            <a:pPr lvl="1" eaLnBrk="1" hangingPunct="1"/>
            <a:r>
              <a:rPr lang="en-US" altLang="en-US" sz="2400"/>
              <a:t>Really just a netlist with a specific syntax</a:t>
            </a:r>
          </a:p>
          <a:p>
            <a:pPr lvl="1" eaLnBrk="1" hangingPunct="1"/>
            <a:r>
              <a:rPr lang="en-US" altLang="en-US" sz="2400"/>
              <a:t>Used primarily in higher-level modules to wire up modules</a:t>
            </a:r>
          </a:p>
          <a:p>
            <a:pPr lvl="1" eaLnBrk="1" hangingPunct="1"/>
            <a:r>
              <a:rPr lang="en-US" altLang="en-US" sz="2400"/>
              <a:t>Meaningful signal names are key to maintaining readable code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C085142-C4DB-4EE3-939D-FAAB9AD6AC46}"/>
              </a:ext>
            </a:extLst>
          </p:cNvPr>
          <p:cNvSpPr>
            <a:spLocks noGrp="1"/>
          </p:cNvSpPr>
          <p:nvPr>
            <p:ph type="title"/>
          </p:nvPr>
        </p:nvSpPr>
        <p:spPr/>
        <p:txBody>
          <a:bodyPr/>
          <a:lstStyle/>
          <a:p>
            <a:pPr eaLnBrk="1" hangingPunct="1"/>
            <a:r>
              <a:rPr lang="en-US" altLang="en-US">
                <a:ea typeface="ＭＳ Ｐゴシック" panose="020B0600070205080204" pitchFamily="34" charset="-128"/>
              </a:rPr>
              <a:t>Module Design</a:t>
            </a:r>
          </a:p>
        </p:txBody>
      </p:sp>
      <p:sp>
        <p:nvSpPr>
          <p:cNvPr id="19459" name="Content Placeholder 2">
            <a:extLst>
              <a:ext uri="{FF2B5EF4-FFF2-40B4-BE49-F238E27FC236}">
                <a16:creationId xmlns:a16="http://schemas.microsoft.com/office/drawing/2014/main" id="{273EFEB3-5D47-4099-BAB0-55B72DCAC068}"/>
              </a:ext>
            </a:extLst>
          </p:cNvPr>
          <p:cNvSpPr>
            <a:spLocks noGrp="1"/>
          </p:cNvSpPr>
          <p:nvPr>
            <p:ph idx="1"/>
          </p:nvPr>
        </p:nvSpPr>
        <p:spPr>
          <a:xfrm>
            <a:off x="457200" y="1196975"/>
            <a:ext cx="8229600" cy="4929188"/>
          </a:xfrm>
        </p:spPr>
        <p:txBody>
          <a:bodyPr/>
          <a:lstStyle/>
          <a:p>
            <a:pPr eaLnBrk="1" hangingPunct="1"/>
            <a:r>
              <a:rPr lang="en-US" altLang="en-US" sz="2800"/>
              <a:t>Module scope</a:t>
            </a:r>
          </a:p>
          <a:p>
            <a:pPr lvl="1" eaLnBrk="1" hangingPunct="1"/>
            <a:r>
              <a:rPr lang="en-US" altLang="en-US" sz="2400"/>
              <a:t>Module boundaries should correspond to functional boundaries</a:t>
            </a:r>
          </a:p>
          <a:p>
            <a:pPr lvl="1" eaLnBrk="1" hangingPunct="1"/>
            <a:r>
              <a:rPr lang="en-US" altLang="en-US" sz="2400"/>
              <a:t>Use block diagrams during early design phase</a:t>
            </a:r>
          </a:p>
          <a:p>
            <a:pPr lvl="1" eaLnBrk="1" hangingPunct="1"/>
            <a:r>
              <a:rPr lang="en-US" altLang="en-US" sz="2400"/>
              <a:t>Should be able to give module a comprehensible name</a:t>
            </a:r>
          </a:p>
          <a:p>
            <a:pPr lvl="1" eaLnBrk="1" hangingPunct="1"/>
            <a:r>
              <a:rPr lang="en-US" altLang="en-US" sz="2400"/>
              <a:t>Behavioral specification: </a:t>
            </a:r>
            <a:r>
              <a:rPr lang="en-US" altLang="en-US" sz="2400" b="1"/>
              <a:t>information hiding</a:t>
            </a:r>
          </a:p>
          <a:p>
            <a:pPr lvl="2" eaLnBrk="1" hangingPunct="1"/>
            <a:r>
              <a:rPr lang="en-US" altLang="en-US" sz="2000" i="1"/>
              <a:t>What does the module do without describing how?</a:t>
            </a:r>
            <a:endParaRPr lang="en-US" altLang="en-US" sz="2800"/>
          </a:p>
          <a:p>
            <a:pPr eaLnBrk="1" hangingPunct="1"/>
            <a:r>
              <a:rPr lang="en-US" altLang="en-US" sz="2800"/>
              <a:t>Module size</a:t>
            </a:r>
          </a:p>
          <a:p>
            <a:pPr lvl="1" eaLnBrk="1" hangingPunct="1"/>
            <a:r>
              <a:rPr lang="en-US" altLang="en-US" sz="2400"/>
              <a:t>If Verilog code spans much more than a “screen” in your favorite HDL editor, it is probably too big</a:t>
            </a:r>
          </a:p>
          <a:p>
            <a:pPr lvl="1" eaLnBrk="1" hangingPunct="1"/>
            <a:r>
              <a:rPr lang="en-US" altLang="en-US" sz="2400"/>
              <a:t>Refactor into more manageable modules</a:t>
            </a:r>
          </a:p>
          <a:p>
            <a:pPr lvl="1" eaLnBrk="1" hangingPunct="1"/>
            <a:r>
              <a:rPr lang="en-US" altLang="en-US" sz="2400"/>
              <a:t>Simple, small modules are easier to test</a:t>
            </a:r>
          </a:p>
          <a:p>
            <a:pPr lvl="1" eaLnBrk="1" hangingPunct="1"/>
            <a:endParaRPr lang="en-US" altLang="en-US" sz="24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5969C3E-613B-4B19-891B-DDC30F4A319B}"/>
              </a:ext>
            </a:extLst>
          </p:cNvPr>
          <p:cNvSpPr>
            <a:spLocks noGrp="1"/>
          </p:cNvSpPr>
          <p:nvPr>
            <p:ph type="title"/>
          </p:nvPr>
        </p:nvSpPr>
        <p:spPr/>
        <p:txBody>
          <a:bodyPr/>
          <a:lstStyle/>
          <a:p>
            <a:pPr eaLnBrk="1" hangingPunct="1"/>
            <a:r>
              <a:rPr lang="en-US" altLang="en-US">
                <a:ea typeface="ＭＳ Ｐゴシック" panose="020B0600070205080204" pitchFamily="34" charset="-128"/>
              </a:rPr>
              <a:t>Module Interface</a:t>
            </a:r>
          </a:p>
        </p:txBody>
      </p:sp>
      <p:sp>
        <p:nvSpPr>
          <p:cNvPr id="20483" name="Content Placeholder 2">
            <a:extLst>
              <a:ext uri="{FF2B5EF4-FFF2-40B4-BE49-F238E27FC236}">
                <a16:creationId xmlns:a16="http://schemas.microsoft.com/office/drawing/2014/main" id="{C79CE7EF-D1A3-430D-9A9D-C183477D86D5}"/>
              </a:ext>
            </a:extLst>
          </p:cNvPr>
          <p:cNvSpPr>
            <a:spLocks noGrp="1"/>
          </p:cNvSpPr>
          <p:nvPr>
            <p:ph idx="1"/>
          </p:nvPr>
        </p:nvSpPr>
        <p:spPr>
          <a:xfrm>
            <a:off x="457200" y="1196975"/>
            <a:ext cx="8229600" cy="4929188"/>
          </a:xfrm>
        </p:spPr>
        <p:txBody>
          <a:bodyPr/>
          <a:lstStyle/>
          <a:p>
            <a:pPr eaLnBrk="1" hangingPunct="1"/>
            <a:r>
              <a:rPr lang="en-US" altLang="en-US" sz="2800"/>
              <a:t>Signals:</a:t>
            </a:r>
          </a:p>
          <a:p>
            <a:pPr lvl="1" eaLnBrk="1" hangingPunct="1"/>
            <a:r>
              <a:rPr lang="en-US" altLang="en-US" sz="2400"/>
              <a:t>Understandable and meaningful names</a:t>
            </a:r>
          </a:p>
          <a:p>
            <a:pPr lvl="1" eaLnBrk="1" hangingPunct="1"/>
            <a:r>
              <a:rPr lang="en-US" altLang="en-US" sz="2400"/>
              <a:t>Clear semantics</a:t>
            </a:r>
          </a:p>
          <a:p>
            <a:pPr lvl="2" eaLnBrk="1" hangingPunct="1"/>
            <a:r>
              <a:rPr lang="en-US" altLang="en-US" sz="2000"/>
              <a:t>Delineate control from data</a:t>
            </a:r>
          </a:p>
          <a:p>
            <a:pPr lvl="1" eaLnBrk="1" hangingPunct="1"/>
            <a:r>
              <a:rPr lang="en-US" altLang="en-US" sz="2400"/>
              <a:t>Pick a naming convention, stick to it, e.g. CamelCase, left_operand, active_low_signal_has_trailing_n</a:t>
            </a:r>
            <a:endParaRPr lang="en-US" altLang="en-US"/>
          </a:p>
          <a:p>
            <a:pPr eaLnBrk="1" hangingPunct="1"/>
            <a:r>
              <a:rPr lang="en-US" altLang="en-US" sz="2800"/>
              <a:t>Succinct description of interface operation/semantics</a:t>
            </a:r>
          </a:p>
          <a:p>
            <a:pPr lvl="1" eaLnBrk="1" hangingPunct="1"/>
            <a:r>
              <a:rPr lang="en-US" altLang="en-US" sz="2400"/>
              <a:t>“As simple as possible but no simpler” (Albert Einstein)</a:t>
            </a:r>
            <a:endParaRPr lang="en-US" altLang="en-US"/>
          </a:p>
          <a:p>
            <a:pPr eaLnBrk="1" hangingPunct="1"/>
            <a:r>
              <a:rPr lang="en-US" altLang="en-US" sz="2800"/>
              <a:t>Port count creep</a:t>
            </a:r>
          </a:p>
          <a:p>
            <a:pPr lvl="1" eaLnBrk="1" hangingPunct="1"/>
            <a:r>
              <a:rPr lang="en-US" altLang="en-US" sz="2400"/>
              <a:t>Usually a symptom of poor module boundaries or poor logic/implementation choices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4&quot;&gt;&lt;property id=&quot;20148&quot; value=&quot;5&quot;/&gt;&lt;property id=&quot;20300&quot; value=&quot;Slide 2&quot;/&gt;&lt;property id=&quot;20307&quot; value=&quot;257&quot;/&gt;&lt;/object&gt;&lt;object type=&quot;3&quot; unique_id=&quot;10321&quot;&gt;&lt;property id=&quot;20148&quot; value=&quot;5&quot;/&gt;&lt;property id=&quot;20300&quot; value=&quot;Slide 3 - &amp;quot;Two Roles of HDL&amp;quot;&quot;/&gt;&lt;property id=&quot;20307&quot; value=&quot;317&quot;/&gt;&lt;/object&gt;&lt;object type=&quot;3&quot; unique_id=&quot;10322&quot;&gt;&lt;property id=&quot;20148&quot; value=&quot;5&quot;/&gt;&lt;property id=&quot;20300&quot; value=&quot;Slide 4 - &amp;quot;Synthesis vs Simulation&amp;quot;&quot;/&gt;&lt;property id=&quot;20307&quot; value=&quot;318&quot;/&gt;&lt;/object&gt;&lt;object type=&quot;3&quot; unique_id=&quot;10323&quot;&gt;&lt;property id=&quot;20148&quot; value=&quot;5&quot;/&gt;&lt;property id=&quot;20300&quot; value=&quot;Slide 5 - &amp;quot;Structural vs Behavioral&amp;quot;&quot;/&gt;&lt;property id=&quot;20307&quot; value=&quot;319&quot;/&gt;&lt;/object&gt;&lt;object type=&quot;3&quot; unique_id=&quot;10324&quot;&gt;&lt;property id=&quot;20148&quot; value=&quot;5&quot;/&gt;&lt;property id=&quot;20300&quot; value=&quot;Slide 6 - &amp;quot;Verilog Structural vs Behavioral Example&amp;quot;&quot;/&gt;&lt;property id=&quot;20307&quot; value=&quot;320&quot;/&gt;&lt;/object&gt;&lt;object type=&quot;3&quot; unique_id=&quot;10325&quot;&gt;&lt;property id=&quot;20148&quot; value=&quot;5&quot;/&gt;&lt;property id=&quot;20300&quot; value=&quot;Slide 7 - &amp;quot;Structural vs. Behavioral Tips&amp;quot;&quot;/&gt;&lt;property id=&quot;20307&quot; value=&quot;321&quot;/&gt;&lt;/object&gt;&lt;object type=&quot;3&quot; unique_id=&quot;10326&quot;&gt;&lt;property id=&quot;20148&quot; value=&quot;5&quot;/&gt;&lt;property id=&quot;20300&quot; value=&quot;Slide 8 - &amp;quot;Module Design&amp;quot;&quot;/&gt;&lt;property id=&quot;20307&quot; value=&quot;322&quot;/&gt;&lt;/object&gt;&lt;object type=&quot;3&quot; unique_id=&quot;10367&quot;&gt;&lt;property id=&quot;20148&quot; value=&quot;5&quot;/&gt;&lt;property id=&quot;20300&quot; value=&quot;Slide 9 - &amp;quot;Module Interface&amp;quot;&quot;/&gt;&lt;property id=&quot;20307&quot; value=&quot;323&quot;/&gt;&lt;/object&gt;&lt;object type=&quot;3&quot; unique_id=&quot;10467&quot;&gt;&lt;property id=&quot;20148&quot; value=&quot;5&quot;/&gt;&lt;property id=&quot;20300&quot; value=&quot;Slide 10 - &amp;quot;Unit Testing&amp;quot;&quot;/&gt;&lt;property id=&quot;20307&quot; value=&quot;324&quot;/&gt;&lt;/object&gt;&lt;object type=&quot;3&quot; unique_id=&quot;10468&quot;&gt;&lt;property id=&quot;20148&quot; value=&quot;5&quot;/&gt;&lt;property id=&quot;20300&quot; value=&quot;Slide 11 - &amp;quot;Regression Testing&amp;quot;&quot;/&gt;&lt;property id=&quot;20307&quot; value=&quot;325&quot;/&gt;&lt;/object&gt;&lt;object type=&quot;3&quot; unique_id=&quot;10469&quot;&gt;&lt;property id=&quot;20148&quot; value=&quot;5&quot;/&gt;&lt;property id=&quot;20300&quot; value=&quot;Slide 12 - &amp;quot;Data path vs. Control path&amp;quot;&quot;/&gt;&lt;property id=&quot;20307&quot; value=&quot;329&quot;/&gt;&lt;/object&gt;&lt;object type=&quot;3&quot; unique_id=&quot;10470&quot;&gt;&lt;property id=&quot;20148&quot; value=&quot;5&quot;/&gt;&lt;property id=&quot;20300&quot; value=&quot;Slide 13 - &amp;quot;Combinational vs Sequential&amp;quot;&quot;/&gt;&lt;property id=&quot;20307&quot; value=&quot;326&quot;/&gt;&lt;/object&gt;&lt;object type=&quot;3&quot; unique_id=&quot;10471&quot;&gt;&lt;property id=&quot;20148&quot; value=&quot;5&quot;/&gt;&lt;property id=&quot;20300&quot; value=&quot;Slide 14 - &amp;quot;Sequential block&amp;quot;&quot;/&gt;&lt;property id=&quot;20307&quot; value=&quot;327&quot;/&gt;&lt;/object&gt;&lt;object type=&quot;3&quot; unique_id=&quot;10472&quot;&gt;&lt;property id=&quot;20148&quot; value=&quot;5&quot;/&gt;&lt;property id=&quot;20300&quot; value=&quot;Slide 15 - &amp;quot;Combinational blocks&amp;quot;&quot;/&gt;&lt;property id=&quot;20307&quot; value=&quot;328&quot;/&gt;&lt;/object&gt;&lt;object type=&quot;3&quot; unique_id=&quot;10473&quot;&gt;&lt;property id=&quot;20148&quot; value=&quot;5&quot;/&gt;&lt;property id=&quot;20300&quot; value=&quot;Slide 17 - &amp;quot;Version Control&amp;quot;&quot;/&gt;&lt;property id=&quot;20307&quot; value=&quot;330&quot;/&gt;&lt;/object&gt;&lt;object type=&quot;3&quot; unique_id=&quot;10528&quot;&gt;&lt;property id=&quot;20148&quot; value=&quot;5&quot;/&gt;&lt;property id=&quot;20300&quot; value=&quot;Slide 20&quot;/&gt;&lt;property id=&quot;20307&quot; value=&quot;331&quot;/&gt;&lt;/object&gt;&lt;object type=&quot;3&quot; unique_id=&quot;10624&quot;&gt;&lt;property id=&quot;20148&quot; value=&quot;5&quot;/&gt;&lt;property id=&quot;20300&quot; value=&quot;Slide 16 - &amp;quot;Combinational blocks&amp;quot;&quot;/&gt;&lt;property id=&quot;20307&quot; value=&quot;332&quot;/&gt;&lt;/object&gt;&lt;object type=&quot;3&quot; unique_id=&quot;10626&quot;&gt;&lt;property id=&quot;20148&quot; value=&quot;5&quot;/&gt;&lt;property id=&quot;20300&quot; value=&quot;Slide 1&quot;/&gt;&lt;property id=&quot;20307&quot; value=&quot;333&quot;/&gt;&lt;/object&gt;&lt;object type=&quot;3&quot; unique_id=&quot;10628&quot;&gt;&lt;property id=&quot;20148&quot; value=&quot;5&quot;/&gt;&lt;property id=&quot;20300&quot; value=&quot;Slide 18 - &amp;quot;Use SystemVerilog Features&amp;quot;&quot;/&gt;&lt;property id=&quot;20307&quot; value=&quot;334&quot;/&gt;&lt;/object&gt;&lt;object type=&quot;3&quot; unique_id=&quot;10629&quot;&gt;&lt;property id=&quot;20148&quot; value=&quot;5&quot;/&gt;&lt;property id=&quot;20300&quot; value=&quot;Slide 19 - &amp;quot;Team Coding Standards&amp;quot;&quot;/&gt;&lt;property id=&quot;20307&quot; value=&quot;335&quot;/&gt;&lt;/object&gt;&lt;/object&gt;&lt;object type=&quot;8&quot; unique_id=&quot;10124&quot;&gt;&lt;/object&gt;&lt;/object&gt;&lt;/database&gt;"/>
  <p:tag name="SECTOMILLISECCONVERTED" val="1"/>
</p:tagLst>
</file>

<file path=ppt/theme/theme1.xml><?xml version="1.0" encoding="utf-8"?>
<a:theme xmlns:a="http://schemas.openxmlformats.org/drawingml/2006/main" name="uw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wlogo" id="{58C901B4-E22D-46B2-9E4C-70D180A9C504}" vid="{E8252DC6-69C3-4222-8215-9D42C81C03A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3F6F80C2BB5A4F8606A9E843F3C8B5" ma:contentTypeVersion="8" ma:contentTypeDescription="Create a new document." ma:contentTypeScope="" ma:versionID="9221b2a2b94838569239257adaa1d2f3">
  <xsd:schema xmlns:xsd="http://www.w3.org/2001/XMLSchema" xmlns:xs="http://www.w3.org/2001/XMLSchema" xmlns:p="http://schemas.microsoft.com/office/2006/metadata/properties" xmlns:ns2="19fa8d11-2df3-4e86-96b0-ed3bd73530ab" targetNamespace="http://schemas.microsoft.com/office/2006/metadata/properties" ma:root="true" ma:fieldsID="a2a9ef4900284abb690634a25edfc5a6" ns2:_="">
    <xsd:import namespace="19fa8d11-2df3-4e86-96b0-ed3bd73530a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fa8d11-2df3-4e86-96b0-ed3bd73530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830CB8-580E-428F-90BC-52D1AE8E1CDA}"/>
</file>

<file path=customXml/itemProps2.xml><?xml version="1.0" encoding="utf-8"?>
<ds:datastoreItem xmlns:ds="http://schemas.openxmlformats.org/officeDocument/2006/customXml" ds:itemID="{A17FEA65-7FD7-4E31-8213-0E0C3FE256EC}"/>
</file>

<file path=customXml/itemProps3.xml><?xml version="1.0" encoding="utf-8"?>
<ds:datastoreItem xmlns:ds="http://schemas.openxmlformats.org/officeDocument/2006/customXml" ds:itemID="{87D66921-42F9-4141-8E39-AFB409415A62}"/>
</file>

<file path=docProps/app.xml><?xml version="1.0" encoding="utf-8"?>
<Properties xmlns="http://schemas.openxmlformats.org/officeDocument/2006/extended-properties" xmlns:vt="http://schemas.openxmlformats.org/officeDocument/2006/docPropsVTypes">
  <Template>uwlogo</Template>
  <TotalTime>273</TotalTime>
  <Words>4030</Words>
  <Application>Microsoft Office PowerPoint</Application>
  <PresentationFormat>On-screen Show (4:3)</PresentationFormat>
  <Paragraphs>502</Paragraphs>
  <Slides>37</Slides>
  <Notes>16</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Courier</vt:lpstr>
      <vt:lpstr>Arial</vt:lpstr>
      <vt:lpstr>Calibri</vt:lpstr>
      <vt:lpstr>Courier New</vt:lpstr>
      <vt:lpstr>Times New Roman</vt:lpstr>
      <vt:lpstr>uwlogo</vt:lpstr>
      <vt:lpstr>PowerPoint Presentation</vt:lpstr>
      <vt:lpstr>PowerPoint Presentation</vt:lpstr>
      <vt:lpstr>Two Roles of HDL</vt:lpstr>
      <vt:lpstr>Synthesis vs Simulation</vt:lpstr>
      <vt:lpstr>Structural vs Behavioral</vt:lpstr>
      <vt:lpstr>Verilog Structural vs Behavioral Example</vt:lpstr>
      <vt:lpstr>Structural vs. Behavioral Tips</vt:lpstr>
      <vt:lpstr>Module Design</vt:lpstr>
      <vt:lpstr>Module Interface</vt:lpstr>
      <vt:lpstr>Unit Testing</vt:lpstr>
      <vt:lpstr>Regression Testing</vt:lpstr>
      <vt:lpstr>Data path vs. Control path</vt:lpstr>
      <vt:lpstr>Version Control</vt:lpstr>
      <vt:lpstr>Team Coding Standards</vt:lpstr>
      <vt:lpstr>Combinational vs Sequential</vt:lpstr>
      <vt:lpstr>Combinational vs Sequential</vt:lpstr>
      <vt:lpstr>Combinational vs Sequential</vt:lpstr>
      <vt:lpstr>Combinational vs Sequential</vt:lpstr>
      <vt:lpstr>Combinational vs Sequential</vt:lpstr>
      <vt:lpstr>Combinational vs Sequential</vt:lpstr>
      <vt:lpstr>Combinational vs Sequential</vt:lpstr>
      <vt:lpstr>Combinational vs Sequential</vt:lpstr>
      <vt:lpstr>Combinational vs Sequential</vt:lpstr>
      <vt:lpstr>Combinational vs Sequential</vt:lpstr>
      <vt:lpstr>Combinational vs Sequential</vt:lpstr>
      <vt:lpstr>Combinational vs Sequential</vt:lpstr>
      <vt:lpstr>Combinational vs Sequential</vt:lpstr>
      <vt:lpstr>Combinational vs Sequential</vt:lpstr>
      <vt:lpstr>Combinational vs Sequential</vt:lpstr>
      <vt:lpstr>Combinational vs Sequential</vt:lpstr>
      <vt:lpstr>Combinational vs Sequential</vt:lpstr>
      <vt:lpstr>Combinational vs Sequential</vt:lpstr>
      <vt:lpstr>Sequential block</vt:lpstr>
      <vt:lpstr>Combinational blocks</vt:lpstr>
      <vt:lpstr>Combinational blocks</vt:lpstr>
      <vt:lpstr>Use SystemVerilog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Engineering Laboratory Course Introduction &amp; FPGA Concepts and Design</dc:title>
  <dc:creator>Administrator</dc:creator>
  <cp:lastModifiedBy>WINOR CHEN</cp:lastModifiedBy>
  <cp:revision>425</cp:revision>
  <cp:lastPrinted>2012-01-24T18:24:58Z</cp:lastPrinted>
  <dcterms:modified xsi:type="dcterms:W3CDTF">2021-10-27T21:25:25Z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0x0101008D3F6F80C2BB5A4F8606A9E843F3C8B5</vt:lpwstr>
  </property>
</Properties>
</file>