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91" r:id="rId5"/>
    <p:sldId id="265" r:id="rId6"/>
    <p:sldId id="377" r:id="rId7"/>
    <p:sldId id="268" r:id="rId8"/>
    <p:sldId id="378" r:id="rId9"/>
    <p:sldId id="379" r:id="rId10"/>
    <p:sldId id="277" r:id="rId11"/>
    <p:sldId id="364" r:id="rId12"/>
    <p:sldId id="380" r:id="rId13"/>
    <p:sldId id="381" r:id="rId14"/>
    <p:sldId id="289" r:id="rId15"/>
    <p:sldId id="388" r:id="rId16"/>
    <p:sldId id="389" r:id="rId17"/>
    <p:sldId id="390" r:id="rId18"/>
    <p:sldId id="316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44" autoAdjust="0"/>
    <p:restoredTop sz="0"/>
  </p:normalViewPr>
  <p:slideViewPr>
    <p:cSldViewPr>
      <p:cViewPr varScale="1">
        <p:scale>
          <a:sx n="49" d="100"/>
          <a:sy n="49" d="100"/>
        </p:scale>
        <p:origin x="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BDB82-0386-4523-B857-932E8DDB9A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D54C4-A9AE-4C5C-9043-EC9AB694C8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A2BA6-1BBA-4CFA-BD61-7A7C73A93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MiSans" panose="00000500000000000000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94BC7-A3C7-4A13-9752-ED9C107D9EA2}" type="slidenum">
              <a:rPr lang="en-US" smtClean="0">
                <a:ea typeface="MiSans" panose="00000500000000000000" pitchFamily="2" charset="-122"/>
              </a:rPr>
            </a:fld>
            <a:endParaRPr lang="en-US">
              <a:ea typeface="MiSans" panose="00000500000000000000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E25F-8BC0-4BE2-A57A-787CA670B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3C70-2AF2-4924-B61D-86D129BFE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"/>
          <p:cNvSpPr/>
          <p:nvPr/>
        </p:nvSpPr>
        <p:spPr>
          <a:xfrm>
            <a:off x="2440711" y="1585913"/>
            <a:ext cx="9751289" cy="3686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40" name="12"/>
          <p:cNvGrpSpPr/>
          <p:nvPr/>
        </p:nvGrpSpPr>
        <p:grpSpPr>
          <a:xfrm flipH="1">
            <a:off x="630427" y="789590"/>
            <a:ext cx="4239015" cy="5057465"/>
            <a:chOff x="5491918" y="611242"/>
            <a:chExt cx="3179261" cy="3793099"/>
          </a:xfrm>
        </p:grpSpPr>
        <p:sp>
          <p:nvSpPr>
            <p:cNvPr id="41" name="12-1"/>
            <p:cNvSpPr/>
            <p:nvPr/>
          </p:nvSpPr>
          <p:spPr>
            <a:xfrm rot="18900000" flipH="1">
              <a:off x="5633781" y="611242"/>
              <a:ext cx="2109865" cy="150197"/>
            </a:xfrm>
            <a:custGeom>
              <a:avLst/>
              <a:gdLst>
                <a:gd name="connsiteX0" fmla="*/ 150197 w 2109865"/>
                <a:gd name="connsiteY0" fmla="*/ 0 h 150197"/>
                <a:gd name="connsiteX1" fmla="*/ 0 w 2109865"/>
                <a:gd name="connsiteY1" fmla="*/ 150197 h 150197"/>
                <a:gd name="connsiteX2" fmla="*/ 2109865 w 2109865"/>
                <a:gd name="connsiteY2" fmla="*/ 150197 h 150197"/>
                <a:gd name="connsiteX3" fmla="*/ 2109865 w 2109865"/>
                <a:gd name="connsiteY3" fmla="*/ 0 h 15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9865" h="150197">
                  <a:moveTo>
                    <a:pt x="150197" y="0"/>
                  </a:moveTo>
                  <a:lnTo>
                    <a:pt x="0" y="150197"/>
                  </a:lnTo>
                  <a:lnTo>
                    <a:pt x="2109865" y="150197"/>
                  </a:lnTo>
                  <a:lnTo>
                    <a:pt x="21098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2" name="12-2"/>
            <p:cNvSpPr/>
            <p:nvPr/>
          </p:nvSpPr>
          <p:spPr>
            <a:xfrm rot="18900000" flipH="1">
              <a:off x="5491918" y="842630"/>
              <a:ext cx="3179261" cy="3179261"/>
            </a:xfrm>
            <a:prstGeom prst="donut">
              <a:avLst>
                <a:gd name="adj" fmla="val 51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3" name="12-3"/>
            <p:cNvSpPr/>
            <p:nvPr/>
          </p:nvSpPr>
          <p:spPr>
            <a:xfrm rot="18900000" flipH="1">
              <a:off x="6086833" y="4254144"/>
              <a:ext cx="2453266" cy="150197"/>
            </a:xfrm>
            <a:custGeom>
              <a:avLst/>
              <a:gdLst>
                <a:gd name="connsiteX0" fmla="*/ 0 w 2453266"/>
                <a:gd name="connsiteY0" fmla="*/ 0 h 150197"/>
                <a:gd name="connsiteX1" fmla="*/ 0 w 2453266"/>
                <a:gd name="connsiteY1" fmla="*/ 150197 h 150197"/>
                <a:gd name="connsiteX2" fmla="*/ 2303068 w 2453266"/>
                <a:gd name="connsiteY2" fmla="*/ 150197 h 150197"/>
                <a:gd name="connsiteX3" fmla="*/ 2453266 w 2453266"/>
                <a:gd name="connsiteY3" fmla="*/ 0 h 15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266" h="150197">
                  <a:moveTo>
                    <a:pt x="0" y="0"/>
                  </a:moveTo>
                  <a:lnTo>
                    <a:pt x="0" y="150197"/>
                  </a:lnTo>
                  <a:lnTo>
                    <a:pt x="2303068" y="150197"/>
                  </a:lnTo>
                  <a:lnTo>
                    <a:pt x="2453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92" name="13"/>
          <p:cNvGrpSpPr/>
          <p:nvPr/>
        </p:nvGrpSpPr>
        <p:grpSpPr>
          <a:xfrm flipH="1">
            <a:off x="478618" y="4519639"/>
            <a:ext cx="1126689" cy="1963656"/>
            <a:chOff x="7585156" y="3333750"/>
            <a:chExt cx="1025444" cy="1787202"/>
          </a:xfrm>
        </p:grpSpPr>
        <p:cxnSp>
          <p:nvCxnSpPr>
            <p:cNvPr id="93" name="13-1"/>
            <p:cNvCxnSpPr/>
            <p:nvPr/>
          </p:nvCxnSpPr>
          <p:spPr>
            <a:xfrm flipV="1">
              <a:off x="7703970" y="4326353"/>
              <a:ext cx="783902" cy="7945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3-2"/>
            <p:cNvCxnSpPr/>
            <p:nvPr/>
          </p:nvCxnSpPr>
          <p:spPr>
            <a:xfrm flipV="1">
              <a:off x="7585156" y="3333750"/>
              <a:ext cx="1025444" cy="1039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14"/>
          <p:cNvSpPr/>
          <p:nvPr/>
        </p:nvSpPr>
        <p:spPr>
          <a:xfrm rot="17400504" flipH="1">
            <a:off x="828908" y="1298929"/>
            <a:ext cx="3842052" cy="38420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99" name="15"/>
          <p:cNvSpPr/>
          <p:nvPr/>
        </p:nvSpPr>
        <p:spPr>
          <a:xfrm rot="2700000">
            <a:off x="1085084" y="1552764"/>
            <a:ext cx="3329700" cy="33296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02" name="17"/>
          <p:cNvSpPr txBox="1"/>
          <p:nvPr/>
        </p:nvSpPr>
        <p:spPr>
          <a:xfrm rot="2760000">
            <a:off x="23269" y="5377490"/>
            <a:ext cx="2037385" cy="47879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100" dirty="0">
                <a:solidFill>
                  <a:srgbClr val="0076E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TRAVEL</a:t>
            </a:r>
            <a:endParaRPr kumimoji="0" lang="en-US" altLang="zh-CN" sz="2200" b="0" i="0" u="none" strike="noStrike" kern="100" cap="none" spc="0" normalizeH="0" baseline="0" noProof="0" dirty="0">
              <a:ln>
                <a:noFill/>
              </a:ln>
              <a:solidFill>
                <a:srgbClr val="0076E4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112" name="111"/>
          <p:cNvGrpSpPr/>
          <p:nvPr/>
        </p:nvGrpSpPr>
        <p:grpSpPr>
          <a:xfrm>
            <a:off x="11275788" y="356321"/>
            <a:ext cx="533400" cy="533400"/>
            <a:chOff x="161131" y="365125"/>
            <a:chExt cx="533400" cy="533400"/>
          </a:xfrm>
        </p:grpSpPr>
        <p:sp>
          <p:nvSpPr>
            <p:cNvPr id="113" name="111-1"/>
            <p:cNvSpPr/>
            <p:nvPr userDrawn="1"/>
          </p:nvSpPr>
          <p:spPr>
            <a:xfrm>
              <a:off x="161131" y="365125"/>
              <a:ext cx="381000" cy="381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114" name="111-2"/>
            <p:cNvSpPr/>
            <p:nvPr userDrawn="1"/>
          </p:nvSpPr>
          <p:spPr>
            <a:xfrm>
              <a:off x="313531" y="517525"/>
              <a:ext cx="381000" cy="381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24" name="13"/>
          <p:cNvSpPr txBox="1"/>
          <p:nvPr/>
        </p:nvSpPr>
        <p:spPr>
          <a:xfrm>
            <a:off x="5480827" y="3509664"/>
            <a:ext cx="5337649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10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63500" dist="25400" dir="2700000" algn="tl">
                    <a:schemeClr val="accent1">
                      <a:lumMod val="50000"/>
                      <a:alpha val="43000"/>
                    </a:schemeClr>
                  </a:outerShdw>
                </a:effectLst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总体</a:t>
            </a:r>
            <a:r>
              <a:rPr kumimoji="0" lang="zh-CN" altLang="en-US" sz="5000" b="1" i="0" u="none" strike="noStrike" kern="1200" cap="none" spc="10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63500" dist="25400" dir="2700000" algn="tl">
                    <a:schemeClr val="accent1">
                      <a:lumMod val="50000"/>
                      <a:alpha val="43000"/>
                    </a:schemeClr>
                  </a:outerShdw>
                </a:effectLst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测试报告</a:t>
            </a:r>
            <a:endParaRPr kumimoji="0" lang="zh-CN" altLang="en-US" sz="5000" b="1" i="0" u="none" strike="noStrike" kern="1200" cap="none" spc="100" normalizeH="0" baseline="0" noProof="0">
              <a:ln>
                <a:noFill/>
              </a:ln>
              <a:solidFill>
                <a:schemeClr val="bg1"/>
              </a:solidFill>
              <a:effectLst>
                <a:outerShdw blurRad="63500" dist="25400" dir="2700000" algn="tl">
                  <a:schemeClr val="accent1">
                    <a:lumMod val="50000"/>
                    <a:alpha val="43000"/>
                  </a:schemeClr>
                </a:outerShdw>
              </a:effectLst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5" name="14"/>
          <p:cNvSpPr txBox="1"/>
          <p:nvPr/>
        </p:nvSpPr>
        <p:spPr>
          <a:xfrm>
            <a:off x="5480827" y="4348414"/>
            <a:ext cx="5300276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1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6" name="15"/>
          <p:cNvSpPr txBox="1"/>
          <p:nvPr/>
        </p:nvSpPr>
        <p:spPr>
          <a:xfrm>
            <a:off x="4944110" y="2132965"/>
            <a:ext cx="66802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i="0" u="none" strike="noStrike" kern="1200" cap="none" spc="100" normalizeH="0" baseline="0" noProof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“</a:t>
            </a:r>
            <a:r>
              <a:rPr kumimoji="0" lang="zh-CN" altLang="en-US" sz="6600" i="0" u="none" strike="noStrike" kern="1200" cap="none" spc="100" normalizeH="0" baseline="0" noProof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爱游</a:t>
            </a:r>
            <a:r>
              <a:rPr kumimoji="0" lang="en-US" altLang="zh-CN" sz="6600" i="0" u="none" strike="noStrike" kern="1200" cap="none" spc="100" normalizeH="0" baseline="0" noProof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”</a:t>
            </a:r>
            <a:r>
              <a:rPr kumimoji="0" lang="zh-CN" altLang="en-US" sz="6600" i="0" u="none" strike="noStrike" kern="1200" cap="none" spc="100" normalizeH="0" baseline="0" noProof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小程序</a:t>
            </a:r>
            <a:endParaRPr kumimoji="0" lang="zh-CN" altLang="en-US" sz="6600" i="0" u="none" strike="noStrike" kern="1200" cap="none" spc="100" normalizeH="0" baseline="0" noProof="0">
              <a:ln>
                <a:noFill/>
              </a:ln>
              <a:solidFill>
                <a:schemeClr val="accent2"/>
              </a:solidFill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cxnSp>
        <p:nvCxnSpPr>
          <p:cNvPr id="28" name="17"/>
          <p:cNvCxnSpPr/>
          <p:nvPr/>
        </p:nvCxnSpPr>
        <p:spPr>
          <a:xfrm flipH="1">
            <a:off x="5232542" y="2276796"/>
            <a:ext cx="0" cy="229677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/>
          <p:cNvSpPr/>
          <p:nvPr/>
        </p:nvSpPr>
        <p:spPr>
          <a:xfrm>
            <a:off x="1266796" y="1721331"/>
            <a:ext cx="2979424" cy="2979424"/>
          </a:xfrm>
          <a:custGeom>
            <a:avLst/>
            <a:gdLst>
              <a:gd name="connsiteX0" fmla="*/ 1489712 w 2979424"/>
              <a:gd name="connsiteY0" fmla="*/ 0 h 2979424"/>
              <a:gd name="connsiteX1" fmla="*/ 2543098 w 2979424"/>
              <a:gd name="connsiteY1" fmla="*/ 436327 h 2979424"/>
              <a:gd name="connsiteX2" fmla="*/ 2543098 w 2979424"/>
              <a:gd name="connsiteY2" fmla="*/ 2543098 h 2979424"/>
              <a:gd name="connsiteX3" fmla="*/ 436327 w 2979424"/>
              <a:gd name="connsiteY3" fmla="*/ 2543098 h 2979424"/>
              <a:gd name="connsiteX4" fmla="*/ 436327 w 2979424"/>
              <a:gd name="connsiteY4" fmla="*/ 436327 h 2979424"/>
              <a:gd name="connsiteX5" fmla="*/ 1489712 w 2979424"/>
              <a:gd name="connsiteY5" fmla="*/ 0 h 29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424" h="2979424">
                <a:moveTo>
                  <a:pt x="1489712" y="0"/>
                </a:moveTo>
                <a:cubicBezTo>
                  <a:pt x="1870963" y="0"/>
                  <a:pt x="2252214" y="145442"/>
                  <a:pt x="2543098" y="436327"/>
                </a:cubicBezTo>
                <a:cubicBezTo>
                  <a:pt x="3124866" y="1018095"/>
                  <a:pt x="3124866" y="1961329"/>
                  <a:pt x="2543098" y="2543098"/>
                </a:cubicBezTo>
                <a:cubicBezTo>
                  <a:pt x="1961329" y="3124866"/>
                  <a:pt x="1018095" y="3124866"/>
                  <a:pt x="436327" y="2543098"/>
                </a:cubicBezTo>
                <a:cubicBezTo>
                  <a:pt x="-145442" y="1961329"/>
                  <a:pt x="-145442" y="1018095"/>
                  <a:pt x="436327" y="436327"/>
                </a:cubicBezTo>
                <a:cubicBezTo>
                  <a:pt x="727211" y="145442"/>
                  <a:pt x="1108462" y="0"/>
                  <a:pt x="1489712" y="0"/>
                </a:cubicBezTo>
                <a:close/>
              </a:path>
            </a:pathLst>
          </a:custGeom>
          <a:blipFill>
            <a:blip r:embed="rId1"/>
            <a:stretch>
              <a:fillRect l="-25136" r="-2492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8955" y="5445760"/>
            <a:ext cx="457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14</a:t>
            </a:r>
            <a:r>
              <a:rPr lang="zh-CN" altLang="en-US"/>
              <a:t>组成员：李昊阳</a:t>
            </a:r>
            <a:r>
              <a:rPr lang="en-US" altLang="zh-CN"/>
              <a:t>     </a:t>
            </a:r>
            <a:r>
              <a:rPr lang="zh-CN" altLang="en-US"/>
              <a:t>汇报人：</a:t>
            </a:r>
            <a:r>
              <a:rPr lang="zh-CN" altLang="en-US"/>
              <a:t>陈芋彤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黄育锋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陈芋彤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392" y="404664"/>
            <a:ext cx="5334000" cy="579755"/>
            <a:chOff x="623392" y="404664"/>
            <a:chExt cx="5334000" cy="579755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271092" y="404664"/>
              <a:ext cx="4686300" cy="5797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系统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测试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4445" y="556895"/>
            <a:ext cx="9603740" cy="6792595"/>
            <a:chOff x="3009861" y="-343721"/>
            <a:chExt cx="12948439" cy="9326476"/>
          </a:xfrm>
          <a:blipFill>
            <a:blip r:embed="rId1"/>
            <a:stretch>
              <a:fillRect/>
            </a:stretch>
          </a:blipFill>
        </p:grpSpPr>
        <p:sp>
          <p:nvSpPr>
            <p:cNvPr id="37" name="流程图: 终止 36"/>
            <p:cNvSpPr/>
            <p:nvPr>
              <p:custDataLst>
                <p:tags r:id="rId2"/>
              </p:custDataLst>
            </p:nvPr>
          </p:nvSpPr>
          <p:spPr>
            <a:xfrm rot="2660448">
              <a:off x="7365307" y="3987399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8" name="流程图: 终止 37"/>
            <p:cNvSpPr/>
            <p:nvPr>
              <p:custDataLst>
                <p:tags r:id="rId3"/>
              </p:custDataLst>
            </p:nvPr>
          </p:nvSpPr>
          <p:spPr>
            <a:xfrm rot="2660448">
              <a:off x="10185225" y="3912639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9" name="流程图: 终止 38"/>
            <p:cNvSpPr/>
            <p:nvPr>
              <p:custDataLst>
                <p:tags r:id="rId4"/>
              </p:custDataLst>
            </p:nvPr>
          </p:nvSpPr>
          <p:spPr>
            <a:xfrm rot="2660448">
              <a:off x="3009861" y="-268961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0" name="流程图: 终止 39"/>
            <p:cNvSpPr/>
            <p:nvPr>
              <p:custDataLst>
                <p:tags r:id="rId5"/>
              </p:custDataLst>
            </p:nvPr>
          </p:nvSpPr>
          <p:spPr>
            <a:xfrm rot="2660448">
              <a:off x="5829780" y="-343721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1" name="流程图: 终止 40"/>
            <p:cNvSpPr/>
            <p:nvPr>
              <p:custDataLst>
                <p:tags r:id="rId6"/>
              </p:custDataLst>
            </p:nvPr>
          </p:nvSpPr>
          <p:spPr>
            <a:xfrm rot="2660448">
              <a:off x="3100758" y="2825480"/>
              <a:ext cx="6112373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2" name="流程图: 终止 41"/>
            <p:cNvSpPr/>
            <p:nvPr>
              <p:custDataLst>
                <p:tags r:id="rId7"/>
              </p:custDataLst>
            </p:nvPr>
          </p:nvSpPr>
          <p:spPr>
            <a:xfrm rot="2660448">
              <a:off x="7698571" y="7367300"/>
              <a:ext cx="6112373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5920" y="980440"/>
            <a:ext cx="64770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2000" b="1"/>
              <a:t> </a:t>
            </a:r>
            <a:r>
              <a:rPr lang="zh-CN" altLang="en-US" sz="2400" b="1"/>
              <a:t>功能测试 </a:t>
            </a:r>
            <a:endParaRPr lang="zh-CN" altLang="en-US" sz="2000" b="1"/>
          </a:p>
          <a:p>
            <a:r>
              <a:rPr lang="en-US" altLang="zh-CN" b="1"/>
              <a:t>  </a:t>
            </a:r>
            <a:r>
              <a:rPr lang="zh-CN" altLang="en-US" b="1"/>
              <a:t>目的: 确认所有功能按预期工作，包括用户界面、业务逻辑、数据处理等。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 </a:t>
            </a:r>
            <a:r>
              <a:rPr lang="zh-CN" altLang="en-US" b="1"/>
              <a:t>方法: 遍历所有用户界面，确保按钮、输入框等控件可用 </a:t>
            </a:r>
            <a:endParaRPr lang="zh-CN" altLang="en-US" b="1"/>
          </a:p>
          <a:p>
            <a:r>
              <a:rPr lang="zh-CN" altLang="en-US" b="1"/>
              <a:t>执行所有业务流程，如用户注册、登录、数据提交等。测试异常输入和边界条件，确保程序能正确处理 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 </a:t>
            </a:r>
            <a:r>
              <a:rPr lang="zh-CN" altLang="en-US" b="1"/>
              <a:t>结果: 基本上在2秒内</a:t>
            </a:r>
            <a:r>
              <a:rPr lang="zh-CN" altLang="en-US" b="1"/>
              <a:t>可以成功登录。遇到的问题包括偶尔的超时或错误消息，可能由网络延迟或后端服务问题引起。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   </a:t>
            </a:r>
            <a:r>
              <a:rPr lang="zh-CN" altLang="en-US" sz="2400" b="1"/>
              <a:t>一般性能测试</a:t>
            </a:r>
            <a:r>
              <a:rPr lang="zh-CN" altLang="en-US" sz="2000" b="1"/>
              <a:t> </a:t>
            </a:r>
            <a:endParaRPr lang="zh-CN" altLang="en-US" sz="2000" b="1"/>
          </a:p>
          <a:p>
            <a:r>
              <a:rPr lang="en-US" altLang="zh-CN" b="1"/>
              <a:t>  </a:t>
            </a:r>
            <a:r>
              <a:rPr lang="zh-CN" altLang="en-US" b="1"/>
              <a:t>目的: 测量应用在正常条件下的响应时间和资源消耗。</a:t>
            </a:r>
            <a:endParaRPr lang="zh-CN" altLang="en-US" b="1"/>
          </a:p>
          <a:p>
            <a:r>
              <a:rPr lang="en-US" altLang="zh-CN" b="1"/>
              <a:t>  </a:t>
            </a:r>
            <a:r>
              <a:rPr lang="zh-CN" altLang="en-US" b="1"/>
              <a:t>方法: 记录完成特定任务（如页面加载、数据查询等）所需的监控应用运行时的内存和CPU使用情况。 </a:t>
            </a:r>
            <a:endParaRPr lang="zh-CN" altLang="en-US" b="1"/>
          </a:p>
          <a:p>
            <a:r>
              <a:rPr lang="en-US" altLang="zh-CN" b="1"/>
              <a:t>  </a:t>
            </a:r>
            <a:r>
              <a:rPr lang="zh-CN" altLang="en-US" b="1"/>
              <a:t>结果: 主要页面平均加载时间为1.5秒。特定页面因为包含大量资源或数据而加载时间较长，可能需要优化 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392" y="404664"/>
            <a:ext cx="5334000" cy="579755"/>
            <a:chOff x="623392" y="404664"/>
            <a:chExt cx="5334000" cy="579755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271092" y="404664"/>
              <a:ext cx="4686300" cy="5797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系统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测试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4445" y="556895"/>
            <a:ext cx="9603740" cy="6792595"/>
            <a:chOff x="3009861" y="-343721"/>
            <a:chExt cx="12948439" cy="9326476"/>
          </a:xfrm>
          <a:blipFill>
            <a:blip r:embed="rId1"/>
            <a:stretch>
              <a:fillRect/>
            </a:stretch>
          </a:blipFill>
        </p:grpSpPr>
        <p:sp>
          <p:nvSpPr>
            <p:cNvPr id="37" name="流程图: 终止 36"/>
            <p:cNvSpPr/>
            <p:nvPr>
              <p:custDataLst>
                <p:tags r:id="rId2"/>
              </p:custDataLst>
            </p:nvPr>
          </p:nvSpPr>
          <p:spPr>
            <a:xfrm rot="2660448">
              <a:off x="7365307" y="3987399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8" name="流程图: 终止 37"/>
            <p:cNvSpPr/>
            <p:nvPr>
              <p:custDataLst>
                <p:tags r:id="rId3"/>
              </p:custDataLst>
            </p:nvPr>
          </p:nvSpPr>
          <p:spPr>
            <a:xfrm rot="2660448">
              <a:off x="10185225" y="3912639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9" name="流程图: 终止 38"/>
            <p:cNvSpPr/>
            <p:nvPr>
              <p:custDataLst>
                <p:tags r:id="rId4"/>
              </p:custDataLst>
            </p:nvPr>
          </p:nvSpPr>
          <p:spPr>
            <a:xfrm rot="2660448">
              <a:off x="3009861" y="-268961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0" name="流程图: 终止 39"/>
            <p:cNvSpPr/>
            <p:nvPr>
              <p:custDataLst>
                <p:tags r:id="rId5"/>
              </p:custDataLst>
            </p:nvPr>
          </p:nvSpPr>
          <p:spPr>
            <a:xfrm rot="2660448">
              <a:off x="5829780" y="-343721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1" name="流程图: 终止 40"/>
            <p:cNvSpPr/>
            <p:nvPr>
              <p:custDataLst>
                <p:tags r:id="rId6"/>
              </p:custDataLst>
            </p:nvPr>
          </p:nvSpPr>
          <p:spPr>
            <a:xfrm rot="2660448">
              <a:off x="3100758" y="2825480"/>
              <a:ext cx="6112373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2" name="流程图: 终止 41"/>
            <p:cNvSpPr/>
            <p:nvPr>
              <p:custDataLst>
                <p:tags r:id="rId7"/>
              </p:custDataLst>
            </p:nvPr>
          </p:nvSpPr>
          <p:spPr>
            <a:xfrm rot="2660448">
              <a:off x="7698571" y="7367300"/>
              <a:ext cx="6112373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5920" y="937895"/>
            <a:ext cx="64770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稳定性测试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目的: 确保应用在长时间运行下的稳定性和数据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方法: 连续运行应用多小时，监测其性能指标。在数据频繁更新的环境下测试应用，检查数据的一致性和完整性。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结果: 在连续操作2小时后，小程序无明显性能下降或崩溃。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经过长时间使用后，应用开始响应缓慢，可能是内存泄漏或资源未能有效释放。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负载测试 </a:t>
            </a:r>
            <a:endParaRPr lang="zh-CN" altLang="en-US" sz="2400" b="1"/>
          </a:p>
          <a:p>
            <a:r>
              <a:rPr lang="zh-CN" altLang="en-US" b="1">
                <a:sym typeface="+mn-ea"/>
              </a:rPr>
              <a:t>目的: 确定应用在高负载条件下的表现和承载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方法: 模拟多用户同时使用应用的场景，逐步增加用户数直至应用性能下降。 记录应用在不同负载下的响应时间和系统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结果: 小程序能同时处理100个并发用户，平均响应时间增加至3秒。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超过150个并发用户时，响应时间显著增加 </a:t>
            </a:r>
            <a:r>
              <a:rPr lang="en-US" altLang="zh-CN" b="1">
                <a:sym typeface="+mn-ea"/>
              </a:rPr>
              <a:t> 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   </a:t>
            </a:r>
            <a:r>
              <a:rPr lang="zh-CN" altLang="en-US" sz="2400" b="1">
                <a:sym typeface="+mn-ea"/>
              </a:rPr>
              <a:t>压力测试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目的: 评估应用在极端条件下的稳定性和恢复能力。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方法:在超过正常负载的条件下运行应用，如快速连续发送请求。在资源受限（如低内存、低网络带宽）的环境下测试应用。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结果: 即使在极端条件下，应用也能保持稳定运行或能够在错误发生后快速恢复。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1"/>
          <p:cNvSpPr/>
          <p:nvPr/>
        </p:nvSpPr>
        <p:spPr>
          <a:xfrm>
            <a:off x="0" y="3958874"/>
            <a:ext cx="12192000" cy="289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29" name="12"/>
          <p:cNvGrpSpPr/>
          <p:nvPr/>
        </p:nvGrpSpPr>
        <p:grpSpPr>
          <a:xfrm>
            <a:off x="5375842" y="2078158"/>
            <a:ext cx="5994972" cy="2361128"/>
            <a:chOff x="390267" y="1681851"/>
            <a:chExt cx="5994972" cy="2361128"/>
          </a:xfrm>
        </p:grpSpPr>
        <p:sp>
          <p:nvSpPr>
            <p:cNvPr id="31" name="12-1"/>
            <p:cNvSpPr txBox="1"/>
            <p:nvPr/>
          </p:nvSpPr>
          <p:spPr>
            <a:xfrm>
              <a:off x="390267" y="2422494"/>
              <a:ext cx="5994972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28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6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用户反馈</a:t>
              </a:r>
              <a:endParaRPr lang="zh-CN" alt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4" name="12-2"/>
            <p:cNvSpPr txBox="1"/>
            <p:nvPr/>
          </p:nvSpPr>
          <p:spPr>
            <a:xfrm>
              <a:off x="593467" y="3674679"/>
              <a:ext cx="518420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lnSpc>
                  <a:spcPct val="120000"/>
                </a:lnSpc>
                <a:defRPr sz="1100" kern="12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50000"/>
                </a:lnSpc>
                <a:defRPr/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用户反馈</a:t>
              </a:r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5" name="12-3"/>
            <p:cNvSpPr txBox="1"/>
            <p:nvPr/>
          </p:nvSpPr>
          <p:spPr>
            <a:xfrm>
              <a:off x="593467" y="1681851"/>
              <a:ext cx="38258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PART THREE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3" name="14"/>
          <p:cNvGrpSpPr/>
          <p:nvPr/>
        </p:nvGrpSpPr>
        <p:grpSpPr>
          <a:xfrm>
            <a:off x="9985829" y="124152"/>
            <a:ext cx="2206171" cy="1160502"/>
            <a:chOff x="2694476" y="1931460"/>
            <a:chExt cx="2884566" cy="1517355"/>
          </a:xfrm>
        </p:grpSpPr>
        <p:grpSp>
          <p:nvGrpSpPr>
            <p:cNvPr id="2" name="组合 1"/>
            <p:cNvGrpSpPr/>
            <p:nvPr/>
          </p:nvGrpSpPr>
          <p:grpSpPr>
            <a:xfrm>
              <a:off x="3234896" y="1967873"/>
              <a:ext cx="2075304" cy="1461128"/>
              <a:chOff x="3234896" y="1967872"/>
              <a:chExt cx="2736610" cy="2960209"/>
            </a:xfrm>
          </p:grpSpPr>
          <p:sp>
            <p:nvSpPr>
              <p:cNvPr id="19" name="14-1"/>
              <p:cNvSpPr/>
              <p:nvPr/>
            </p:nvSpPr>
            <p:spPr>
              <a:xfrm>
                <a:off x="3535556" y="2382099"/>
                <a:ext cx="2435950" cy="254598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dist"/>
                <a:endParaRPr lang="zh-CN" altLang="en-US" sz="11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20" name="14-2"/>
              <p:cNvSpPr/>
              <p:nvPr/>
            </p:nvSpPr>
            <p:spPr>
              <a:xfrm>
                <a:off x="3234896" y="1967872"/>
                <a:ext cx="2726241" cy="2845721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ctr"/>
                <a:endPara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14-3"/>
            <p:cNvSpPr txBox="1"/>
            <p:nvPr/>
          </p:nvSpPr>
          <p:spPr>
            <a:xfrm>
              <a:off x="2694476" y="1931460"/>
              <a:ext cx="2884566" cy="1517355"/>
            </a:xfrm>
            <a:prstGeom prst="parallelogram">
              <a:avLst>
                <a:gd name="adj" fmla="val 27434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800" i="1" spc="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03</a:t>
              </a:r>
              <a:endParaRPr lang="zh-CN" altLang="en-US" sz="4800" i="1" spc="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38" name="16"/>
          <p:cNvSpPr/>
          <p:nvPr/>
        </p:nvSpPr>
        <p:spPr>
          <a:xfrm>
            <a:off x="4007761" y="-39186"/>
            <a:ext cx="1275992" cy="6858000"/>
          </a:xfrm>
          <a:prstGeom prst="parallelogram">
            <a:avLst>
              <a:gd name="adj" fmla="val 641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39" name="17"/>
          <p:cNvSpPr/>
          <p:nvPr/>
        </p:nvSpPr>
        <p:spPr>
          <a:xfrm>
            <a:off x="4007761" y="3998058"/>
            <a:ext cx="794408" cy="2899128"/>
          </a:xfrm>
          <a:prstGeom prst="parallelogram">
            <a:avLst>
              <a:gd name="adj" fmla="val 43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40" name="18"/>
          <p:cNvSpPr/>
          <p:nvPr/>
        </p:nvSpPr>
        <p:spPr>
          <a:xfrm rot="5400000">
            <a:off x="-1699128" y="1699128"/>
            <a:ext cx="3958874" cy="5606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0" y="0"/>
            <a:ext cx="4665091" cy="6858000"/>
          </a:xfrm>
          <a:custGeom>
            <a:avLst/>
            <a:gdLst>
              <a:gd name="connsiteX0" fmla="*/ 818257 w 4665091"/>
              <a:gd name="connsiteY0" fmla="*/ 0 h 6858000"/>
              <a:gd name="connsiteX1" fmla="*/ 4665091 w 4665091"/>
              <a:gd name="connsiteY1" fmla="*/ 0 h 6858000"/>
              <a:gd name="connsiteX2" fmla="*/ 3846834 w 4665091"/>
              <a:gd name="connsiteY2" fmla="*/ 6858000 h 6858000"/>
              <a:gd name="connsiteX3" fmla="*/ 0 w 4665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91" h="6858000">
                <a:moveTo>
                  <a:pt x="818257" y="0"/>
                </a:moveTo>
                <a:lnTo>
                  <a:pt x="4665091" y="0"/>
                </a:lnTo>
                <a:lnTo>
                  <a:pt x="3846834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tretch>
              <a:fillRect l="-80892" r="-8045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623392" y="404664"/>
            <a:ext cx="3319801" cy="583565"/>
            <a:chOff x="623392" y="404664"/>
            <a:chExt cx="3319801" cy="583565"/>
          </a:xfrm>
        </p:grpSpPr>
        <p:grpSp>
          <p:nvGrpSpPr>
            <p:cNvPr id="51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53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54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321913" y="404664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功能需求分析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56" name="任意多边形: 形状 55"/>
          <p:cNvSpPr/>
          <p:nvPr/>
        </p:nvSpPr>
        <p:spPr>
          <a:xfrm>
            <a:off x="1343660" y="2677795"/>
            <a:ext cx="2483485" cy="2817495"/>
          </a:xfrm>
          <a:custGeom>
            <a:avLst/>
            <a:gdLst>
              <a:gd name="connsiteX0" fmla="*/ 0 w 2794000"/>
              <a:gd name="connsiteY0" fmla="*/ 0 h 2817590"/>
              <a:gd name="connsiteX1" fmla="*/ 2794000 w 2794000"/>
              <a:gd name="connsiteY1" fmla="*/ 0 h 2817590"/>
              <a:gd name="connsiteX2" fmla="*/ 2794000 w 2794000"/>
              <a:gd name="connsiteY2" fmla="*/ 2351914 h 2817590"/>
              <a:gd name="connsiteX3" fmla="*/ 2328324 w 2794000"/>
              <a:gd name="connsiteY3" fmla="*/ 2817590 h 2817590"/>
              <a:gd name="connsiteX4" fmla="*/ 148161 w 2794000"/>
              <a:gd name="connsiteY4" fmla="*/ 2817590 h 2817590"/>
              <a:gd name="connsiteX5" fmla="*/ 90493 w 2794000"/>
              <a:gd name="connsiteY5" fmla="*/ 2805948 h 2817590"/>
              <a:gd name="connsiteX6" fmla="*/ 0 w 2794000"/>
              <a:gd name="connsiteY6" fmla="*/ 2669425 h 2817590"/>
              <a:gd name="connsiteX7" fmla="*/ 0 w 2794000"/>
              <a:gd name="connsiteY7" fmla="*/ 0 h 28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817590">
                <a:moveTo>
                  <a:pt x="0" y="0"/>
                </a:moveTo>
                <a:lnTo>
                  <a:pt x="2794000" y="0"/>
                </a:lnTo>
                <a:lnTo>
                  <a:pt x="2794000" y="2351914"/>
                </a:lnTo>
                <a:cubicBezTo>
                  <a:pt x="2794000" y="2609100"/>
                  <a:pt x="2585510" y="2817590"/>
                  <a:pt x="2328324" y="2817590"/>
                </a:cubicBezTo>
                <a:lnTo>
                  <a:pt x="148161" y="2817590"/>
                </a:lnTo>
                <a:lnTo>
                  <a:pt x="90493" y="2805948"/>
                </a:lnTo>
                <a:cubicBezTo>
                  <a:pt x="37314" y="2783455"/>
                  <a:pt x="0" y="2730798"/>
                  <a:pt x="0" y="266942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chemeClr val="accent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57" name="任意多边形: 形状 56"/>
          <p:cNvSpPr/>
          <p:nvPr/>
        </p:nvSpPr>
        <p:spPr>
          <a:xfrm>
            <a:off x="1343660" y="1943100"/>
            <a:ext cx="2484120" cy="734695"/>
          </a:xfrm>
          <a:custGeom>
            <a:avLst/>
            <a:gdLst>
              <a:gd name="connsiteX0" fmla="*/ 465676 w 2794000"/>
              <a:gd name="connsiteY0" fmla="*/ 0 h 734791"/>
              <a:gd name="connsiteX1" fmla="*/ 2645834 w 2794000"/>
              <a:gd name="connsiteY1" fmla="*/ 0 h 734791"/>
              <a:gd name="connsiteX2" fmla="*/ 2794000 w 2794000"/>
              <a:gd name="connsiteY2" fmla="*/ 148166 h 734791"/>
              <a:gd name="connsiteX3" fmla="*/ 2794000 w 2794000"/>
              <a:gd name="connsiteY3" fmla="*/ 734791 h 734791"/>
              <a:gd name="connsiteX4" fmla="*/ 0 w 2794000"/>
              <a:gd name="connsiteY4" fmla="*/ 734791 h 734791"/>
              <a:gd name="connsiteX5" fmla="*/ 0 w 2794000"/>
              <a:gd name="connsiteY5" fmla="*/ 465676 h 734791"/>
              <a:gd name="connsiteX6" fmla="*/ 465676 w 2794000"/>
              <a:gd name="connsiteY6" fmla="*/ 0 h 73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4000" h="734791">
                <a:moveTo>
                  <a:pt x="465676" y="0"/>
                </a:moveTo>
                <a:lnTo>
                  <a:pt x="2645834" y="0"/>
                </a:lnTo>
                <a:cubicBezTo>
                  <a:pt x="2727664" y="0"/>
                  <a:pt x="2794000" y="66336"/>
                  <a:pt x="2794000" y="148166"/>
                </a:cubicBezTo>
                <a:lnTo>
                  <a:pt x="2794000" y="734791"/>
                </a:lnTo>
                <a:lnTo>
                  <a:pt x="0" y="734791"/>
                </a:lnTo>
                <a:lnTo>
                  <a:pt x="0" y="465676"/>
                </a:lnTo>
                <a:cubicBezTo>
                  <a:pt x="0" y="208490"/>
                  <a:pt x="208490" y="0"/>
                  <a:pt x="465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54287" y="2110876"/>
            <a:ext cx="1750742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spc="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用户</a:t>
            </a:r>
            <a:r>
              <a:rPr lang="zh-CN" altLang="en-US" sz="2400" spc="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信息</a:t>
            </a:r>
            <a:endParaRPr lang="zh-CN" altLang="en-US" sz="2400" spc="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663328" y="2892404"/>
            <a:ext cx="2336895" cy="884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ym typeface="+mn-ea"/>
              </a:rPr>
              <a:t>姓名：刘绍洋、景琦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>
                <a:sym typeface="+mn-ea"/>
              </a:rPr>
              <a:t>使用时长： 一周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>
                <a:sym typeface="+mn-ea"/>
              </a:rPr>
              <a:t>用户类型： 活跃用户</a:t>
            </a:r>
            <a:endParaRPr lang="zh-CN" altLang="en-US" sz="1600" spc="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1" name="任意多边形: 形状 60"/>
          <p:cNvSpPr/>
          <p:nvPr/>
        </p:nvSpPr>
        <p:spPr>
          <a:xfrm>
            <a:off x="4871720" y="1124585"/>
            <a:ext cx="5763260" cy="2264410"/>
          </a:xfrm>
          <a:custGeom>
            <a:avLst/>
            <a:gdLst>
              <a:gd name="connsiteX0" fmla="*/ 0 w 2794000"/>
              <a:gd name="connsiteY0" fmla="*/ 0 h 2817590"/>
              <a:gd name="connsiteX1" fmla="*/ 2794000 w 2794000"/>
              <a:gd name="connsiteY1" fmla="*/ 0 h 2817590"/>
              <a:gd name="connsiteX2" fmla="*/ 2794000 w 2794000"/>
              <a:gd name="connsiteY2" fmla="*/ 2351914 h 2817590"/>
              <a:gd name="connsiteX3" fmla="*/ 2328324 w 2794000"/>
              <a:gd name="connsiteY3" fmla="*/ 2817590 h 2817590"/>
              <a:gd name="connsiteX4" fmla="*/ 148161 w 2794000"/>
              <a:gd name="connsiteY4" fmla="*/ 2817590 h 2817590"/>
              <a:gd name="connsiteX5" fmla="*/ 90493 w 2794000"/>
              <a:gd name="connsiteY5" fmla="*/ 2805948 h 2817590"/>
              <a:gd name="connsiteX6" fmla="*/ 0 w 2794000"/>
              <a:gd name="connsiteY6" fmla="*/ 2669425 h 2817590"/>
              <a:gd name="connsiteX7" fmla="*/ 0 w 2794000"/>
              <a:gd name="connsiteY7" fmla="*/ 0 h 28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817590">
                <a:moveTo>
                  <a:pt x="0" y="0"/>
                </a:moveTo>
                <a:lnTo>
                  <a:pt x="2794000" y="0"/>
                </a:lnTo>
                <a:lnTo>
                  <a:pt x="2794000" y="2351914"/>
                </a:lnTo>
                <a:cubicBezTo>
                  <a:pt x="2794000" y="2609100"/>
                  <a:pt x="2585510" y="2817590"/>
                  <a:pt x="2328324" y="2817590"/>
                </a:cubicBezTo>
                <a:lnTo>
                  <a:pt x="148161" y="2817590"/>
                </a:lnTo>
                <a:lnTo>
                  <a:pt x="90493" y="2805948"/>
                </a:lnTo>
                <a:cubicBezTo>
                  <a:pt x="37314" y="2783455"/>
                  <a:pt x="0" y="2730798"/>
                  <a:pt x="0" y="266942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chemeClr val="accent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2" name="任意多边形: 形状 61"/>
          <p:cNvSpPr/>
          <p:nvPr/>
        </p:nvSpPr>
        <p:spPr>
          <a:xfrm>
            <a:off x="4871720" y="389890"/>
            <a:ext cx="5763260" cy="590550"/>
          </a:xfrm>
          <a:custGeom>
            <a:avLst/>
            <a:gdLst>
              <a:gd name="connsiteX0" fmla="*/ 465676 w 2794000"/>
              <a:gd name="connsiteY0" fmla="*/ 0 h 734791"/>
              <a:gd name="connsiteX1" fmla="*/ 2645834 w 2794000"/>
              <a:gd name="connsiteY1" fmla="*/ 0 h 734791"/>
              <a:gd name="connsiteX2" fmla="*/ 2794000 w 2794000"/>
              <a:gd name="connsiteY2" fmla="*/ 148166 h 734791"/>
              <a:gd name="connsiteX3" fmla="*/ 2794000 w 2794000"/>
              <a:gd name="connsiteY3" fmla="*/ 734791 h 734791"/>
              <a:gd name="connsiteX4" fmla="*/ 0 w 2794000"/>
              <a:gd name="connsiteY4" fmla="*/ 734791 h 734791"/>
              <a:gd name="connsiteX5" fmla="*/ 0 w 2794000"/>
              <a:gd name="connsiteY5" fmla="*/ 465676 h 734791"/>
              <a:gd name="connsiteX6" fmla="*/ 465676 w 2794000"/>
              <a:gd name="connsiteY6" fmla="*/ 0 h 73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4000" h="734791">
                <a:moveTo>
                  <a:pt x="465676" y="0"/>
                </a:moveTo>
                <a:lnTo>
                  <a:pt x="2645834" y="0"/>
                </a:lnTo>
                <a:cubicBezTo>
                  <a:pt x="2727664" y="0"/>
                  <a:pt x="2794000" y="66336"/>
                  <a:pt x="2794000" y="148166"/>
                </a:cubicBezTo>
                <a:lnTo>
                  <a:pt x="2794000" y="734791"/>
                </a:lnTo>
                <a:lnTo>
                  <a:pt x="0" y="734791"/>
                </a:lnTo>
                <a:lnTo>
                  <a:pt x="0" y="465676"/>
                </a:lnTo>
                <a:cubicBezTo>
                  <a:pt x="0" y="208490"/>
                  <a:pt x="208490" y="0"/>
                  <a:pt x="465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78450" y="557530"/>
            <a:ext cx="3611880" cy="356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spc="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功能体验</a:t>
            </a:r>
            <a:endParaRPr lang="zh-CN" altLang="en-US" sz="2400" spc="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03190" y="988060"/>
            <a:ext cx="5232400" cy="20294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用户登录和个人信息管理： 登录过程简单快捷，但希望增加更多个性化的头像和资料背景选项。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广场界面： 帖子和攻略的展示很丰富，但有时图片加载稍慢，希望能优化加载速度。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好友列表和聊天： 能顺利添加好友和进行聊天，但有时添加好友的响应时间较长。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收藏与意见反馈： 收藏功能很实用，但提交意见后没有收到任何反馈，希望能有一个反馈机制。</a:t>
            </a:r>
            <a:endParaRPr lang="zh-CN" altLang="en-US" sz="1600" spc="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4871720" y="4480560"/>
            <a:ext cx="5763260" cy="2089150"/>
          </a:xfrm>
          <a:custGeom>
            <a:avLst/>
            <a:gdLst>
              <a:gd name="connsiteX0" fmla="*/ 0 w 2794000"/>
              <a:gd name="connsiteY0" fmla="*/ 0 h 2817590"/>
              <a:gd name="connsiteX1" fmla="*/ 2794000 w 2794000"/>
              <a:gd name="connsiteY1" fmla="*/ 0 h 2817590"/>
              <a:gd name="connsiteX2" fmla="*/ 2794000 w 2794000"/>
              <a:gd name="connsiteY2" fmla="*/ 2351914 h 2817590"/>
              <a:gd name="connsiteX3" fmla="*/ 2328324 w 2794000"/>
              <a:gd name="connsiteY3" fmla="*/ 2817590 h 2817590"/>
              <a:gd name="connsiteX4" fmla="*/ 148161 w 2794000"/>
              <a:gd name="connsiteY4" fmla="*/ 2817590 h 2817590"/>
              <a:gd name="connsiteX5" fmla="*/ 90493 w 2794000"/>
              <a:gd name="connsiteY5" fmla="*/ 2805948 h 2817590"/>
              <a:gd name="connsiteX6" fmla="*/ 0 w 2794000"/>
              <a:gd name="connsiteY6" fmla="*/ 2669425 h 2817590"/>
              <a:gd name="connsiteX7" fmla="*/ 0 w 2794000"/>
              <a:gd name="connsiteY7" fmla="*/ 0 h 28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4000" h="2817590">
                <a:moveTo>
                  <a:pt x="0" y="0"/>
                </a:moveTo>
                <a:lnTo>
                  <a:pt x="2794000" y="0"/>
                </a:lnTo>
                <a:lnTo>
                  <a:pt x="2794000" y="2351914"/>
                </a:lnTo>
                <a:cubicBezTo>
                  <a:pt x="2794000" y="2609100"/>
                  <a:pt x="2585510" y="2817590"/>
                  <a:pt x="2328324" y="2817590"/>
                </a:cubicBezTo>
                <a:lnTo>
                  <a:pt x="148161" y="2817590"/>
                </a:lnTo>
                <a:lnTo>
                  <a:pt x="90493" y="2805948"/>
                </a:lnTo>
                <a:cubicBezTo>
                  <a:pt x="37314" y="2783455"/>
                  <a:pt x="0" y="2730798"/>
                  <a:pt x="0" y="266942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chemeClr val="accent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7" name="任意多边形: 形状 66"/>
          <p:cNvSpPr/>
          <p:nvPr/>
        </p:nvSpPr>
        <p:spPr>
          <a:xfrm>
            <a:off x="4871720" y="3745865"/>
            <a:ext cx="5763260" cy="654050"/>
          </a:xfrm>
          <a:custGeom>
            <a:avLst/>
            <a:gdLst>
              <a:gd name="connsiteX0" fmla="*/ 465676 w 2794000"/>
              <a:gd name="connsiteY0" fmla="*/ 0 h 734791"/>
              <a:gd name="connsiteX1" fmla="*/ 2645834 w 2794000"/>
              <a:gd name="connsiteY1" fmla="*/ 0 h 734791"/>
              <a:gd name="connsiteX2" fmla="*/ 2794000 w 2794000"/>
              <a:gd name="connsiteY2" fmla="*/ 148166 h 734791"/>
              <a:gd name="connsiteX3" fmla="*/ 2794000 w 2794000"/>
              <a:gd name="connsiteY3" fmla="*/ 734791 h 734791"/>
              <a:gd name="connsiteX4" fmla="*/ 0 w 2794000"/>
              <a:gd name="connsiteY4" fmla="*/ 734791 h 734791"/>
              <a:gd name="connsiteX5" fmla="*/ 0 w 2794000"/>
              <a:gd name="connsiteY5" fmla="*/ 465676 h 734791"/>
              <a:gd name="connsiteX6" fmla="*/ 465676 w 2794000"/>
              <a:gd name="connsiteY6" fmla="*/ 0 h 73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4000" h="734791">
                <a:moveTo>
                  <a:pt x="465676" y="0"/>
                </a:moveTo>
                <a:lnTo>
                  <a:pt x="2645834" y="0"/>
                </a:lnTo>
                <a:cubicBezTo>
                  <a:pt x="2727664" y="0"/>
                  <a:pt x="2794000" y="66336"/>
                  <a:pt x="2794000" y="148166"/>
                </a:cubicBezTo>
                <a:lnTo>
                  <a:pt x="2794000" y="734791"/>
                </a:lnTo>
                <a:lnTo>
                  <a:pt x="0" y="734791"/>
                </a:lnTo>
                <a:lnTo>
                  <a:pt x="0" y="465676"/>
                </a:lnTo>
                <a:cubicBezTo>
                  <a:pt x="0" y="208490"/>
                  <a:pt x="208490" y="0"/>
                  <a:pt x="465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50840" y="3860800"/>
            <a:ext cx="3610610" cy="3282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spc="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建议与期望</a:t>
            </a:r>
            <a:endParaRPr lang="zh-CN" altLang="en-US" sz="2400" spc="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081905" y="4364990"/>
            <a:ext cx="5482590" cy="2053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>
                <a:sym typeface="+mn-ea"/>
              </a:rPr>
              <a:t>1.优化图片和内容的加载速度，尤其是在广场界面。</a:t>
            </a:r>
            <a:endParaRPr lang="zh-CN" altLang="en-US" sz="1600"/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>
                <a:sym typeface="+mn-ea"/>
              </a:rPr>
              <a:t>2.改进好友添加的响应时间和聊天功能的稳定性。</a:t>
            </a:r>
            <a:endParaRPr lang="zh-CN" altLang="en-US" sz="1600"/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>
                <a:sym typeface="+mn-ea"/>
              </a:rPr>
              <a:t>3.希望在聊天界面添加表情包图片等功能加强信息交流的趣味性</a:t>
            </a:r>
            <a:endParaRPr lang="zh-CN" altLang="en-US" sz="1600"/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>
                <a:sym typeface="+mn-ea"/>
              </a:rPr>
              <a:t>4.提供更多个性化设置和安全选项。</a:t>
            </a:r>
            <a:endParaRPr lang="zh-CN" altLang="en-US" sz="1600"/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>
                <a:sym typeface="+mn-ea"/>
              </a:rPr>
              <a:t>5.增加用户意见反馈的可见性和互动性，让用户感觉到自己的声音被重视。</a:t>
            </a:r>
            <a:endParaRPr lang="zh-CN" altLang="en-US" sz="1600">
              <a:sym typeface="阿里巴巴普惠体" panose="00020600040101010101" pitchFamily="18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350459" y="1943351"/>
            <a:ext cx="522764" cy="685800"/>
            <a:chOff x="3346649" y="1653041"/>
            <a:chExt cx="522764" cy="685800"/>
          </a:xfrm>
        </p:grpSpPr>
        <p:sp>
          <p:nvSpPr>
            <p:cNvPr id="71" name="平行四边形 70"/>
            <p:cNvSpPr/>
            <p:nvPr/>
          </p:nvSpPr>
          <p:spPr>
            <a:xfrm>
              <a:off x="3346649" y="1653041"/>
              <a:ext cx="317500" cy="685800"/>
            </a:xfrm>
            <a:prstGeom prst="parallelogram">
              <a:avLst>
                <a:gd name="adj" fmla="val 50500"/>
              </a:avLst>
            </a:prstGeom>
            <a:gradFill>
              <a:gsLst>
                <a:gs pos="0">
                  <a:srgbClr val="FFFFFF">
                    <a:alpha val="50000"/>
                  </a:srgbClr>
                </a:gs>
                <a:gs pos="76000">
                  <a:srgbClr val="FCFE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>
              <a:off x="3626684" y="1653041"/>
              <a:ext cx="242729" cy="453390"/>
            </a:xfrm>
            <a:prstGeom prst="parallelogram">
              <a:avLst>
                <a:gd name="adj" fmla="val 41257"/>
              </a:avLst>
            </a:prstGeom>
            <a:gradFill>
              <a:gsLst>
                <a:gs pos="0">
                  <a:srgbClr val="FFFFFF">
                    <a:alpha val="50000"/>
                  </a:srgbClr>
                </a:gs>
                <a:gs pos="64000">
                  <a:srgbClr val="FCFE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301230" y="389890"/>
            <a:ext cx="1077595" cy="551180"/>
            <a:chOff x="3346649" y="1653041"/>
            <a:chExt cx="522764" cy="685800"/>
          </a:xfrm>
        </p:grpSpPr>
        <p:sp>
          <p:nvSpPr>
            <p:cNvPr id="74" name="平行四边形 73"/>
            <p:cNvSpPr/>
            <p:nvPr/>
          </p:nvSpPr>
          <p:spPr>
            <a:xfrm>
              <a:off x="3346649" y="1653041"/>
              <a:ext cx="317500" cy="685800"/>
            </a:xfrm>
            <a:prstGeom prst="parallelogram">
              <a:avLst>
                <a:gd name="adj" fmla="val 50500"/>
              </a:avLst>
            </a:prstGeom>
            <a:gradFill>
              <a:gsLst>
                <a:gs pos="0">
                  <a:srgbClr val="FFFFFF">
                    <a:alpha val="50000"/>
                  </a:srgbClr>
                </a:gs>
                <a:gs pos="76000">
                  <a:srgbClr val="FCFE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>
              <a:off x="3626684" y="1653041"/>
              <a:ext cx="242729" cy="453390"/>
            </a:xfrm>
            <a:prstGeom prst="parallelogram">
              <a:avLst>
                <a:gd name="adj" fmla="val 41257"/>
              </a:avLst>
            </a:prstGeom>
            <a:gradFill>
              <a:gsLst>
                <a:gs pos="0">
                  <a:srgbClr val="FFFFFF">
                    <a:alpha val="50000"/>
                  </a:srgbClr>
                </a:gs>
                <a:gs pos="64000">
                  <a:srgbClr val="FCFE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68870" y="3745865"/>
            <a:ext cx="1077595" cy="508635"/>
            <a:chOff x="3346649" y="1653041"/>
            <a:chExt cx="522764" cy="685800"/>
          </a:xfrm>
        </p:grpSpPr>
        <p:sp>
          <p:nvSpPr>
            <p:cNvPr id="77" name="平行四边形 76"/>
            <p:cNvSpPr/>
            <p:nvPr/>
          </p:nvSpPr>
          <p:spPr>
            <a:xfrm>
              <a:off x="3346649" y="1653041"/>
              <a:ext cx="317500" cy="685800"/>
            </a:xfrm>
            <a:prstGeom prst="parallelogram">
              <a:avLst>
                <a:gd name="adj" fmla="val 50500"/>
              </a:avLst>
            </a:prstGeom>
            <a:gradFill>
              <a:gsLst>
                <a:gs pos="0">
                  <a:srgbClr val="FFFFFF">
                    <a:alpha val="50000"/>
                  </a:srgbClr>
                </a:gs>
                <a:gs pos="76000">
                  <a:srgbClr val="FCFE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78" name="平行四边形 77"/>
            <p:cNvSpPr/>
            <p:nvPr/>
          </p:nvSpPr>
          <p:spPr>
            <a:xfrm>
              <a:off x="3626684" y="1653041"/>
              <a:ext cx="242729" cy="453390"/>
            </a:xfrm>
            <a:prstGeom prst="parallelogram">
              <a:avLst>
                <a:gd name="adj" fmla="val 41257"/>
              </a:avLst>
            </a:prstGeom>
            <a:gradFill>
              <a:gsLst>
                <a:gs pos="0">
                  <a:srgbClr val="FFFFFF">
                    <a:alpha val="50000"/>
                  </a:srgbClr>
                </a:gs>
                <a:gs pos="64000">
                  <a:srgbClr val="FCFEFD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1"/>
          <p:cNvSpPr/>
          <p:nvPr/>
        </p:nvSpPr>
        <p:spPr>
          <a:xfrm>
            <a:off x="0" y="3932839"/>
            <a:ext cx="12192000" cy="289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29" name="12"/>
          <p:cNvGrpSpPr/>
          <p:nvPr/>
        </p:nvGrpSpPr>
        <p:grpSpPr>
          <a:xfrm>
            <a:off x="5579042" y="2078158"/>
            <a:ext cx="6268085" cy="2361128"/>
            <a:chOff x="593467" y="1681851"/>
            <a:chExt cx="6268085" cy="2361128"/>
          </a:xfrm>
        </p:grpSpPr>
        <p:sp>
          <p:nvSpPr>
            <p:cNvPr id="31" name="12-1"/>
            <p:cNvSpPr txBox="1"/>
            <p:nvPr/>
          </p:nvSpPr>
          <p:spPr>
            <a:xfrm>
              <a:off x="593467" y="2462266"/>
              <a:ext cx="626808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28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6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小组</a:t>
              </a:r>
              <a:r>
                <a:rPr lang="zh-CN" altLang="en-US" sz="6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分工</a:t>
              </a:r>
              <a:endParaRPr lang="zh-CN" alt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4" name="12-2"/>
            <p:cNvSpPr txBox="1"/>
            <p:nvPr/>
          </p:nvSpPr>
          <p:spPr>
            <a:xfrm>
              <a:off x="593467" y="3674679"/>
              <a:ext cx="518420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lnSpc>
                  <a:spcPct val="120000"/>
                </a:lnSpc>
                <a:defRPr sz="1100" kern="12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50000"/>
                </a:lnSpc>
                <a:defRPr/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小组各个成员分工及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评分</a:t>
              </a:r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5" name="12-3"/>
            <p:cNvSpPr txBox="1"/>
            <p:nvPr/>
          </p:nvSpPr>
          <p:spPr>
            <a:xfrm>
              <a:off x="593467" y="1681851"/>
              <a:ext cx="38258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PART FOUR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3" name="14"/>
          <p:cNvGrpSpPr/>
          <p:nvPr/>
        </p:nvGrpSpPr>
        <p:grpSpPr>
          <a:xfrm>
            <a:off x="9985829" y="124152"/>
            <a:ext cx="2206171" cy="1160502"/>
            <a:chOff x="2694476" y="1931460"/>
            <a:chExt cx="2884566" cy="1517355"/>
          </a:xfrm>
        </p:grpSpPr>
        <p:grpSp>
          <p:nvGrpSpPr>
            <p:cNvPr id="2" name="组合 1"/>
            <p:cNvGrpSpPr/>
            <p:nvPr/>
          </p:nvGrpSpPr>
          <p:grpSpPr>
            <a:xfrm>
              <a:off x="3234896" y="1967873"/>
              <a:ext cx="2075304" cy="1461128"/>
              <a:chOff x="3234896" y="1967872"/>
              <a:chExt cx="2736610" cy="2960209"/>
            </a:xfrm>
          </p:grpSpPr>
          <p:sp>
            <p:nvSpPr>
              <p:cNvPr id="19" name="14-1"/>
              <p:cNvSpPr/>
              <p:nvPr/>
            </p:nvSpPr>
            <p:spPr>
              <a:xfrm>
                <a:off x="3535556" y="2382099"/>
                <a:ext cx="2435950" cy="254598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dist"/>
                <a:endParaRPr lang="zh-CN" altLang="en-US" sz="11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20" name="14-2"/>
              <p:cNvSpPr/>
              <p:nvPr/>
            </p:nvSpPr>
            <p:spPr>
              <a:xfrm>
                <a:off x="3234896" y="1967872"/>
                <a:ext cx="2726241" cy="2845721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ctr"/>
                <a:endPara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14-3"/>
            <p:cNvSpPr txBox="1"/>
            <p:nvPr/>
          </p:nvSpPr>
          <p:spPr>
            <a:xfrm>
              <a:off x="2694476" y="1931460"/>
              <a:ext cx="2884566" cy="1517355"/>
            </a:xfrm>
            <a:prstGeom prst="parallelogram">
              <a:avLst>
                <a:gd name="adj" fmla="val 27434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800" i="1" spc="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04</a:t>
              </a:r>
              <a:endParaRPr lang="zh-CN" altLang="en-US" sz="4800" i="1" spc="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38" name="16"/>
          <p:cNvSpPr/>
          <p:nvPr/>
        </p:nvSpPr>
        <p:spPr>
          <a:xfrm>
            <a:off x="4007761" y="-39186"/>
            <a:ext cx="1275992" cy="6858000"/>
          </a:xfrm>
          <a:prstGeom prst="parallelogram">
            <a:avLst>
              <a:gd name="adj" fmla="val 641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39" name="17"/>
          <p:cNvSpPr/>
          <p:nvPr/>
        </p:nvSpPr>
        <p:spPr>
          <a:xfrm>
            <a:off x="4007761" y="3998058"/>
            <a:ext cx="794408" cy="2899128"/>
          </a:xfrm>
          <a:prstGeom prst="parallelogram">
            <a:avLst>
              <a:gd name="adj" fmla="val 43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40" name="18"/>
          <p:cNvSpPr/>
          <p:nvPr/>
        </p:nvSpPr>
        <p:spPr>
          <a:xfrm rot="5400000">
            <a:off x="-1699128" y="1699128"/>
            <a:ext cx="3958874" cy="5606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0" y="0"/>
            <a:ext cx="4665091" cy="6858000"/>
          </a:xfrm>
          <a:custGeom>
            <a:avLst/>
            <a:gdLst>
              <a:gd name="connsiteX0" fmla="*/ 818257 w 4665091"/>
              <a:gd name="connsiteY0" fmla="*/ 0 h 6858000"/>
              <a:gd name="connsiteX1" fmla="*/ 4665091 w 4665091"/>
              <a:gd name="connsiteY1" fmla="*/ 0 h 6858000"/>
              <a:gd name="connsiteX2" fmla="*/ 3846834 w 4665091"/>
              <a:gd name="connsiteY2" fmla="*/ 6858000 h 6858000"/>
              <a:gd name="connsiteX3" fmla="*/ 0 w 4665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91" h="6858000">
                <a:moveTo>
                  <a:pt x="818257" y="0"/>
                </a:moveTo>
                <a:lnTo>
                  <a:pt x="4665091" y="0"/>
                </a:lnTo>
                <a:lnTo>
                  <a:pt x="3846834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tretch>
              <a:fillRect l="-80892" r="-8045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623392" y="404664"/>
            <a:ext cx="2507001" cy="583565"/>
            <a:chOff x="623392" y="404664"/>
            <a:chExt cx="2507001" cy="583565"/>
          </a:xfrm>
        </p:grpSpPr>
        <p:grpSp>
          <p:nvGrpSpPr>
            <p:cNvPr id="95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97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98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1321913" y="404664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小组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分工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125" name="圆: 空心 124"/>
          <p:cNvSpPr/>
          <p:nvPr/>
        </p:nvSpPr>
        <p:spPr>
          <a:xfrm rot="15747284">
            <a:off x="559284" y="1544470"/>
            <a:ext cx="4403174" cy="4403177"/>
          </a:xfrm>
          <a:prstGeom prst="donut">
            <a:avLst>
              <a:gd name="adj" fmla="val 17121"/>
            </a:avLst>
          </a:prstGeom>
          <a:gradFill>
            <a:gsLst>
              <a:gs pos="100000">
                <a:schemeClr val="bg1">
                  <a:alpha val="0"/>
                </a:schemeClr>
              </a:gs>
              <a:gs pos="24000">
                <a:schemeClr val="accent1">
                  <a:alpha val="4000"/>
                </a:schemeClr>
              </a:gs>
            </a:gsLst>
            <a:lin ang="5400000" scaled="1"/>
          </a:gradFill>
          <a:ln w="15875">
            <a:gradFill>
              <a:gsLst>
                <a:gs pos="76000">
                  <a:schemeClr val="bg1">
                    <a:alpha val="19000"/>
                  </a:schemeClr>
                </a:gs>
                <a:gs pos="20000">
                  <a:schemeClr val="accent1">
                    <a:alpha val="18000"/>
                  </a:schemeClr>
                </a:gs>
                <a:gs pos="45000">
                  <a:schemeClr val="accent1">
                    <a:alpha val="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66" tIns="37033" rIns="74066" bIns="37033" rtlCol="0" anchor="ctr"/>
          <a:lstStyle/>
          <a:p>
            <a:pPr algn="ctr"/>
            <a:endParaRPr lang="zh-CN" altLang="en-US" sz="146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28" name="矩形: 圆角 127"/>
          <p:cNvSpPr/>
          <p:nvPr>
            <p:custDataLst>
              <p:tags r:id="rId1"/>
            </p:custDataLst>
          </p:nvPr>
        </p:nvSpPr>
        <p:spPr>
          <a:xfrm>
            <a:off x="2470150" y="1760220"/>
            <a:ext cx="8115935" cy="1104900"/>
          </a:xfrm>
          <a:prstGeom prst="roundRect">
            <a:avLst>
              <a:gd name="adj" fmla="val 675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5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1" name="椭圆 130"/>
          <p:cNvSpPr/>
          <p:nvPr>
            <p:custDataLst>
              <p:tags r:id="rId2"/>
            </p:custDataLst>
          </p:nvPr>
        </p:nvSpPr>
        <p:spPr>
          <a:xfrm rot="10384704">
            <a:off x="1979241" y="1625189"/>
            <a:ext cx="1424003" cy="142400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0"/>
                </a:schemeClr>
              </a:gs>
              <a:gs pos="83000">
                <a:schemeClr val="accent1">
                  <a:lumMod val="40000"/>
                  <a:lumOff val="60000"/>
                  <a:alpha val="28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941" tIns="45971" rIns="91941" bIns="45971" rtlCol="0" anchor="ctr">
            <a:noAutofit/>
          </a:bodyPr>
          <a:lstStyle/>
          <a:p>
            <a:pPr algn="ctr"/>
            <a:endParaRPr lang="zh-CN" altLang="en-US" sz="181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3" name="椭圆 132"/>
          <p:cNvSpPr/>
          <p:nvPr/>
        </p:nvSpPr>
        <p:spPr>
          <a:xfrm rot="18973306">
            <a:off x="2092156" y="1723994"/>
            <a:ext cx="1198172" cy="11981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0" dist="50800" dir="18000000" sx="98000" sy="98000" rotWithShape="0">
              <a:srgbClr val="F0AA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4" name="文本框 133"/>
          <p:cNvSpPr txBox="1"/>
          <p:nvPr>
            <p:custDataLst>
              <p:tags r:id="rId3"/>
            </p:custDataLst>
          </p:nvPr>
        </p:nvSpPr>
        <p:spPr>
          <a:xfrm>
            <a:off x="2211390" y="2086836"/>
            <a:ext cx="876300" cy="361950"/>
          </a:xfrm>
          <a:prstGeom prst="rect">
            <a:avLst/>
          </a:prstGeom>
          <a:noFill/>
          <a:effectLst/>
        </p:spPr>
        <p:txBody>
          <a:bodyPr wrap="none" lIns="47784" tIns="23892" rIns="47784" bIns="23892" rtlCol="0">
            <a:spAutoFit/>
          </a:bodyPr>
          <a:lstStyle>
            <a:defPPr>
              <a:defRPr lang="zh-CN"/>
            </a:defPPr>
            <a:lvl1pPr>
              <a:defRPr sz="3000">
                <a:gradFill>
                  <a:gsLst>
                    <a:gs pos="0">
                      <a:schemeClr val="bg1"/>
                    </a:gs>
                    <a:gs pos="100000">
                      <a:srgbClr val="F0AAAD"/>
                    </a:gs>
                  </a:gsLst>
                  <a:lin ang="5400000" scaled="1"/>
                </a:gradFill>
                <a:effectLst>
                  <a:outerShdw blurRad="31490" dist="31489" dir="2700017" algn="tl">
                    <a:srgbClr val="000000">
                      <a:alpha val="43137"/>
                    </a:srgbClr>
                  </a:outerShdw>
                </a:effectLst>
                <a:latin typeface="江城黑体 700W" panose="020B0800000000000000" pitchFamily="34" charset="-122"/>
                <a:ea typeface="江城黑体 700W" panose="020B0800000000000000" pitchFamily="34" charset="-122"/>
              </a:defRPr>
            </a:lvl1pPr>
          </a:lstStyle>
          <a:p>
            <a:r>
              <a:rPr lang="zh-CN" altLang="en-US" sz="2045" dirty="0">
                <a:solidFill>
                  <a:schemeClr val="bg1"/>
                </a:solidFill>
                <a:effectLst>
                  <a:outerShdw blurRad="19910" dist="19909" dir="2700064" algn="tl">
                    <a:srgbClr val="000000">
                      <a:alpha val="43137"/>
                    </a:srgb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李昊阳</a:t>
            </a:r>
            <a:endParaRPr lang="zh-CN" altLang="en-US" sz="2045" dirty="0">
              <a:solidFill>
                <a:schemeClr val="bg1"/>
              </a:solidFill>
              <a:effectLst>
                <a:outerShdw blurRad="19910" dist="19909" dir="2700064" algn="tl">
                  <a:srgbClr val="000000">
                    <a:alpha val="43137"/>
                  </a:srgb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592830" y="1847850"/>
            <a:ext cx="6938010" cy="813435"/>
          </a:xfrm>
          <a:prstGeom prst="rect">
            <a:avLst/>
          </a:prstGeom>
          <a:noFill/>
          <a:effectLst/>
        </p:spPr>
        <p:txBody>
          <a:bodyPr wrap="square" lIns="75575" tIns="37788" rIns="75575" bIns="37788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600">
                <a:latin typeface="江城黑体 300W" panose="020B0400000000000000" pitchFamily="34" charset="-122"/>
                <a:ea typeface="江城黑体 300W" panose="020B0400000000000000" pitchFamily="34" charset="-122"/>
              </a:defRPr>
            </a:lvl1pPr>
          </a:lstStyle>
          <a:p>
            <a:pPr algn="l"/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集成测试，文档编写，用户反馈，单元测试用例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  <a:p>
            <a:pPr algn="l"/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评分：</a:t>
            </a:r>
            <a:r>
              <a:rPr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90</a:t>
            </a: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分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6" name="矩形: 圆角 135"/>
          <p:cNvSpPr/>
          <p:nvPr>
            <p:custDataLst>
              <p:tags r:id="rId4"/>
            </p:custDataLst>
          </p:nvPr>
        </p:nvSpPr>
        <p:spPr>
          <a:xfrm>
            <a:off x="2423346" y="3209034"/>
            <a:ext cx="8163098" cy="1064871"/>
          </a:xfrm>
          <a:prstGeom prst="roundRect">
            <a:avLst>
              <a:gd name="adj" fmla="val 675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5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9" name="椭圆 138"/>
          <p:cNvSpPr/>
          <p:nvPr>
            <p:custDataLst>
              <p:tags r:id="rId5"/>
            </p:custDataLst>
          </p:nvPr>
        </p:nvSpPr>
        <p:spPr>
          <a:xfrm rot="10384704">
            <a:off x="1979241" y="3034055"/>
            <a:ext cx="1424003" cy="142400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0"/>
                </a:schemeClr>
              </a:gs>
              <a:gs pos="83000">
                <a:schemeClr val="accent1">
                  <a:lumMod val="40000"/>
                  <a:lumOff val="60000"/>
                  <a:alpha val="28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941" tIns="45971" rIns="91941" bIns="45971" rtlCol="0" anchor="ctr">
            <a:noAutofit/>
          </a:bodyPr>
          <a:lstStyle/>
          <a:p>
            <a:pPr algn="ctr"/>
            <a:endParaRPr lang="zh-CN" altLang="en-US" sz="181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41" name="椭圆 140"/>
          <p:cNvSpPr/>
          <p:nvPr/>
        </p:nvSpPr>
        <p:spPr>
          <a:xfrm rot="18973306">
            <a:off x="2092156" y="3132860"/>
            <a:ext cx="1198172" cy="11981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0" dist="50800" dir="18000000" sx="98000" sy="98000" rotWithShape="0">
              <a:srgbClr val="F0AA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42" name="文本框 141"/>
          <p:cNvSpPr txBox="1"/>
          <p:nvPr>
            <p:custDataLst>
              <p:tags r:id="rId6"/>
            </p:custDataLst>
          </p:nvPr>
        </p:nvSpPr>
        <p:spPr>
          <a:xfrm>
            <a:off x="2211390" y="3495702"/>
            <a:ext cx="876300" cy="361950"/>
          </a:xfrm>
          <a:prstGeom prst="rect">
            <a:avLst/>
          </a:prstGeom>
          <a:noFill/>
          <a:effectLst/>
        </p:spPr>
        <p:txBody>
          <a:bodyPr wrap="none" lIns="47784" tIns="23892" rIns="47784" bIns="23892" rtlCol="0">
            <a:spAutoFit/>
          </a:bodyPr>
          <a:lstStyle>
            <a:defPPr>
              <a:defRPr lang="zh-CN"/>
            </a:defPPr>
            <a:lvl1pPr>
              <a:defRPr sz="3000">
                <a:gradFill>
                  <a:gsLst>
                    <a:gs pos="0">
                      <a:schemeClr val="bg1"/>
                    </a:gs>
                    <a:gs pos="100000">
                      <a:srgbClr val="F0AAAD"/>
                    </a:gs>
                  </a:gsLst>
                  <a:lin ang="5400000" scaled="1"/>
                </a:gradFill>
                <a:effectLst>
                  <a:outerShdw blurRad="31490" dist="31489" dir="2700017" algn="tl">
                    <a:srgbClr val="000000">
                      <a:alpha val="43137"/>
                    </a:srgbClr>
                  </a:outerShdw>
                </a:effectLst>
                <a:latin typeface="江城黑体 700W" panose="020B0800000000000000" pitchFamily="34" charset="-122"/>
                <a:ea typeface="江城黑体 700W" panose="020B0800000000000000" pitchFamily="34" charset="-122"/>
              </a:defRPr>
            </a:lvl1pPr>
          </a:lstStyle>
          <a:p>
            <a:r>
              <a:rPr lang="zh-CN" altLang="en-US" sz="2045" dirty="0">
                <a:solidFill>
                  <a:schemeClr val="bg1"/>
                </a:solidFill>
                <a:effectLst>
                  <a:outerShdw blurRad="19910" dist="19909" dir="2700064" algn="tl">
                    <a:srgbClr val="000000">
                      <a:alpha val="43137"/>
                    </a:srgb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黄育锋</a:t>
            </a:r>
            <a:endParaRPr lang="zh-CN" altLang="en-US" sz="2045" dirty="0">
              <a:solidFill>
                <a:schemeClr val="bg1"/>
              </a:solidFill>
              <a:effectLst>
                <a:outerShdw blurRad="19910" dist="19909" dir="2700064" algn="tl">
                  <a:srgbClr val="000000">
                    <a:alpha val="43137"/>
                  </a:srgb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592711" y="3256707"/>
            <a:ext cx="6733607" cy="813435"/>
          </a:xfrm>
          <a:prstGeom prst="rect">
            <a:avLst/>
          </a:prstGeom>
          <a:noFill/>
          <a:effectLst/>
        </p:spPr>
        <p:txBody>
          <a:bodyPr wrap="square" lIns="75575" tIns="37788" rIns="75575" bIns="37788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600">
                <a:latin typeface="江城黑体 300W" panose="020B0400000000000000" pitchFamily="34" charset="-122"/>
                <a:ea typeface="江城黑体 300W" panose="020B0400000000000000" pitchFamily="34" charset="-122"/>
              </a:defRPr>
            </a:lvl1pPr>
          </a:lstStyle>
          <a:p>
            <a:pPr algn="l"/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程序清单制作，ppt制作，甘特图更新，会议记录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  <a:p>
            <a:pPr algn="l"/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评分：95分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44" name="矩形: 圆角 143"/>
          <p:cNvSpPr/>
          <p:nvPr>
            <p:custDataLst>
              <p:tags r:id="rId7"/>
            </p:custDataLst>
          </p:nvPr>
        </p:nvSpPr>
        <p:spPr>
          <a:xfrm>
            <a:off x="2423346" y="4617900"/>
            <a:ext cx="8163098" cy="1064871"/>
          </a:xfrm>
          <a:prstGeom prst="roundRect">
            <a:avLst>
              <a:gd name="adj" fmla="val 675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5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47" name="椭圆 146"/>
          <p:cNvSpPr/>
          <p:nvPr>
            <p:custDataLst>
              <p:tags r:id="rId8"/>
            </p:custDataLst>
          </p:nvPr>
        </p:nvSpPr>
        <p:spPr>
          <a:xfrm rot="10384704">
            <a:off x="1979241" y="4442921"/>
            <a:ext cx="1424003" cy="142400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0"/>
                </a:schemeClr>
              </a:gs>
              <a:gs pos="83000">
                <a:schemeClr val="accent1">
                  <a:lumMod val="40000"/>
                  <a:lumOff val="60000"/>
                  <a:alpha val="28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941" tIns="45971" rIns="91941" bIns="45971" rtlCol="0" anchor="ctr">
            <a:noAutofit/>
          </a:bodyPr>
          <a:lstStyle/>
          <a:p>
            <a:pPr algn="ctr"/>
            <a:endParaRPr lang="zh-CN" altLang="en-US" sz="181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49" name="椭圆 148"/>
          <p:cNvSpPr/>
          <p:nvPr/>
        </p:nvSpPr>
        <p:spPr>
          <a:xfrm rot="18973306">
            <a:off x="2092156" y="4541726"/>
            <a:ext cx="1198172" cy="11981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0" dist="50800" dir="18000000" sx="98000" sy="98000" rotWithShape="0">
              <a:srgbClr val="F0AA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50" name="文本框 149"/>
          <p:cNvSpPr txBox="1"/>
          <p:nvPr>
            <p:custDataLst>
              <p:tags r:id="rId9"/>
            </p:custDataLst>
          </p:nvPr>
        </p:nvSpPr>
        <p:spPr>
          <a:xfrm>
            <a:off x="2211390" y="4904568"/>
            <a:ext cx="876300" cy="361950"/>
          </a:xfrm>
          <a:prstGeom prst="rect">
            <a:avLst/>
          </a:prstGeom>
          <a:noFill/>
          <a:effectLst/>
        </p:spPr>
        <p:txBody>
          <a:bodyPr wrap="none" lIns="47784" tIns="23892" rIns="47784" bIns="23892" rtlCol="0">
            <a:spAutoFit/>
          </a:bodyPr>
          <a:lstStyle>
            <a:defPPr>
              <a:defRPr lang="zh-CN"/>
            </a:defPPr>
            <a:lvl1pPr>
              <a:defRPr sz="3000">
                <a:gradFill>
                  <a:gsLst>
                    <a:gs pos="0">
                      <a:schemeClr val="bg1"/>
                    </a:gs>
                    <a:gs pos="100000">
                      <a:srgbClr val="F0AAAD"/>
                    </a:gs>
                  </a:gsLst>
                  <a:lin ang="5400000" scaled="1"/>
                </a:gradFill>
                <a:effectLst>
                  <a:outerShdw blurRad="31490" dist="31489" dir="2700017" algn="tl">
                    <a:srgbClr val="000000">
                      <a:alpha val="43137"/>
                    </a:srgbClr>
                  </a:outerShdw>
                </a:effectLst>
                <a:latin typeface="江城黑体 700W" panose="020B0800000000000000" pitchFamily="34" charset="-122"/>
                <a:ea typeface="江城黑体 700W" panose="020B0800000000000000" pitchFamily="34" charset="-122"/>
              </a:defRPr>
            </a:lvl1pPr>
          </a:lstStyle>
          <a:p>
            <a:r>
              <a:rPr lang="zh-CN" altLang="en-US" sz="2045" dirty="0">
                <a:solidFill>
                  <a:schemeClr val="bg1"/>
                </a:solidFill>
                <a:effectLst>
                  <a:outerShdw blurRad="19910" dist="19909" dir="2700064" algn="tl">
                    <a:srgbClr val="000000">
                      <a:alpha val="43137"/>
                    </a:srgb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陈芋彤</a:t>
            </a:r>
            <a:endParaRPr lang="zh-CN" altLang="en-US" sz="2045" dirty="0">
              <a:solidFill>
                <a:schemeClr val="bg1"/>
              </a:solidFill>
              <a:effectLst>
                <a:outerShdw blurRad="19910" dist="19909" dir="2700064" algn="tl">
                  <a:srgbClr val="000000">
                    <a:alpha val="43137"/>
                  </a:srgbClr>
                </a:outerShd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592711" y="4665573"/>
            <a:ext cx="6733607" cy="813435"/>
          </a:xfrm>
          <a:prstGeom prst="rect">
            <a:avLst/>
          </a:prstGeom>
          <a:noFill/>
          <a:effectLst/>
        </p:spPr>
        <p:txBody>
          <a:bodyPr wrap="square" lIns="75575" tIns="37788" rIns="75575" bIns="37788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600">
                <a:latin typeface="江城黑体 300W" panose="020B0400000000000000" pitchFamily="34" charset="-122"/>
                <a:ea typeface="江城黑体 300W" panose="020B0400000000000000" pitchFamily="34" charset="-122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系统测试，bug修改，安全测试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评分：85分</a:t>
            </a:r>
            <a:endParaRPr lang="zh-CN" altLang="en-US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"/>
          <p:cNvSpPr/>
          <p:nvPr/>
        </p:nvSpPr>
        <p:spPr>
          <a:xfrm>
            <a:off x="2440711" y="1585913"/>
            <a:ext cx="9751289" cy="3686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40" name="12"/>
          <p:cNvGrpSpPr/>
          <p:nvPr/>
        </p:nvGrpSpPr>
        <p:grpSpPr>
          <a:xfrm flipH="1">
            <a:off x="630427" y="789590"/>
            <a:ext cx="4239015" cy="5057465"/>
            <a:chOff x="5491918" y="611242"/>
            <a:chExt cx="3179261" cy="3793099"/>
          </a:xfrm>
        </p:grpSpPr>
        <p:sp>
          <p:nvSpPr>
            <p:cNvPr id="41" name="12-1"/>
            <p:cNvSpPr/>
            <p:nvPr/>
          </p:nvSpPr>
          <p:spPr>
            <a:xfrm rot="18900000" flipH="1">
              <a:off x="5633781" y="611242"/>
              <a:ext cx="2109865" cy="150197"/>
            </a:xfrm>
            <a:custGeom>
              <a:avLst/>
              <a:gdLst>
                <a:gd name="connsiteX0" fmla="*/ 150197 w 2109865"/>
                <a:gd name="connsiteY0" fmla="*/ 0 h 150197"/>
                <a:gd name="connsiteX1" fmla="*/ 0 w 2109865"/>
                <a:gd name="connsiteY1" fmla="*/ 150197 h 150197"/>
                <a:gd name="connsiteX2" fmla="*/ 2109865 w 2109865"/>
                <a:gd name="connsiteY2" fmla="*/ 150197 h 150197"/>
                <a:gd name="connsiteX3" fmla="*/ 2109865 w 2109865"/>
                <a:gd name="connsiteY3" fmla="*/ 0 h 15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9865" h="150197">
                  <a:moveTo>
                    <a:pt x="150197" y="0"/>
                  </a:moveTo>
                  <a:lnTo>
                    <a:pt x="0" y="150197"/>
                  </a:lnTo>
                  <a:lnTo>
                    <a:pt x="2109865" y="150197"/>
                  </a:lnTo>
                  <a:lnTo>
                    <a:pt x="21098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2" name="12-2"/>
            <p:cNvSpPr/>
            <p:nvPr/>
          </p:nvSpPr>
          <p:spPr>
            <a:xfrm rot="18900000" flipH="1">
              <a:off x="5491918" y="842630"/>
              <a:ext cx="3179261" cy="3179261"/>
            </a:xfrm>
            <a:prstGeom prst="donut">
              <a:avLst>
                <a:gd name="adj" fmla="val 51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3" name="12-3"/>
            <p:cNvSpPr/>
            <p:nvPr/>
          </p:nvSpPr>
          <p:spPr>
            <a:xfrm rot="18900000" flipH="1">
              <a:off x="6086833" y="4254144"/>
              <a:ext cx="2453266" cy="150197"/>
            </a:xfrm>
            <a:custGeom>
              <a:avLst/>
              <a:gdLst>
                <a:gd name="connsiteX0" fmla="*/ 0 w 2453266"/>
                <a:gd name="connsiteY0" fmla="*/ 0 h 150197"/>
                <a:gd name="connsiteX1" fmla="*/ 0 w 2453266"/>
                <a:gd name="connsiteY1" fmla="*/ 150197 h 150197"/>
                <a:gd name="connsiteX2" fmla="*/ 2303068 w 2453266"/>
                <a:gd name="connsiteY2" fmla="*/ 150197 h 150197"/>
                <a:gd name="connsiteX3" fmla="*/ 2453266 w 2453266"/>
                <a:gd name="connsiteY3" fmla="*/ 0 h 15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266" h="150197">
                  <a:moveTo>
                    <a:pt x="0" y="0"/>
                  </a:moveTo>
                  <a:lnTo>
                    <a:pt x="0" y="150197"/>
                  </a:lnTo>
                  <a:lnTo>
                    <a:pt x="2303068" y="150197"/>
                  </a:lnTo>
                  <a:lnTo>
                    <a:pt x="2453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92" name="13"/>
          <p:cNvGrpSpPr/>
          <p:nvPr/>
        </p:nvGrpSpPr>
        <p:grpSpPr>
          <a:xfrm flipH="1">
            <a:off x="478618" y="4519639"/>
            <a:ext cx="1126689" cy="1963656"/>
            <a:chOff x="7585156" y="3333750"/>
            <a:chExt cx="1025444" cy="1787202"/>
          </a:xfrm>
        </p:grpSpPr>
        <p:cxnSp>
          <p:nvCxnSpPr>
            <p:cNvPr id="93" name="13-1"/>
            <p:cNvCxnSpPr/>
            <p:nvPr/>
          </p:nvCxnSpPr>
          <p:spPr>
            <a:xfrm flipV="1">
              <a:off x="7703970" y="4326353"/>
              <a:ext cx="783902" cy="7945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3-2"/>
            <p:cNvCxnSpPr/>
            <p:nvPr/>
          </p:nvCxnSpPr>
          <p:spPr>
            <a:xfrm flipV="1">
              <a:off x="7585156" y="3333750"/>
              <a:ext cx="1025444" cy="1039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14"/>
          <p:cNvSpPr/>
          <p:nvPr/>
        </p:nvSpPr>
        <p:spPr>
          <a:xfrm rot="17400504" flipH="1">
            <a:off x="828908" y="1298929"/>
            <a:ext cx="3842052" cy="38420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99" name="15"/>
          <p:cNvSpPr/>
          <p:nvPr/>
        </p:nvSpPr>
        <p:spPr>
          <a:xfrm rot="2700000">
            <a:off x="1085084" y="1552764"/>
            <a:ext cx="3329700" cy="33296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102" name="17"/>
          <p:cNvSpPr txBox="1"/>
          <p:nvPr/>
        </p:nvSpPr>
        <p:spPr>
          <a:xfrm rot="2760000">
            <a:off x="23269" y="5377490"/>
            <a:ext cx="2037385" cy="47879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rgbClr val="0076E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TRAVEL</a:t>
            </a:r>
            <a:endParaRPr kumimoji="0" lang="en-US" altLang="zh-CN" sz="2200" b="0" i="0" u="none" strike="noStrike" kern="100" cap="none" spc="0" normalizeH="0" baseline="0" noProof="0" dirty="0">
              <a:ln>
                <a:noFill/>
              </a:ln>
              <a:solidFill>
                <a:srgbClr val="0076E4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112" name="111"/>
          <p:cNvGrpSpPr/>
          <p:nvPr/>
        </p:nvGrpSpPr>
        <p:grpSpPr>
          <a:xfrm>
            <a:off x="11275788" y="356321"/>
            <a:ext cx="533400" cy="533400"/>
            <a:chOff x="161131" y="365125"/>
            <a:chExt cx="533400" cy="533400"/>
          </a:xfrm>
        </p:grpSpPr>
        <p:sp>
          <p:nvSpPr>
            <p:cNvPr id="113" name="111-1"/>
            <p:cNvSpPr/>
            <p:nvPr userDrawn="1"/>
          </p:nvSpPr>
          <p:spPr>
            <a:xfrm>
              <a:off x="161131" y="365125"/>
              <a:ext cx="381000" cy="381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114" name="111-2"/>
            <p:cNvSpPr/>
            <p:nvPr userDrawn="1"/>
          </p:nvSpPr>
          <p:spPr>
            <a:xfrm>
              <a:off x="313531" y="517525"/>
              <a:ext cx="381000" cy="381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Calibri" panose="020F0502020204030204"/>
                  <a:ea typeface="思源黑体 CN Regular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24" name="13"/>
          <p:cNvSpPr txBox="1"/>
          <p:nvPr/>
        </p:nvSpPr>
        <p:spPr>
          <a:xfrm>
            <a:off x="5480827" y="3509664"/>
            <a:ext cx="5337649" cy="90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10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63500" dist="25400" dir="2700000" algn="tl">
                    <a:schemeClr val="accent1">
                      <a:lumMod val="50000"/>
                      <a:alpha val="43000"/>
                    </a:schemeClr>
                  </a:outerShdw>
                </a:effectLst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感谢您的聆听</a:t>
            </a:r>
            <a:endParaRPr kumimoji="0" lang="zh-CN" altLang="en-US" sz="5000" b="1" i="0" u="none" strike="noStrike" kern="1200" cap="none" spc="100" normalizeH="0" baseline="0" noProof="0">
              <a:ln>
                <a:noFill/>
              </a:ln>
              <a:solidFill>
                <a:schemeClr val="bg1"/>
              </a:solidFill>
              <a:effectLst>
                <a:outerShdw blurRad="63500" dist="25400" dir="2700000" algn="tl">
                  <a:schemeClr val="accent1">
                    <a:lumMod val="50000"/>
                    <a:alpha val="43000"/>
                  </a:schemeClr>
                </a:outerShdw>
              </a:effectLst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6" name="15"/>
          <p:cNvSpPr txBox="1"/>
          <p:nvPr/>
        </p:nvSpPr>
        <p:spPr>
          <a:xfrm>
            <a:off x="5480827" y="1856267"/>
            <a:ext cx="498522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1200" cap="none" spc="100" normalizeH="0" baseline="0" noProof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Thank</a:t>
            </a:r>
            <a:r>
              <a:rPr kumimoji="0" lang="en-US" altLang="zh-CN" sz="9600" i="0" u="none" strike="noStrike" kern="1200" cap="none" spc="100" normalizeH="0" baseline="0" noProof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s</a:t>
            </a:r>
            <a:endParaRPr kumimoji="0" lang="en-US" altLang="zh-CN" sz="9600" i="0" u="none" strike="noStrike" kern="1200" cap="none" spc="100" normalizeH="0" baseline="0" noProof="0">
              <a:ln>
                <a:noFill/>
              </a:ln>
              <a:solidFill>
                <a:schemeClr val="accent2"/>
              </a:solidFill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cxnSp>
        <p:nvCxnSpPr>
          <p:cNvPr id="28" name="17"/>
          <p:cNvCxnSpPr/>
          <p:nvPr/>
        </p:nvCxnSpPr>
        <p:spPr>
          <a:xfrm flipH="1">
            <a:off x="5480827" y="2231711"/>
            <a:ext cx="0" cy="229677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/>
          <p:cNvSpPr/>
          <p:nvPr/>
        </p:nvSpPr>
        <p:spPr>
          <a:xfrm>
            <a:off x="1266796" y="1721331"/>
            <a:ext cx="2979424" cy="2979424"/>
          </a:xfrm>
          <a:custGeom>
            <a:avLst/>
            <a:gdLst>
              <a:gd name="connsiteX0" fmla="*/ 1489712 w 2979424"/>
              <a:gd name="connsiteY0" fmla="*/ 0 h 2979424"/>
              <a:gd name="connsiteX1" fmla="*/ 2543098 w 2979424"/>
              <a:gd name="connsiteY1" fmla="*/ 436327 h 2979424"/>
              <a:gd name="connsiteX2" fmla="*/ 2543098 w 2979424"/>
              <a:gd name="connsiteY2" fmla="*/ 2543098 h 2979424"/>
              <a:gd name="connsiteX3" fmla="*/ 436327 w 2979424"/>
              <a:gd name="connsiteY3" fmla="*/ 2543098 h 2979424"/>
              <a:gd name="connsiteX4" fmla="*/ 436327 w 2979424"/>
              <a:gd name="connsiteY4" fmla="*/ 436327 h 2979424"/>
              <a:gd name="connsiteX5" fmla="*/ 1489712 w 2979424"/>
              <a:gd name="connsiteY5" fmla="*/ 0 h 29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424" h="2979424">
                <a:moveTo>
                  <a:pt x="1489712" y="0"/>
                </a:moveTo>
                <a:cubicBezTo>
                  <a:pt x="1870963" y="0"/>
                  <a:pt x="2252214" y="145442"/>
                  <a:pt x="2543098" y="436327"/>
                </a:cubicBezTo>
                <a:cubicBezTo>
                  <a:pt x="3124866" y="1018095"/>
                  <a:pt x="3124866" y="1961329"/>
                  <a:pt x="2543098" y="2543098"/>
                </a:cubicBezTo>
                <a:cubicBezTo>
                  <a:pt x="1961329" y="3124866"/>
                  <a:pt x="1018095" y="3124866"/>
                  <a:pt x="436327" y="2543098"/>
                </a:cubicBezTo>
                <a:cubicBezTo>
                  <a:pt x="-145442" y="1961329"/>
                  <a:pt x="-145442" y="1018095"/>
                  <a:pt x="436327" y="436327"/>
                </a:cubicBezTo>
                <a:cubicBezTo>
                  <a:pt x="727211" y="145442"/>
                  <a:pt x="1108462" y="0"/>
                  <a:pt x="1489712" y="0"/>
                </a:cubicBezTo>
                <a:close/>
              </a:path>
            </a:pathLst>
          </a:custGeom>
          <a:blipFill>
            <a:blip r:embed="rId1"/>
            <a:stretch>
              <a:fillRect l="-25136" r="-2492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1"/>
          <p:cNvSpPr/>
          <p:nvPr/>
        </p:nvSpPr>
        <p:spPr>
          <a:xfrm flipH="1">
            <a:off x="654050" y="628650"/>
            <a:ext cx="4305300" cy="5029200"/>
          </a:xfrm>
          <a:prstGeom prst="rect">
            <a:avLst/>
          </a:prstGeom>
          <a:blipFill dpi="0" rotWithShape="1">
            <a:blip r:embed="rId1"/>
            <a:stretch>
              <a:fillRect t="-9285" b="-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等线" panose="02010600030101010101" charset="-122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31" name="12"/>
          <p:cNvGrpSpPr/>
          <p:nvPr/>
        </p:nvGrpSpPr>
        <p:grpSpPr>
          <a:xfrm>
            <a:off x="6687820" y="837565"/>
            <a:ext cx="4532630" cy="4892040"/>
            <a:chOff x="5423152" y="1549335"/>
            <a:chExt cx="4216403" cy="4396479"/>
          </a:xfrm>
        </p:grpSpPr>
        <p:sp>
          <p:nvSpPr>
            <p:cNvPr id="32" name="12-1"/>
            <p:cNvSpPr>
              <a:spLocks noChangeArrowheads="1"/>
            </p:cNvSpPr>
            <p:nvPr/>
          </p:nvSpPr>
          <p:spPr bwMode="auto">
            <a:xfrm>
              <a:off x="5423152" y="1629130"/>
              <a:ext cx="698337" cy="69833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01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3" name="12-2"/>
            <p:cNvSpPr>
              <a:spLocks noChangeArrowheads="1"/>
            </p:cNvSpPr>
            <p:nvPr/>
          </p:nvSpPr>
          <p:spPr bwMode="auto">
            <a:xfrm>
              <a:off x="5423152" y="2809118"/>
              <a:ext cx="698337" cy="69833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-1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02</a:t>
              </a:r>
              <a:endParaRPr kumimoji="0" lang="zh-CN" altLang="en-US" sz="2800" b="0" i="0" u="none" strike="noStrike" kern="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478507" y="1549335"/>
              <a:ext cx="3161048" cy="855246"/>
              <a:chOff x="2634021" y="2851013"/>
              <a:chExt cx="3161048" cy="855246"/>
            </a:xfrm>
          </p:grpSpPr>
          <p:sp>
            <p:nvSpPr>
              <p:cNvPr id="47" name="12-3"/>
              <p:cNvSpPr txBox="1"/>
              <p:nvPr/>
            </p:nvSpPr>
            <p:spPr>
              <a:xfrm>
                <a:off x="2634021" y="3430669"/>
                <a:ext cx="312104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48" name="12-4"/>
              <p:cNvSpPr txBox="1"/>
              <p:nvPr/>
            </p:nvSpPr>
            <p:spPr>
              <a:xfrm>
                <a:off x="2674026" y="2851013"/>
                <a:ext cx="3121043" cy="52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程序清单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518512" y="2729323"/>
              <a:ext cx="3121043" cy="856516"/>
              <a:chOff x="2674026" y="2851013"/>
              <a:chExt cx="3121043" cy="856516"/>
            </a:xfrm>
          </p:grpSpPr>
          <p:sp>
            <p:nvSpPr>
              <p:cNvPr id="45" name="12-5"/>
              <p:cNvSpPr txBox="1"/>
              <p:nvPr/>
            </p:nvSpPr>
            <p:spPr>
              <a:xfrm>
                <a:off x="2674026" y="3431939"/>
                <a:ext cx="312104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46" name="12-6"/>
              <p:cNvSpPr txBox="1"/>
              <p:nvPr/>
            </p:nvSpPr>
            <p:spPr>
              <a:xfrm>
                <a:off x="2674026" y="2851013"/>
                <a:ext cx="3121043" cy="52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测试计划及</a:t>
                </a:r>
                <a:r>
                  <a:rPr lang="zh-CN" altLang="en-US" sz="3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结果</a:t>
                </a:r>
                <a:endParaRPr lang="zh-CN" altLang="en-US"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37" name="12-7"/>
            <p:cNvSpPr>
              <a:spLocks noChangeArrowheads="1"/>
            </p:cNvSpPr>
            <p:nvPr/>
          </p:nvSpPr>
          <p:spPr bwMode="auto">
            <a:xfrm>
              <a:off x="5423152" y="3989106"/>
              <a:ext cx="698337" cy="69833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-1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03</a:t>
              </a:r>
              <a:endParaRPr kumimoji="0" lang="zh-CN" altLang="en-US" sz="2800" b="0" i="0" u="none" strike="noStrike" kern="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8" name="12-8"/>
            <p:cNvSpPr>
              <a:spLocks noChangeArrowheads="1"/>
            </p:cNvSpPr>
            <p:nvPr/>
          </p:nvSpPr>
          <p:spPr bwMode="auto">
            <a:xfrm>
              <a:off x="5423152" y="5169093"/>
              <a:ext cx="698337" cy="69833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-1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04</a:t>
              </a:r>
              <a:endParaRPr kumimoji="0" lang="zh-CN" altLang="en-US" sz="2800" b="0" i="0" u="none" strike="noStrike" kern="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518512" y="3909311"/>
              <a:ext cx="3121043" cy="856516"/>
              <a:chOff x="2674026" y="2851013"/>
              <a:chExt cx="3121043" cy="856516"/>
            </a:xfrm>
          </p:grpSpPr>
          <p:sp>
            <p:nvSpPr>
              <p:cNvPr id="43" name="12-9"/>
              <p:cNvSpPr txBox="1"/>
              <p:nvPr/>
            </p:nvSpPr>
            <p:spPr>
              <a:xfrm>
                <a:off x="2674026" y="3431939"/>
                <a:ext cx="312104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44" name="12-10"/>
              <p:cNvSpPr txBox="1"/>
              <p:nvPr/>
            </p:nvSpPr>
            <p:spPr>
              <a:xfrm>
                <a:off x="2674026" y="2851013"/>
                <a:ext cx="3121043" cy="52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用户反馈</a:t>
                </a:r>
                <a:endParaRPr lang="zh-CN" altLang="en-US"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518512" y="5089298"/>
              <a:ext cx="3121043" cy="856516"/>
              <a:chOff x="2674026" y="2851013"/>
              <a:chExt cx="3121043" cy="856516"/>
            </a:xfrm>
          </p:grpSpPr>
          <p:sp>
            <p:nvSpPr>
              <p:cNvPr id="41" name="12-11"/>
              <p:cNvSpPr txBox="1"/>
              <p:nvPr/>
            </p:nvSpPr>
            <p:spPr>
              <a:xfrm>
                <a:off x="2674026" y="3431939"/>
                <a:ext cx="312104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42" name="12-12"/>
              <p:cNvSpPr txBox="1"/>
              <p:nvPr/>
            </p:nvSpPr>
            <p:spPr>
              <a:xfrm>
                <a:off x="2674026" y="2851013"/>
                <a:ext cx="3121043" cy="52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小组分工</a:t>
                </a:r>
                <a:endParaRPr lang="zh-CN" altLang="en-US"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" name="13"/>
          <p:cNvGrpSpPr/>
          <p:nvPr/>
        </p:nvGrpSpPr>
        <p:grpSpPr>
          <a:xfrm>
            <a:off x="2311578" y="2681188"/>
            <a:ext cx="3543124" cy="1818958"/>
            <a:chOff x="4324438" y="2519521"/>
            <a:chExt cx="3543124" cy="1818958"/>
          </a:xfrm>
        </p:grpSpPr>
        <p:sp>
          <p:nvSpPr>
            <p:cNvPr id="49" name="13-1"/>
            <p:cNvSpPr/>
            <p:nvPr/>
          </p:nvSpPr>
          <p:spPr>
            <a:xfrm flipH="1">
              <a:off x="4324438" y="2519521"/>
              <a:ext cx="3543124" cy="18189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+mn-lt"/>
                  <a:ea typeface="+mn-ea"/>
                  <a:cs typeface="+mn-cs"/>
                  <a:sym typeface="Wingdings" panose="0500000000000000000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074927" y="2705725"/>
              <a:ext cx="2042146" cy="1446550"/>
              <a:chOff x="344648" y="303251"/>
              <a:chExt cx="2042146" cy="1446550"/>
            </a:xfrm>
          </p:grpSpPr>
          <p:sp>
            <p:nvSpPr>
              <p:cNvPr id="59" name="13-2"/>
              <p:cNvSpPr txBox="1"/>
              <p:nvPr/>
            </p:nvSpPr>
            <p:spPr>
              <a:xfrm>
                <a:off x="357272" y="1226581"/>
                <a:ext cx="20168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CONTENTS</a:t>
                </a:r>
                <a:endParaRPr lang="en-US" altLang="zh-CN" sz="28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60" name="13-3"/>
              <p:cNvSpPr txBox="1"/>
              <p:nvPr/>
            </p:nvSpPr>
            <p:spPr>
              <a:xfrm>
                <a:off x="344648" y="303251"/>
                <a:ext cx="2042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阿里巴巴普惠体" panose="00020600040101010101" pitchFamily="18" charset="-122"/>
                  </a:rPr>
                  <a:t>目录</a:t>
                </a:r>
                <a:endParaRPr kumimoji="0" lang="zh-CN" altLang="en-US" sz="5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4" name="14"/>
          <p:cNvGrpSpPr/>
          <p:nvPr/>
        </p:nvGrpSpPr>
        <p:grpSpPr>
          <a:xfrm>
            <a:off x="457252" y="3743739"/>
            <a:ext cx="1484090" cy="2061660"/>
            <a:chOff x="457252" y="3743739"/>
            <a:chExt cx="1484090" cy="2061660"/>
          </a:xfrm>
        </p:grpSpPr>
        <p:sp>
          <p:nvSpPr>
            <p:cNvPr id="3" name="14-1"/>
            <p:cNvSpPr/>
            <p:nvPr/>
          </p:nvSpPr>
          <p:spPr bwMode="auto">
            <a:xfrm rot="10800000">
              <a:off x="466577" y="3743739"/>
              <a:ext cx="200263" cy="414010"/>
            </a:xfrm>
            <a:custGeom>
              <a:avLst/>
              <a:gdLst>
                <a:gd name="connsiteX0" fmla="*/ 0 w 200263"/>
                <a:gd name="connsiteY0" fmla="*/ 414010 h 414010"/>
                <a:gd name="connsiteX1" fmla="*/ 12700 w 200263"/>
                <a:gd name="connsiteY1" fmla="*/ 0 h 414010"/>
                <a:gd name="connsiteX2" fmla="*/ 200263 w 200263"/>
                <a:gd name="connsiteY2" fmla="*/ 261610 h 414010"/>
                <a:gd name="connsiteX3" fmla="*/ 0 w 200263"/>
                <a:gd name="connsiteY3" fmla="*/ 414010 h 41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63" h="414010">
                  <a:moveTo>
                    <a:pt x="0" y="414010"/>
                  </a:moveTo>
                  <a:lnTo>
                    <a:pt x="12700" y="0"/>
                  </a:lnTo>
                  <a:lnTo>
                    <a:pt x="200263" y="261610"/>
                  </a:lnTo>
                  <a:lnTo>
                    <a:pt x="0" y="41401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63" name="14-2"/>
            <p:cNvSpPr/>
            <p:nvPr/>
          </p:nvSpPr>
          <p:spPr bwMode="auto">
            <a:xfrm rot="4404985">
              <a:off x="1716755" y="5580813"/>
              <a:ext cx="187563" cy="26161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62" name="14-3"/>
            <p:cNvSpPr/>
            <p:nvPr/>
          </p:nvSpPr>
          <p:spPr>
            <a:xfrm flipV="1">
              <a:off x="457252" y="3896139"/>
              <a:ext cx="1232327" cy="1907350"/>
            </a:xfrm>
            <a:custGeom>
              <a:avLst/>
              <a:gdLst>
                <a:gd name="connsiteX0" fmla="*/ 0 w 3469894"/>
                <a:gd name="connsiteY0" fmla="*/ 4354489 h 4354489"/>
                <a:gd name="connsiteX1" fmla="*/ 0 w 3469894"/>
                <a:gd name="connsiteY1" fmla="*/ 2484947 h 4354489"/>
                <a:gd name="connsiteX2" fmla="*/ 1980141 w 3469894"/>
                <a:gd name="connsiteY2" fmla="*/ 0 h 4354489"/>
                <a:gd name="connsiteX3" fmla="*/ 3469894 w 3469894"/>
                <a:gd name="connsiteY3" fmla="*/ 0 h 4354489"/>
                <a:gd name="connsiteX4" fmla="*/ 0 w 3469894"/>
                <a:gd name="connsiteY4" fmla="*/ 4354489 h 43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894" h="4354489">
                  <a:moveTo>
                    <a:pt x="0" y="4354489"/>
                  </a:moveTo>
                  <a:lnTo>
                    <a:pt x="0" y="2484947"/>
                  </a:lnTo>
                  <a:lnTo>
                    <a:pt x="1980141" y="0"/>
                  </a:lnTo>
                  <a:lnTo>
                    <a:pt x="3469894" y="0"/>
                  </a:lnTo>
                  <a:lnTo>
                    <a:pt x="0" y="43544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lt1"/>
                  </a:solidFill>
                  <a:uLnTx/>
                  <a:uFillTx/>
                  <a:latin typeface="等线" panose="02010600030101010101" charset="-122"/>
                  <a:ea typeface="Arial" panose="020B0604020202020204" pitchFamily="34" charset="0"/>
                  <a:cs typeface="Arial" panose="020B0604020202020204" pitchFamily="34" charset="0"/>
                  <a:sym typeface="Wingdings" panose="05000000000000000000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818245" y="5563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1"/>
          <p:cNvSpPr/>
          <p:nvPr/>
        </p:nvSpPr>
        <p:spPr>
          <a:xfrm>
            <a:off x="-24765" y="3933474"/>
            <a:ext cx="12192000" cy="289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29" name="12"/>
          <p:cNvGrpSpPr/>
          <p:nvPr/>
        </p:nvGrpSpPr>
        <p:grpSpPr>
          <a:xfrm>
            <a:off x="5579042" y="2078158"/>
            <a:ext cx="5994972" cy="2361128"/>
            <a:chOff x="593467" y="1681851"/>
            <a:chExt cx="5994972" cy="2361128"/>
          </a:xfrm>
        </p:grpSpPr>
        <p:sp>
          <p:nvSpPr>
            <p:cNvPr id="31" name="12-1"/>
            <p:cNvSpPr txBox="1"/>
            <p:nvPr/>
          </p:nvSpPr>
          <p:spPr>
            <a:xfrm>
              <a:off x="593467" y="2462499"/>
              <a:ext cx="5994972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28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6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程序清单</a:t>
              </a:r>
              <a:endParaRPr lang="zh-CN" alt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4" name="12-2"/>
            <p:cNvSpPr txBox="1"/>
            <p:nvPr/>
          </p:nvSpPr>
          <p:spPr>
            <a:xfrm>
              <a:off x="822702" y="3674679"/>
              <a:ext cx="518420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lnSpc>
                  <a:spcPct val="120000"/>
                </a:lnSpc>
                <a:defRPr sz="1100" kern="12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含有程序清单、小组部分代码规范、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单元测试用例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5" name="12-3"/>
            <p:cNvSpPr txBox="1"/>
            <p:nvPr/>
          </p:nvSpPr>
          <p:spPr>
            <a:xfrm>
              <a:off x="593467" y="1681851"/>
              <a:ext cx="38258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PART ONE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3" name="14"/>
          <p:cNvGrpSpPr/>
          <p:nvPr/>
        </p:nvGrpSpPr>
        <p:grpSpPr>
          <a:xfrm>
            <a:off x="9985829" y="124152"/>
            <a:ext cx="2206171" cy="1160502"/>
            <a:chOff x="2694476" y="1931460"/>
            <a:chExt cx="2884566" cy="1517355"/>
          </a:xfrm>
        </p:grpSpPr>
        <p:grpSp>
          <p:nvGrpSpPr>
            <p:cNvPr id="2" name="组合 1"/>
            <p:cNvGrpSpPr/>
            <p:nvPr/>
          </p:nvGrpSpPr>
          <p:grpSpPr>
            <a:xfrm>
              <a:off x="3234896" y="1967873"/>
              <a:ext cx="2075304" cy="1461128"/>
              <a:chOff x="3234896" y="1967872"/>
              <a:chExt cx="2736610" cy="2960209"/>
            </a:xfrm>
          </p:grpSpPr>
          <p:sp>
            <p:nvSpPr>
              <p:cNvPr id="19" name="14-1"/>
              <p:cNvSpPr/>
              <p:nvPr/>
            </p:nvSpPr>
            <p:spPr>
              <a:xfrm>
                <a:off x="3535556" y="2382099"/>
                <a:ext cx="2435950" cy="254598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dist"/>
                <a:endParaRPr lang="zh-CN" altLang="en-US" sz="11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20" name="14-2"/>
              <p:cNvSpPr/>
              <p:nvPr/>
            </p:nvSpPr>
            <p:spPr>
              <a:xfrm>
                <a:off x="3234896" y="1967872"/>
                <a:ext cx="2726241" cy="2845721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ctr"/>
                <a:endPara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14-3"/>
            <p:cNvSpPr txBox="1"/>
            <p:nvPr/>
          </p:nvSpPr>
          <p:spPr>
            <a:xfrm>
              <a:off x="2694476" y="1931460"/>
              <a:ext cx="2884566" cy="1517355"/>
            </a:xfrm>
            <a:prstGeom prst="parallelogram">
              <a:avLst>
                <a:gd name="adj" fmla="val 27434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800" i="1" spc="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01</a:t>
              </a:r>
              <a:endParaRPr lang="zh-CN" altLang="en-US" sz="4800" i="1" spc="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38" name="16"/>
          <p:cNvSpPr/>
          <p:nvPr/>
        </p:nvSpPr>
        <p:spPr>
          <a:xfrm>
            <a:off x="4007761" y="-39186"/>
            <a:ext cx="1275992" cy="6858000"/>
          </a:xfrm>
          <a:prstGeom prst="parallelogram">
            <a:avLst>
              <a:gd name="adj" fmla="val 641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39" name="17"/>
          <p:cNvSpPr/>
          <p:nvPr/>
        </p:nvSpPr>
        <p:spPr>
          <a:xfrm>
            <a:off x="4007761" y="3998058"/>
            <a:ext cx="794408" cy="2899128"/>
          </a:xfrm>
          <a:prstGeom prst="parallelogram">
            <a:avLst>
              <a:gd name="adj" fmla="val 43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40" name="18"/>
          <p:cNvSpPr/>
          <p:nvPr/>
        </p:nvSpPr>
        <p:spPr>
          <a:xfrm rot="5400000">
            <a:off x="-1699128" y="1699128"/>
            <a:ext cx="3958874" cy="5606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0" y="0"/>
            <a:ext cx="4665091" cy="6858000"/>
          </a:xfrm>
          <a:custGeom>
            <a:avLst/>
            <a:gdLst>
              <a:gd name="connsiteX0" fmla="*/ 818257 w 4665091"/>
              <a:gd name="connsiteY0" fmla="*/ 0 h 6858000"/>
              <a:gd name="connsiteX1" fmla="*/ 4665091 w 4665091"/>
              <a:gd name="connsiteY1" fmla="*/ 0 h 6858000"/>
              <a:gd name="connsiteX2" fmla="*/ 3846834 w 4665091"/>
              <a:gd name="connsiteY2" fmla="*/ 6858000 h 6858000"/>
              <a:gd name="connsiteX3" fmla="*/ 0 w 4665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91" h="6858000">
                <a:moveTo>
                  <a:pt x="818257" y="0"/>
                </a:moveTo>
                <a:lnTo>
                  <a:pt x="4665091" y="0"/>
                </a:lnTo>
                <a:lnTo>
                  <a:pt x="3846834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tretch>
              <a:fillRect l="-80892" r="-8045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392" y="404664"/>
            <a:ext cx="2507001" cy="583565"/>
            <a:chOff x="623392" y="404664"/>
            <a:chExt cx="2507001" cy="583565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321913" y="404664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程序清单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72" name="灯片编号占位符 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3346C8-9771-47FA-B70F-F2179A930589}" type="slidenum"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</a:fld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1540" y="332740"/>
            <a:ext cx="7762240" cy="61569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570" y="404495"/>
            <a:ext cx="783590" cy="2781300"/>
            <a:chOff x="623392" y="404664"/>
            <a:chExt cx="752628" cy="2781300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623545" y="1124754"/>
              <a:ext cx="752475" cy="206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代码规范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311900" y="548640"/>
            <a:ext cx="5119370" cy="5630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左边是我们的部分代码</a:t>
            </a:r>
            <a:r>
              <a:rPr lang="en-US" altLang="zh-CN"/>
              <a:t>(</a:t>
            </a:r>
            <a:r>
              <a:rPr lang="zh-CN" altLang="en-US"/>
              <a:t>详情代码请打开文件查看</a:t>
            </a:r>
            <a:r>
              <a:rPr lang="en-US" altLang="zh-CN"/>
              <a:t>)</a:t>
            </a:r>
            <a:r>
              <a:rPr lang="zh-CN" altLang="en-US"/>
              <a:t>，符合以下代码规范：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格式规范</a:t>
            </a:r>
            <a:endParaRPr lang="zh-CN" altLang="en-US"/>
          </a:p>
          <a:p>
            <a:r>
              <a:rPr lang="zh-CN" altLang="en-US"/>
              <a:t>缩进与空格：使用4个空格作为缩进，不使用Tab字符。</a:t>
            </a:r>
            <a:endParaRPr lang="zh-CN" altLang="en-US"/>
          </a:p>
          <a:p>
            <a:r>
              <a:rPr lang="zh-CN" altLang="en-US"/>
              <a:t>分号：每条语句结束后应添加</a:t>
            </a:r>
            <a:r>
              <a:rPr lang="zh-CN" altLang="en-US"/>
              <a:t>逗号。</a:t>
            </a:r>
            <a:endParaRPr lang="zh-CN" altLang="en-US"/>
          </a:p>
          <a:p>
            <a:r>
              <a:rPr lang="zh-CN" altLang="en-US"/>
              <a:t>大括号：大括号不换行，与控制语句在同一行。</a:t>
            </a:r>
            <a:endParaRPr lang="zh-CN" altLang="en-US"/>
          </a:p>
          <a:p>
            <a:r>
              <a:rPr lang="zh-CN" altLang="en-US"/>
              <a:t>2</a:t>
            </a:r>
            <a:r>
              <a:rPr lang="en-US" altLang="zh-CN"/>
              <a:t>.</a:t>
            </a:r>
            <a:r>
              <a:rPr lang="zh-CN" altLang="en-US"/>
              <a:t>命名规则</a:t>
            </a:r>
            <a:endParaRPr lang="zh-CN" altLang="en-US"/>
          </a:p>
          <a:p>
            <a:r>
              <a:rPr lang="zh-CN" altLang="en-US"/>
              <a:t>变量与函数：使用小驼峰式命名法（例如：removeFromUsercuanju）。</a:t>
            </a:r>
            <a:endParaRPr lang="zh-CN" altLang="en-US"/>
          </a:p>
          <a:p>
            <a:r>
              <a:rPr lang="zh-CN" altLang="en-US"/>
              <a:t>常量：单词间用下划线分隔（例如：user_cuanju）。</a:t>
            </a:r>
            <a:endParaRPr lang="zh-CN" altLang="en-US"/>
          </a:p>
          <a:p>
            <a:r>
              <a:rPr lang="zh-CN" altLang="en-US"/>
              <a:t>类名：使用大驼峰式命名法（例如：</a:t>
            </a:r>
            <a:r>
              <a:rPr lang="en-US" altLang="zh-CN"/>
              <a:t>R</a:t>
            </a:r>
            <a:r>
              <a:rPr lang="zh-CN" altLang="en-US"/>
              <a:t>emoveFromUsercuanju）。</a:t>
            </a:r>
            <a:endParaRPr lang="zh-CN" altLang="en-US"/>
          </a:p>
          <a:p>
            <a:r>
              <a:rPr lang="zh-CN" altLang="en-US"/>
              <a:t>3</a:t>
            </a:r>
            <a:r>
              <a:rPr lang="en-US" altLang="zh-CN"/>
              <a:t>.</a:t>
            </a:r>
            <a:r>
              <a:rPr lang="zh-CN" altLang="en-US"/>
              <a:t>注释规则</a:t>
            </a:r>
            <a:endParaRPr lang="zh-CN" altLang="en-US"/>
          </a:p>
          <a:p>
            <a:r>
              <a:rPr lang="zh-CN" altLang="en-US"/>
              <a:t>代码块注释：复杂的逻辑应有相应的注释描述。</a:t>
            </a:r>
            <a:endParaRPr lang="zh-CN" altLang="en-US"/>
          </a:p>
          <a:p>
            <a:r>
              <a:rPr lang="zh-CN" altLang="en-US"/>
              <a:t>4</a:t>
            </a:r>
            <a:r>
              <a:rPr lang="en-US" altLang="zh-CN"/>
              <a:t>.</a:t>
            </a:r>
            <a:r>
              <a:rPr lang="zh-CN" altLang="en-US"/>
              <a:t>代码结构</a:t>
            </a:r>
            <a:endParaRPr lang="zh-CN" altLang="en-US"/>
          </a:p>
          <a:p>
            <a:r>
              <a:rPr lang="zh-CN" altLang="en-US"/>
              <a:t>避免过长函数：单个函数不应过长，过长则需拆分。</a:t>
            </a:r>
            <a:endParaRPr lang="zh-CN" altLang="en-US"/>
          </a:p>
          <a:p>
            <a:r>
              <a:rPr lang="zh-CN" altLang="en-US"/>
              <a:t>逻辑清晰：函数和模块的逻辑应清晰、易于理解。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4925" y="260985"/>
            <a:ext cx="4585335" cy="63893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392" y="404664"/>
            <a:ext cx="3465195" cy="583565"/>
            <a:chOff x="623392" y="404664"/>
            <a:chExt cx="3465195" cy="583565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321892" y="404664"/>
              <a:ext cx="27666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单元测试用例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72" name="灯片编号占位符 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3346C8-9771-47FA-B70F-F2179A930589}" type="slidenum"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</a:fld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9920" y="133350"/>
            <a:ext cx="7250430" cy="659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035" y="1517015"/>
            <a:ext cx="38303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单元测试（Unit Testing）是软件测试过程的一部分，它的目的是验证各个部分（即“单元”）的代码是否按照预期工作。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右侧是我们对</a:t>
            </a:r>
            <a:r>
              <a:rPr lang="en-US" altLang="zh-CN" sz="2400" b="1"/>
              <a:t>“</a:t>
            </a:r>
            <a:r>
              <a:rPr lang="zh-CN" altLang="en-US" sz="2400" b="1"/>
              <a:t>爱游</a:t>
            </a:r>
            <a:r>
              <a:rPr lang="en-US" altLang="zh-CN" sz="2400" b="1"/>
              <a:t>”</a:t>
            </a:r>
            <a:r>
              <a:rPr lang="zh-CN" altLang="en-US" sz="2400" b="1"/>
              <a:t>小程序的单元测试用例</a:t>
            </a:r>
            <a:endParaRPr lang="zh-CN" altLang="en-US" sz="2400" b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392" y="404664"/>
            <a:ext cx="3465195" cy="583565"/>
            <a:chOff x="623392" y="404664"/>
            <a:chExt cx="3465195" cy="583565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321892" y="404664"/>
              <a:ext cx="27666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单元测试用例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72" name="灯片编号占位符 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3346C8-9771-47FA-B70F-F2179A930589}" type="slidenum"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</a:fld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5550" y="1061720"/>
            <a:ext cx="6810375" cy="4733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1"/>
          <p:cNvSpPr/>
          <p:nvPr/>
        </p:nvSpPr>
        <p:spPr>
          <a:xfrm>
            <a:off x="0" y="3958874"/>
            <a:ext cx="12192000" cy="289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grpSp>
        <p:nvGrpSpPr>
          <p:cNvPr id="29" name="12"/>
          <p:cNvGrpSpPr/>
          <p:nvPr/>
        </p:nvGrpSpPr>
        <p:grpSpPr>
          <a:xfrm>
            <a:off x="5579042" y="2078158"/>
            <a:ext cx="6101715" cy="2361128"/>
            <a:chOff x="593467" y="1681851"/>
            <a:chExt cx="6101715" cy="2361128"/>
          </a:xfrm>
        </p:grpSpPr>
        <p:sp>
          <p:nvSpPr>
            <p:cNvPr id="31" name="12-1"/>
            <p:cNvSpPr txBox="1"/>
            <p:nvPr/>
          </p:nvSpPr>
          <p:spPr>
            <a:xfrm>
              <a:off x="593467" y="2462266"/>
              <a:ext cx="610171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28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6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测试计划</a:t>
              </a:r>
              <a:r>
                <a:rPr lang="zh-CN" altLang="en-US" sz="6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及结果</a:t>
              </a:r>
              <a:endParaRPr lang="zh-CN" alt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4" name="12-2"/>
            <p:cNvSpPr txBox="1"/>
            <p:nvPr/>
          </p:nvSpPr>
          <p:spPr>
            <a:xfrm>
              <a:off x="593467" y="3674679"/>
              <a:ext cx="518420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ctr" defTabSz="914400" rtl="0" eaLnBrk="1" latinLnBrk="0" hangingPunct="1">
                <a:lnSpc>
                  <a:spcPct val="120000"/>
                </a:lnSpc>
                <a:defRPr sz="1100" kern="12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50000"/>
                </a:lnSpc>
                <a:defRPr/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集成测试、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系统测试</a:t>
              </a:r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5" name="12-3"/>
            <p:cNvSpPr txBox="1"/>
            <p:nvPr/>
          </p:nvSpPr>
          <p:spPr>
            <a:xfrm>
              <a:off x="593467" y="1681851"/>
              <a:ext cx="38258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PART TWO</a:t>
              </a: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grpSp>
        <p:nvGrpSpPr>
          <p:cNvPr id="3" name="14"/>
          <p:cNvGrpSpPr/>
          <p:nvPr/>
        </p:nvGrpSpPr>
        <p:grpSpPr>
          <a:xfrm>
            <a:off x="9985829" y="124152"/>
            <a:ext cx="2206171" cy="1160502"/>
            <a:chOff x="2694476" y="1931460"/>
            <a:chExt cx="2884566" cy="1517355"/>
          </a:xfrm>
        </p:grpSpPr>
        <p:grpSp>
          <p:nvGrpSpPr>
            <p:cNvPr id="2" name="组合 1"/>
            <p:cNvGrpSpPr/>
            <p:nvPr/>
          </p:nvGrpSpPr>
          <p:grpSpPr>
            <a:xfrm>
              <a:off x="3234896" y="1967873"/>
              <a:ext cx="2075304" cy="1461128"/>
              <a:chOff x="3234896" y="1967872"/>
              <a:chExt cx="2736610" cy="2960209"/>
            </a:xfrm>
          </p:grpSpPr>
          <p:sp>
            <p:nvSpPr>
              <p:cNvPr id="19" name="14-1"/>
              <p:cNvSpPr/>
              <p:nvPr/>
            </p:nvSpPr>
            <p:spPr>
              <a:xfrm>
                <a:off x="3535556" y="2382099"/>
                <a:ext cx="2435950" cy="2545982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dist"/>
                <a:endParaRPr lang="zh-CN" altLang="en-US" sz="11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20" name="14-2"/>
              <p:cNvSpPr/>
              <p:nvPr/>
            </p:nvSpPr>
            <p:spPr>
              <a:xfrm>
                <a:off x="3234896" y="1967872"/>
                <a:ext cx="2726241" cy="2845721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algn="ctr"/>
                <a:endPara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14-3"/>
            <p:cNvSpPr txBox="1"/>
            <p:nvPr/>
          </p:nvSpPr>
          <p:spPr>
            <a:xfrm>
              <a:off x="2694476" y="1931460"/>
              <a:ext cx="2884566" cy="1517355"/>
            </a:xfrm>
            <a:prstGeom prst="parallelogram">
              <a:avLst>
                <a:gd name="adj" fmla="val 27434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800" i="1" spc="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02</a:t>
              </a:r>
              <a:endParaRPr lang="zh-CN" altLang="en-US" sz="4800" i="1" spc="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38" name="16"/>
          <p:cNvSpPr/>
          <p:nvPr/>
        </p:nvSpPr>
        <p:spPr>
          <a:xfrm>
            <a:off x="4007761" y="-39186"/>
            <a:ext cx="1275992" cy="6858000"/>
          </a:xfrm>
          <a:prstGeom prst="parallelogram">
            <a:avLst>
              <a:gd name="adj" fmla="val 641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39" name="17"/>
          <p:cNvSpPr/>
          <p:nvPr/>
        </p:nvSpPr>
        <p:spPr>
          <a:xfrm>
            <a:off x="4007761" y="3998058"/>
            <a:ext cx="794408" cy="2899128"/>
          </a:xfrm>
          <a:prstGeom prst="parallelogram">
            <a:avLst>
              <a:gd name="adj" fmla="val 43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40" name="18"/>
          <p:cNvSpPr/>
          <p:nvPr/>
        </p:nvSpPr>
        <p:spPr>
          <a:xfrm rot="5400000">
            <a:off x="-1699128" y="1699128"/>
            <a:ext cx="3958874" cy="5606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思源黑体 CN Regular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0" y="0"/>
            <a:ext cx="4665091" cy="6858000"/>
          </a:xfrm>
          <a:custGeom>
            <a:avLst/>
            <a:gdLst>
              <a:gd name="connsiteX0" fmla="*/ 818257 w 4665091"/>
              <a:gd name="connsiteY0" fmla="*/ 0 h 6858000"/>
              <a:gd name="connsiteX1" fmla="*/ 4665091 w 4665091"/>
              <a:gd name="connsiteY1" fmla="*/ 0 h 6858000"/>
              <a:gd name="connsiteX2" fmla="*/ 3846834 w 4665091"/>
              <a:gd name="connsiteY2" fmla="*/ 6858000 h 6858000"/>
              <a:gd name="connsiteX3" fmla="*/ 0 w 4665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91" h="6858000">
                <a:moveTo>
                  <a:pt x="818257" y="0"/>
                </a:moveTo>
                <a:lnTo>
                  <a:pt x="4665091" y="0"/>
                </a:lnTo>
                <a:lnTo>
                  <a:pt x="3846834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tretch>
              <a:fillRect l="-80892" r="-8045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Times New Roman" panose="02020603050405020304"/>
                <a:ea typeface="MiSans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23392" y="404664"/>
            <a:ext cx="5334000" cy="579755"/>
            <a:chOff x="623392" y="404664"/>
            <a:chExt cx="5334000" cy="579755"/>
          </a:xfrm>
        </p:grpSpPr>
        <p:grpSp>
          <p:nvGrpSpPr>
            <p:cNvPr id="68" name="111"/>
            <p:cNvGrpSpPr/>
            <p:nvPr/>
          </p:nvGrpSpPr>
          <p:grpSpPr>
            <a:xfrm>
              <a:off x="623392" y="404664"/>
              <a:ext cx="533400" cy="533400"/>
              <a:chOff x="161131" y="365125"/>
              <a:chExt cx="533400" cy="533400"/>
            </a:xfrm>
          </p:grpSpPr>
          <p:sp>
            <p:nvSpPr>
              <p:cNvPr id="69" name="111-1"/>
              <p:cNvSpPr/>
              <p:nvPr userDrawn="1"/>
            </p:nvSpPr>
            <p:spPr>
              <a:xfrm>
                <a:off x="161131" y="365125"/>
                <a:ext cx="381000" cy="381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  <p:sp>
            <p:nvSpPr>
              <p:cNvPr id="70" name="111-2"/>
              <p:cNvSpPr/>
              <p:nvPr userDrawn="1"/>
            </p:nvSpPr>
            <p:spPr>
              <a:xfrm>
                <a:off x="313531" y="517525"/>
                <a:ext cx="381000" cy="3810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Calibri" panose="020F0502020204030204"/>
                    <a:ea typeface="思源黑体 CN Regular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271092" y="404664"/>
              <a:ext cx="4686300" cy="5797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集成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阿里巴巴普惠体" panose="00020600040101010101" pitchFamily="18" charset="-122"/>
                </a:rPr>
                <a:t>测试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4185" y="1700530"/>
            <a:ext cx="61918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测试用例：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ea typeface="宋体" panose="02010600030101010101" pitchFamily="2" charset="-122"/>
              </a:rPr>
              <a:t>包括微信授权登录、个人昵称修改、头像更换等。集成点：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ea typeface="宋体" panose="02010600030101010101" pitchFamily="2" charset="-122"/>
              </a:rPr>
              <a:t>与登录模块、修改个人信息模块、退出登录模块等的集成。测试结果：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b="0">
                <a:ea typeface="宋体" panose="02010600030101010101" pitchFamily="2" charset="-122"/>
              </a:rPr>
              <a:t>大部分功能通过测试，存在一些响应延迟。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54445" y="556895"/>
            <a:ext cx="9603740" cy="6792595"/>
            <a:chOff x="3009861" y="-343721"/>
            <a:chExt cx="12948439" cy="9326476"/>
          </a:xfrm>
          <a:blipFill>
            <a:blip r:embed="rId1"/>
            <a:stretch>
              <a:fillRect/>
            </a:stretch>
          </a:blipFill>
        </p:grpSpPr>
        <p:sp>
          <p:nvSpPr>
            <p:cNvPr id="37" name="流程图: 终止 36"/>
            <p:cNvSpPr/>
            <p:nvPr>
              <p:custDataLst>
                <p:tags r:id="rId2"/>
              </p:custDataLst>
            </p:nvPr>
          </p:nvSpPr>
          <p:spPr>
            <a:xfrm rot="2660448">
              <a:off x="7365307" y="3987399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8" name="流程图: 终止 37"/>
            <p:cNvSpPr/>
            <p:nvPr>
              <p:custDataLst>
                <p:tags r:id="rId3"/>
              </p:custDataLst>
            </p:nvPr>
          </p:nvSpPr>
          <p:spPr>
            <a:xfrm rot="2660448">
              <a:off x="10185225" y="3912639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39" name="流程图: 终止 38"/>
            <p:cNvSpPr/>
            <p:nvPr>
              <p:custDataLst>
                <p:tags r:id="rId4"/>
              </p:custDataLst>
            </p:nvPr>
          </p:nvSpPr>
          <p:spPr>
            <a:xfrm rot="2660448">
              <a:off x="3009861" y="-268961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0" name="流程图: 终止 39"/>
            <p:cNvSpPr/>
            <p:nvPr>
              <p:custDataLst>
                <p:tags r:id="rId5"/>
              </p:custDataLst>
            </p:nvPr>
          </p:nvSpPr>
          <p:spPr>
            <a:xfrm rot="2660448">
              <a:off x="5829780" y="-343721"/>
              <a:ext cx="5773075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1" name="流程图: 终止 40"/>
            <p:cNvSpPr/>
            <p:nvPr>
              <p:custDataLst>
                <p:tags r:id="rId6"/>
              </p:custDataLst>
            </p:nvPr>
          </p:nvSpPr>
          <p:spPr>
            <a:xfrm rot="2660448">
              <a:off x="3100758" y="2825480"/>
              <a:ext cx="6112373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42" name="流程图: 终止 41"/>
            <p:cNvSpPr/>
            <p:nvPr>
              <p:custDataLst>
                <p:tags r:id="rId7"/>
              </p:custDataLst>
            </p:nvPr>
          </p:nvSpPr>
          <p:spPr>
            <a:xfrm rot="2660448">
              <a:off x="7698571" y="7367300"/>
              <a:ext cx="6112373" cy="16154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79425" y="1332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" panose="00020600040101010101" pitchFamily="18" charset="-122"/>
              </a:rPr>
              <a:t>用户信息管理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185" y="2852420"/>
            <a:ext cx="6477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广场界面模块</a:t>
            </a:r>
            <a:endParaRPr lang="zh-CN" altLang="en-US" b="1"/>
          </a:p>
          <a:p>
            <a:r>
              <a:rPr lang="zh-CN" altLang="en-US"/>
              <a:t>测试用例： 包括帖子列表显示、攻略列表显示、攻略详情展示。</a:t>
            </a:r>
            <a:endParaRPr lang="zh-CN" altLang="en-US"/>
          </a:p>
          <a:p>
            <a:r>
              <a:rPr lang="zh-CN" altLang="en-US"/>
              <a:t>集成点： 与帖子详情模块、显示评论模块、攒局模块的集成。</a:t>
            </a:r>
            <a:endParaRPr lang="zh-CN" altLang="en-US"/>
          </a:p>
          <a:p>
            <a:r>
              <a:rPr lang="zh-CN" altLang="en-US"/>
              <a:t>测试结果： 功能基本正常，图片加载存在延迟。</a:t>
            </a:r>
            <a:endParaRPr lang="zh-CN" altLang="en-US"/>
          </a:p>
          <a:p>
            <a:r>
              <a:rPr lang="zh-CN" altLang="en-US" b="1"/>
              <a:t>好友列表与聊天模块</a:t>
            </a:r>
            <a:endParaRPr lang="zh-CN" altLang="en-US" b="1"/>
          </a:p>
          <a:p>
            <a:r>
              <a:rPr lang="zh-CN" altLang="en-US"/>
              <a:t>测试用例： 包括好友添加、聊天功能、发送好友申请等。</a:t>
            </a:r>
            <a:endParaRPr lang="zh-CN" altLang="en-US"/>
          </a:p>
          <a:p>
            <a:r>
              <a:rPr lang="zh-CN" altLang="en-US"/>
              <a:t>集成点： 与好友添加模块、好友聊天模块的集成。</a:t>
            </a:r>
            <a:endParaRPr lang="zh-CN" altLang="en-US"/>
          </a:p>
          <a:p>
            <a:r>
              <a:rPr lang="zh-CN" altLang="en-US"/>
              <a:t>测试结果： 聊天功能正常，好友添加存在问题，需要优化用户体验。</a:t>
            </a:r>
            <a:endParaRPr lang="zh-CN" altLang="en-US"/>
          </a:p>
          <a:p>
            <a:r>
              <a:rPr lang="zh-CN" altLang="en-US" b="1"/>
              <a:t>收藏与意见反馈模块</a:t>
            </a:r>
            <a:endParaRPr lang="zh-CN" altLang="en-US" b="1"/>
          </a:p>
          <a:p>
            <a:r>
              <a:rPr lang="zh-CN" altLang="en-US"/>
              <a:t>测试用例： 包括攻略收藏、查看收藏、提交意见等。</a:t>
            </a:r>
            <a:endParaRPr lang="zh-CN" altLang="en-US"/>
          </a:p>
          <a:p>
            <a:r>
              <a:rPr lang="zh-CN" altLang="en-US"/>
              <a:t>集成点： 与收藏模块、意见提交模块的集成。</a:t>
            </a:r>
            <a:endParaRPr lang="zh-CN" altLang="en-US"/>
          </a:p>
          <a:p>
            <a:r>
              <a:rPr lang="zh-CN" altLang="en-US"/>
              <a:t>测试结果： 收藏功能正常，意见提交功能响应较慢。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"/>
</p:tagLst>
</file>

<file path=ppt/tags/tag27.xml><?xml version="1.0" encoding="utf-8"?>
<p:tagLst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"/>
</p:tagLst>
</file>

<file path=ppt/tags/tag28.xml><?xml version="1.0" encoding="utf-8"?>
<p:tagLst xmlns:p="http://schemas.openxmlformats.org/presentationml/2006/main">
  <p:tag name="TOP" val="196.68"/>
  <p:tag name="LEFT" val="240.78"/>
  <p:tag name="WIDTH" val="561.22"/>
  <p:tag name="HEIGHT" val="109.132"/>
  <p:tag name="ADJUSTMENTS" val="7.370773"/>
  <p:tag name="SHADOWBLUR" val="3.305984"/>
  <p:tag name="SHADOWOFFSETX" val="1.518273E-16"/>
  <p:tag name="SHADOWOFFSETY" val="2.479527"/>
  <p:tag name="SHADOWSIZE" val="100"/>
  <p:tag name="LINEWEIGHT" val="1.5"/>
  <p:tag name="SHAPEREFLECTION" val="-2.147484E+09"/>
  <p:tag name="SHAPEGLOW" val="0"/>
  <p:tag name="SOFTEDGE" val="0"/>
  <p:tag name="FONTSIZE" val="12.05"/>
  <p:tag name="MARGINBOTTOM" val="2.41"/>
  <p:tag name="MARGINLEFT" val="4.820158"/>
  <p:tag name="MARGINRIGHT" val="4.820158"/>
  <p:tag name="MARGINTOP" val="2.41"/>
  <p:tag name="LINERULEAFTER" val="0"/>
  <p:tag name="TEXTREFLECTION" val="0"/>
  <p:tag name="TEXTGLOW" val="0"/>
</p:tagLst>
</file>

<file path=ppt/tags/tag29.xml><?xml version="1.0" encoding="utf-8"?>
<p:tagLst xmlns:p="http://schemas.openxmlformats.org/presentationml/2006/main">
  <p:tag name="SHADOWSIZE" val="98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EXTSHADOWSIZE" val="100"/>
</p:tagLst>
</file>

<file path=ppt/tags/tag31.xml><?xml version="1.0" encoding="utf-8"?>
<p:tagLst xmlns:p="http://schemas.openxmlformats.org/presentationml/2006/main">
  <p:tag name="TOP" val="196.68"/>
  <p:tag name="LEFT" val="240.78"/>
  <p:tag name="WIDTH" val="561.22"/>
  <p:tag name="HEIGHT" val="109.132"/>
  <p:tag name="ADJUSTMENTS" val="7.370773"/>
  <p:tag name="SHADOWBLUR" val="3.305984"/>
  <p:tag name="SHADOWOFFSETX" val="1.518273E-16"/>
  <p:tag name="SHADOWOFFSETY" val="2.479527"/>
  <p:tag name="SHADOWSIZE" val="100"/>
  <p:tag name="LINEWEIGHT" val="1.5"/>
  <p:tag name="SHAPEREFLECTION" val="-2.147484E+09"/>
  <p:tag name="SHAPEGLOW" val="0"/>
  <p:tag name="SOFTEDGE" val="0"/>
  <p:tag name="FONTSIZE" val="12.05"/>
  <p:tag name="MARGINBOTTOM" val="2.41"/>
  <p:tag name="MARGINLEFT" val="4.820158"/>
  <p:tag name="MARGINRIGHT" val="4.820158"/>
  <p:tag name="MARGINTOP" val="2.41"/>
  <p:tag name="LINERULEAFTER" val="0"/>
  <p:tag name="TEXTREFLECTION" val="0"/>
  <p:tag name="TEXTGLOW" val="0"/>
</p:tagLst>
</file>

<file path=ppt/tags/tag32.xml><?xml version="1.0" encoding="utf-8"?>
<p:tagLst xmlns:p="http://schemas.openxmlformats.org/presentationml/2006/main">
  <p:tag name="SHADOWSIZE" val="98"/>
</p:tagLst>
</file>

<file path=ppt/tags/tag33.xml><?xml version="1.0" encoding="utf-8"?>
<p:tagLst xmlns:p="http://schemas.openxmlformats.org/presentationml/2006/main">
  <p:tag name="TEXTSHADOWSIZE" val="100"/>
</p:tagLst>
</file>

<file path=ppt/tags/tag34.xml><?xml version="1.0" encoding="utf-8"?>
<p:tagLst xmlns:p="http://schemas.openxmlformats.org/presentationml/2006/main">
  <p:tag name="TOP" val="196.68"/>
  <p:tag name="LEFT" val="240.78"/>
  <p:tag name="WIDTH" val="561.22"/>
  <p:tag name="HEIGHT" val="109.132"/>
  <p:tag name="ADJUSTMENTS" val="7.370773"/>
  <p:tag name="SHADOWBLUR" val="3.305984"/>
  <p:tag name="SHADOWOFFSETX" val="1.518273E-16"/>
  <p:tag name="SHADOWOFFSETY" val="2.479527"/>
  <p:tag name="SHADOWSIZE" val="100"/>
  <p:tag name="LINEWEIGHT" val="1.5"/>
  <p:tag name="SHAPEREFLECTION" val="-2.147484E+09"/>
  <p:tag name="SHAPEGLOW" val="0"/>
  <p:tag name="SOFTEDGE" val="0"/>
  <p:tag name="FONTSIZE" val="12.05"/>
  <p:tag name="MARGINBOTTOM" val="2.41"/>
  <p:tag name="MARGINLEFT" val="4.820158"/>
  <p:tag name="MARGINRIGHT" val="4.820158"/>
  <p:tag name="MARGINTOP" val="2.41"/>
  <p:tag name="LINERULEAFTER" val="0"/>
  <p:tag name="TEXTREFLECTION" val="0"/>
  <p:tag name="TEXTGLOW" val="0"/>
</p:tagLst>
</file>

<file path=ppt/tags/tag35.xml><?xml version="1.0" encoding="utf-8"?>
<p:tagLst xmlns:p="http://schemas.openxmlformats.org/presentationml/2006/main">
  <p:tag name="SHADOWSIZE" val="98"/>
</p:tagLst>
</file>

<file path=ppt/tags/tag36.xml><?xml version="1.0" encoding="utf-8"?>
<p:tagLst xmlns:p="http://schemas.openxmlformats.org/presentationml/2006/main">
  <p:tag name="TEXTSHADOWSIZE" val="100"/>
</p:tagLst>
</file>

<file path=ppt/tags/tag37.xml><?xml version="1.0" encoding="utf-8"?>
<p:tagLst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"/>
</p:tagLst>
</file>

<file path=ppt/tags/tag38.xml><?xml version="1.0" encoding="utf-8"?>
<p:tagLst xmlns:p="http://schemas.openxmlformats.org/presentationml/2006/main">
  <p:tag name="AS_NET" val="4.0.30319.42000"/>
  <p:tag name="AS_OS" val="Microsoft Windows NT 6.2.9200.0"/>
  <p:tag name="AS_RELEASE_DATE" val="2021.06.14"/>
  <p:tag name="AS_TITLE" val="Aspose.Slides for .NET 4.0 Client Profile"/>
  <p:tag name="AS_VERSION" val="21.6"/>
  <p:tag name="KSO_WPP_MARK_KEY" val="52aa0140-05d7-4848-8e01-a22dbf3f254f"/>
  <p:tag name="COMMONDATA" val="eyJoZGlkIjoiMmIzOGVkOGYzYmQwNTMxYzQwOWVkMzI0ODEwNDQ0ZGIifQ=="/>
  <p:tag name="commondata" val="eyJoZGlkIjoiMTQ2ZjMyNDczYmM1MzBhNjE4NjM2NjQyMWU5ZDg5ND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精选配色-PPTanli.com">
      <a:dk1>
        <a:srgbClr val="000000"/>
      </a:dk1>
      <a:lt1>
        <a:srgbClr val="FFFFFF"/>
      </a:lt1>
      <a:dk2>
        <a:srgbClr val="191919"/>
      </a:dk2>
      <a:lt2>
        <a:srgbClr val="F8F8F8"/>
      </a:lt2>
      <a:accent1>
        <a:srgbClr val="02669C"/>
      </a:accent1>
      <a:accent2>
        <a:srgbClr val="9D9D9B"/>
      </a:accent2>
      <a:accent3>
        <a:srgbClr val="02669C"/>
      </a:accent3>
      <a:accent4>
        <a:srgbClr val="9D9D9B"/>
      </a:accent4>
      <a:accent5>
        <a:srgbClr val="02669C"/>
      </a:accent5>
      <a:accent6>
        <a:srgbClr val="9D9D9B"/>
      </a:accent6>
      <a:hlink>
        <a:srgbClr val="0563C1"/>
      </a:hlink>
      <a:folHlink>
        <a:srgbClr val="954F72"/>
      </a:folHlink>
    </a:clrScheme>
    <a:fontScheme name="阿里巴巴字体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演示</Application>
  <PresentationFormat>宽屏</PresentationFormat>
  <Paragraphs>192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思源黑体 CN Regular</vt:lpstr>
      <vt:lpstr>黑体</vt:lpstr>
      <vt:lpstr>Wingdings</vt:lpstr>
      <vt:lpstr>阿里巴巴普惠体</vt:lpstr>
      <vt:lpstr>Times New Roman</vt:lpstr>
      <vt:lpstr>MiSans</vt:lpstr>
      <vt:lpstr>OPPOSans R</vt:lpstr>
      <vt:lpstr>等线</vt:lpstr>
      <vt:lpstr>Century Gothic</vt:lpstr>
      <vt:lpstr>Calibri</vt:lpstr>
      <vt:lpstr>Times New Roman</vt:lpstr>
      <vt:lpstr>微软雅黑</vt:lpstr>
      <vt:lpstr>Arial Unicode MS</vt:lpstr>
      <vt:lpstr>Segoe Print</vt:lpstr>
      <vt:lpstr>阿里巴巴普惠体</vt:lpstr>
      <vt:lpstr>江城黑体 700W</vt:lpstr>
      <vt:lpstr>江城黑体 300W</vt:lpstr>
      <vt:lpstr>MiSans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Teng</dc:creator>
  <cp:lastModifiedBy>锋</cp:lastModifiedBy>
  <cp:revision>17</cp:revision>
  <cp:lastPrinted>2022-03-09T14:02:00Z</cp:lastPrinted>
  <dcterms:created xsi:type="dcterms:W3CDTF">2022-03-09T06:02:00Z</dcterms:created>
  <dcterms:modified xsi:type="dcterms:W3CDTF">2023-12-25T12:25:34Z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9015C0F1D4924CFCA0BD061D9E208230_13</vt:lpwstr>
  </property>
  <property fmtid="{D5CDD505-2E9C-101B-9397-08002B2CF9AE}" pid="3" name="KSOProductBuildVer">
    <vt:lpwstr>2052-12.1.0.15712</vt:lpwstr>
  </property>
</Properties>
</file>