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3" r:id="rId2"/>
    <p:sldId id="276" r:id="rId3"/>
    <p:sldId id="259" r:id="rId4"/>
    <p:sldId id="267" r:id="rId5"/>
    <p:sldId id="268" r:id="rId6"/>
    <p:sldId id="269" r:id="rId7"/>
    <p:sldId id="270" r:id="rId8"/>
    <p:sldId id="274" r:id="rId9"/>
    <p:sldId id="275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2609FF"/>
    <a:srgbClr val="D09A00"/>
    <a:srgbClr val="D600FA"/>
    <a:srgbClr val="CE0202"/>
    <a:srgbClr val="F10058"/>
    <a:srgbClr val="FE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6AD11-D766-4ED0-93E7-FED45BA3026E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694F3-7614-45E2-8BD5-48F0EFF05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85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97CB-9D35-4DCB-B566-609D972A8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06F33-4120-42F2-B4CB-D354E17CA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AFF17-FC07-4ECA-8AC4-C7F85790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D41E-B9F0-411E-A701-2AD48E49A20D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F0C2F-9CA5-4947-B648-C5AB8DCE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20F78-B19D-473C-8A75-554DDBE5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4FE8-AEF0-461C-B28A-53539DCC4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94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F96A-2979-4CC7-A74E-8AD39A1E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7DBF9-6031-4F6A-B35D-F667B4DCB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45E44-6C45-4923-A4C8-BBAB3574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D41E-B9F0-411E-A701-2AD48E49A20D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4D3A3-746D-49E4-A6E6-E817D9D6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14D57-192A-48E7-87AE-3A05DE4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4FE8-AEF0-461C-B28A-53539DCC4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52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A7BCB-9900-4654-BF62-237CE09FA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E5072-2D5C-4D53-A49B-41372D68F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160F8-071A-4A81-AAEF-72D4304E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D41E-B9F0-411E-A701-2AD48E49A20D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CAD9A-8F8E-466E-BBDE-C3A77962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7A7F9-AFB0-419C-B28E-2122FC93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4FE8-AEF0-461C-B28A-53539DCC4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0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EFC6A-C9AE-48EB-8CB2-08630935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BB8E-E72B-4624-8B8C-92B169066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B90AA-44B0-4DD3-9AC2-7AE4485F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D41E-B9F0-411E-A701-2AD48E49A20D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0942E-88F2-42C0-929F-A53F5D78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34556-7AE1-451C-A1BE-6E0F112B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4FE8-AEF0-461C-B28A-53539DCC4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43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4D6D-8860-4E36-BE23-27093E0F4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288D2-353A-4E78-A2AC-5F7B1B985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8A5F6-65BC-4C40-A545-084E3DBE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D41E-B9F0-411E-A701-2AD48E49A20D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7531-F2E9-4BE9-8BDD-3E9A6C62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07568-5A93-4A74-80AF-35E6EEE8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4FE8-AEF0-461C-B28A-53539DCC4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73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7962-B105-4E1F-AC1B-186FFF77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63E1C-8D46-45F5-839F-EC32F9B76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584DC-58AF-47E5-865A-0332BBE8D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9899B-3B87-4716-84E4-31AC66F2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D41E-B9F0-411E-A701-2AD48E49A20D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A1E6D-683E-48B4-914E-D960F9EB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5C864-4E63-4239-83D9-B9273B38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4FE8-AEF0-461C-B28A-53539DCC4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47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A925-BFF5-4427-8DF7-287AC674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38E4E-4868-4D39-8D27-5F2C29F8A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3D7B2-2960-4E0D-A8FB-694C0E7DC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58CA2-AB37-48F3-881A-F657EC869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BA831-36BD-46D5-A7F4-CB6ED2D69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1B257-523C-4307-9F8D-C71107A4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D41E-B9F0-411E-A701-2AD48E49A20D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567BCF-59F7-4B56-9811-596166FB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79A57-90F9-4A19-A5A2-AEED3599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4FE8-AEF0-461C-B28A-53539DCC4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24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3AA4-00E0-4B4B-AF9B-BDC8D705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6A304-5F8D-4A08-9DF8-F64BBD7A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D41E-B9F0-411E-A701-2AD48E49A20D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543DA-42DE-488B-A597-C7E5739E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289C3-4B6C-44AB-BFAA-CA7DD102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4FE8-AEF0-461C-B28A-53539DCC4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06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3FEAC-B060-4684-A8F6-A563EABE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D41E-B9F0-411E-A701-2AD48E49A20D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D6B1D-0D67-4FF6-AB10-68D3BAE1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25F02-0672-4DE3-9967-9D7959EB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4FE8-AEF0-461C-B28A-53539DCC4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07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117A-6345-48B5-9043-368E5F25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87398-587E-41F2-8507-17D4984B9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0AE9A-FF6E-466A-BFE6-C3B6366BC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D107A-805D-4080-9005-8B587C14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D41E-B9F0-411E-A701-2AD48E49A20D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8FFB4-85F9-403B-9FB7-7AD3D7D1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0B4B5-E1AF-4E99-B095-78D828CE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4FE8-AEF0-461C-B28A-53539DCC4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40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A5D8-FBEE-426E-8E9C-0AD6CEED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69D6A-6EDD-47FE-9019-7E5A842AE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B4FC7-1671-48B7-9B20-176D17291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46AFF-ECEF-4638-98FA-B1608EC4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D41E-B9F0-411E-A701-2AD48E49A20D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7A2A4-FF3B-4FF0-AD71-D3E7CFE0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ECA36-B6C2-4AEE-A787-3620F039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4FE8-AEF0-461C-B28A-53539DCC4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19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6000">
              <a:schemeClr val="bg2">
                <a:lumMod val="50000"/>
              </a:schemeClr>
            </a:gs>
            <a:gs pos="69000">
              <a:schemeClr val="bg1">
                <a:lumMod val="95000"/>
              </a:schemeClr>
            </a:gs>
            <a:gs pos="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57EF6D-8611-43B0-9F4A-BCA1B0B2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21896-5A42-4CAB-B993-0A24BECAB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6EEDC-3AA0-4BA6-BA07-B561397D9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CD41E-B9F0-411E-A701-2AD48E49A20D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67457-8DD8-4709-9940-FC90C7C81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33F6D-2E12-4E97-A11F-C0641D0F0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84FE8-AEF0-461C-B28A-53539DCC4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49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9BC9344-9703-4DD3-AE37-8FEED382F068}"/>
              </a:ext>
            </a:extLst>
          </p:cNvPr>
          <p:cNvSpPr/>
          <p:nvPr/>
        </p:nvSpPr>
        <p:spPr>
          <a:xfrm>
            <a:off x="3855909" y="1294863"/>
            <a:ext cx="4461449" cy="4145449"/>
          </a:xfrm>
          <a:prstGeom prst="ellipse">
            <a:avLst/>
          </a:prstGeom>
          <a:gradFill>
            <a:gsLst>
              <a:gs pos="0">
                <a:schemeClr val="bg1"/>
              </a:gs>
              <a:gs pos="83000">
                <a:schemeClr val="accent4">
                  <a:alpha val="68000"/>
                  <a:lumMod val="22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Accounting Cycle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DA0243-5B56-4416-A9B6-976F58C20CE9}"/>
              </a:ext>
            </a:extLst>
          </p:cNvPr>
          <p:cNvSpPr/>
          <p:nvPr/>
        </p:nvSpPr>
        <p:spPr>
          <a:xfrm>
            <a:off x="2821454" y="1349319"/>
            <a:ext cx="1769593" cy="171887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1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  <a:alpha val="71000"/>
                  <a:lumMod val="7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Stage-7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Closing Entries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96CF70-2EA2-4E38-B4D6-4C717F4CAB8F}"/>
              </a:ext>
            </a:extLst>
          </p:cNvPr>
          <p:cNvSpPr/>
          <p:nvPr/>
        </p:nvSpPr>
        <p:spPr>
          <a:xfrm>
            <a:off x="6346013" y="247410"/>
            <a:ext cx="1769593" cy="171887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0"/>
                  <a:lumOff val="100000"/>
                </a:schemeClr>
              </a:gs>
              <a:gs pos="90000">
                <a:srgbClr val="CE0202">
                  <a:shade val="67500"/>
                  <a:satMod val="115000"/>
                  <a:lumMod val="77000"/>
                  <a:lumOff val="23000"/>
                  <a:alpha val="70000"/>
                </a:srgbClr>
              </a:gs>
              <a:gs pos="100000">
                <a:srgbClr val="CE0202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Stage-1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Recording of Transaction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BA3564-7769-41BC-9CD2-7FFE3A15A2FE}"/>
              </a:ext>
            </a:extLst>
          </p:cNvPr>
          <p:cNvSpPr/>
          <p:nvPr/>
        </p:nvSpPr>
        <p:spPr>
          <a:xfrm>
            <a:off x="6047805" y="4726239"/>
            <a:ext cx="1769593" cy="1718878"/>
          </a:xfrm>
          <a:prstGeom prst="ellipse">
            <a:avLst/>
          </a:prstGeom>
          <a:gradFill flip="none" rotWithShape="1">
            <a:gsLst>
              <a:gs pos="72000">
                <a:srgbClr val="00B050">
                  <a:shade val="30000"/>
                  <a:satMod val="115000"/>
                  <a:alpha val="70000"/>
                  <a:lumMod val="88000"/>
                  <a:lumOff val="12000"/>
                </a:srgbClr>
              </a:gs>
              <a:gs pos="0">
                <a:schemeClr val="bg1"/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Stage-4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Trial Balance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62D722-8F05-4FA8-9B0F-163EFD939161}"/>
              </a:ext>
            </a:extLst>
          </p:cNvPr>
          <p:cNvSpPr/>
          <p:nvPr/>
        </p:nvSpPr>
        <p:spPr>
          <a:xfrm>
            <a:off x="7638387" y="1648709"/>
            <a:ext cx="1769593" cy="171887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11000"/>
                  <a:lumOff val="89000"/>
                </a:schemeClr>
              </a:gs>
              <a:gs pos="93000">
                <a:srgbClr val="2609FF">
                  <a:shade val="67500"/>
                  <a:satMod val="115000"/>
                  <a:lumMod val="89000"/>
                  <a:lumOff val="11000"/>
                  <a:alpha val="70000"/>
                </a:srgbClr>
              </a:gs>
              <a:gs pos="100000">
                <a:srgbClr val="2609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Stage-2</a:t>
            </a:r>
          </a:p>
          <a:p>
            <a:pPr algn="ctr"/>
            <a:r>
              <a:rPr lang="en-IN" dirty="0">
                <a:solidFill>
                  <a:srgbClr val="002060"/>
                </a:solidFill>
              </a:rPr>
              <a:t>Journal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CE033C-BFB5-438D-80C6-1F33C9E4E795}"/>
              </a:ext>
            </a:extLst>
          </p:cNvPr>
          <p:cNvSpPr/>
          <p:nvPr/>
        </p:nvSpPr>
        <p:spPr>
          <a:xfrm>
            <a:off x="4417862" y="181370"/>
            <a:ext cx="1769593" cy="1718878"/>
          </a:xfrm>
          <a:prstGeom prst="ellipse">
            <a:avLst/>
          </a:prstGeom>
          <a:gradFill flip="none" rotWithShape="1">
            <a:gsLst>
              <a:gs pos="94000">
                <a:srgbClr val="FFFF00">
                  <a:shade val="30000"/>
                  <a:satMod val="115000"/>
                </a:srgbClr>
              </a:gs>
              <a:gs pos="72000">
                <a:srgbClr val="FFFF00">
                  <a:shade val="67500"/>
                  <a:satMod val="115000"/>
                  <a:alpha val="70000"/>
                  <a:lumMod val="88000"/>
                  <a:lumOff val="12000"/>
                </a:srgb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Stage-8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Financial Statement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50975E-66E5-4A5A-AD4D-20D8D2E99E5E}"/>
              </a:ext>
            </a:extLst>
          </p:cNvPr>
          <p:cNvSpPr/>
          <p:nvPr/>
        </p:nvSpPr>
        <p:spPr>
          <a:xfrm>
            <a:off x="4084263" y="4666626"/>
            <a:ext cx="1769593" cy="171887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3000">
                <a:srgbClr val="D600FA">
                  <a:shade val="67500"/>
                  <a:satMod val="115000"/>
                  <a:alpha val="70000"/>
                  <a:lumMod val="88000"/>
                  <a:lumOff val="12000"/>
                </a:srgbClr>
              </a:gs>
              <a:gs pos="100000">
                <a:srgbClr val="D600FA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Stage-5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Adjustment Entries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433AD4-C041-45A0-B566-50AA5C717CEA}"/>
              </a:ext>
            </a:extLst>
          </p:cNvPr>
          <p:cNvSpPr/>
          <p:nvPr/>
        </p:nvSpPr>
        <p:spPr>
          <a:xfrm>
            <a:off x="7638387" y="3582447"/>
            <a:ext cx="1769593" cy="171887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0"/>
                  <a:lumOff val="100000"/>
                </a:schemeClr>
              </a:gs>
              <a:gs pos="59000">
                <a:srgbClr val="FF6600">
                  <a:shade val="67500"/>
                  <a:satMod val="115000"/>
                  <a:alpha val="70000"/>
                  <a:lumMod val="88000"/>
                  <a:lumOff val="12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Stage-3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Ledger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23" name="Graphic 22" descr="Arrow Clockwise curve">
            <a:extLst>
              <a:ext uri="{FF2B5EF4-FFF2-40B4-BE49-F238E27FC236}">
                <a16:creationId xmlns:a16="http://schemas.microsoft.com/office/drawing/2014/main" id="{BE0A1EE5-AC51-4720-8833-531AEFDCF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023056">
            <a:off x="8159946" y="885742"/>
            <a:ext cx="677030" cy="677030"/>
          </a:xfrm>
          <a:prstGeom prst="rect">
            <a:avLst/>
          </a:prstGeom>
        </p:spPr>
      </p:pic>
      <p:pic>
        <p:nvPicPr>
          <p:cNvPr id="24" name="Graphic 23" descr="Arrow Clockwise curve">
            <a:extLst>
              <a:ext uri="{FF2B5EF4-FFF2-40B4-BE49-F238E27FC236}">
                <a16:creationId xmlns:a16="http://schemas.microsoft.com/office/drawing/2014/main" id="{6F7E5825-8F3C-474D-8221-11959DF1A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68161">
            <a:off x="8857985" y="3151899"/>
            <a:ext cx="677030" cy="677030"/>
          </a:xfrm>
          <a:prstGeom prst="rect">
            <a:avLst/>
          </a:prstGeom>
        </p:spPr>
      </p:pic>
      <p:pic>
        <p:nvPicPr>
          <p:cNvPr id="25" name="Graphic 24" descr="Arrow Clockwise curve">
            <a:extLst>
              <a:ext uri="{FF2B5EF4-FFF2-40B4-BE49-F238E27FC236}">
                <a16:creationId xmlns:a16="http://schemas.microsoft.com/office/drawing/2014/main" id="{E9C21D52-2C8E-4629-B71F-9EEE48B91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908370">
            <a:off x="6009682" y="28210"/>
            <a:ext cx="677030" cy="677030"/>
          </a:xfrm>
          <a:prstGeom prst="rect">
            <a:avLst/>
          </a:prstGeom>
        </p:spPr>
      </p:pic>
      <p:pic>
        <p:nvPicPr>
          <p:cNvPr id="26" name="Graphic 25" descr="Arrow Clockwise curve">
            <a:extLst>
              <a:ext uri="{FF2B5EF4-FFF2-40B4-BE49-F238E27FC236}">
                <a16:creationId xmlns:a16="http://schemas.microsoft.com/office/drawing/2014/main" id="{6409229A-8564-4651-BBBC-5CB93428D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003514">
            <a:off x="3763242" y="753321"/>
            <a:ext cx="677030" cy="677030"/>
          </a:xfrm>
          <a:prstGeom prst="rect">
            <a:avLst/>
          </a:prstGeom>
        </p:spPr>
      </p:pic>
      <p:pic>
        <p:nvPicPr>
          <p:cNvPr id="27" name="Graphic 26" descr="Arrow Clockwise curve">
            <a:extLst>
              <a:ext uri="{FF2B5EF4-FFF2-40B4-BE49-F238E27FC236}">
                <a16:creationId xmlns:a16="http://schemas.microsoft.com/office/drawing/2014/main" id="{399102CF-2C61-416D-BA7F-AB8201CC9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9104">
            <a:off x="3439979" y="5042581"/>
            <a:ext cx="677030" cy="677030"/>
          </a:xfrm>
          <a:prstGeom prst="rect">
            <a:avLst/>
          </a:prstGeom>
        </p:spPr>
      </p:pic>
      <p:pic>
        <p:nvPicPr>
          <p:cNvPr id="28" name="Graphic 27" descr="Arrow Clockwise curve">
            <a:extLst>
              <a:ext uri="{FF2B5EF4-FFF2-40B4-BE49-F238E27FC236}">
                <a16:creationId xmlns:a16="http://schemas.microsoft.com/office/drawing/2014/main" id="{6142832D-B825-4946-944C-1D9C7D0F9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567784">
            <a:off x="7879422" y="5265199"/>
            <a:ext cx="677030" cy="677030"/>
          </a:xfrm>
          <a:prstGeom prst="rect">
            <a:avLst/>
          </a:prstGeom>
        </p:spPr>
      </p:pic>
      <p:pic>
        <p:nvPicPr>
          <p:cNvPr id="29" name="Graphic 28" descr="Arrow Clockwise curve">
            <a:extLst>
              <a:ext uri="{FF2B5EF4-FFF2-40B4-BE49-F238E27FC236}">
                <a16:creationId xmlns:a16="http://schemas.microsoft.com/office/drawing/2014/main" id="{B216347C-B909-4E17-B681-431D22B73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511441">
            <a:off x="5559422" y="6002533"/>
            <a:ext cx="677030" cy="67703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D4C23208-F407-4F57-AA65-E310B27D9B4C}"/>
              </a:ext>
            </a:extLst>
          </p:cNvPr>
          <p:cNvSpPr/>
          <p:nvPr/>
        </p:nvSpPr>
        <p:spPr>
          <a:xfrm>
            <a:off x="2635702" y="3325681"/>
            <a:ext cx="1769593" cy="1718878"/>
          </a:xfrm>
          <a:prstGeom prst="ellipse">
            <a:avLst/>
          </a:prstGeom>
          <a:gradFill flip="none" rotWithShape="1">
            <a:gsLst>
              <a:gs pos="100000">
                <a:srgbClr val="D09A00">
                  <a:shade val="30000"/>
                  <a:satMod val="115000"/>
                </a:srgbClr>
              </a:gs>
              <a:gs pos="0">
                <a:schemeClr val="bg1"/>
              </a:gs>
              <a:gs pos="73000">
                <a:srgbClr val="D09A00">
                  <a:shade val="100000"/>
                  <a:satMod val="115000"/>
                  <a:alpha val="70000"/>
                  <a:lumMod val="88000"/>
                  <a:lumOff val="12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Stage-6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Adjusted Trial Balance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21" name="Graphic 20" descr="Arrow Clockwise curve">
            <a:extLst>
              <a:ext uri="{FF2B5EF4-FFF2-40B4-BE49-F238E27FC236}">
                <a16:creationId xmlns:a16="http://schemas.microsoft.com/office/drawing/2014/main" id="{86D609A1-3016-4318-A0DB-5AC999C9E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72362">
            <a:off x="2628200" y="2784137"/>
            <a:ext cx="677030" cy="67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7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3A494F0-3563-4290-AF26-2322F2B6658D}"/>
              </a:ext>
            </a:extLst>
          </p:cNvPr>
          <p:cNvGrpSpPr/>
          <p:nvPr/>
        </p:nvGrpSpPr>
        <p:grpSpPr>
          <a:xfrm>
            <a:off x="2628200" y="28210"/>
            <a:ext cx="6906815" cy="6651353"/>
            <a:chOff x="2628200" y="28210"/>
            <a:chExt cx="6906815" cy="6651353"/>
          </a:xfrm>
          <a:solidFill>
            <a:schemeClr val="bg1">
              <a:lumMod val="75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9BC9344-9703-4DD3-AE37-8FEED382F068}"/>
                </a:ext>
              </a:extLst>
            </p:cNvPr>
            <p:cNvSpPr/>
            <p:nvPr/>
          </p:nvSpPr>
          <p:spPr>
            <a:xfrm>
              <a:off x="3855909" y="1294863"/>
              <a:ext cx="4461449" cy="4145449"/>
            </a:xfrm>
            <a:prstGeom prst="ellipse">
              <a:avLst/>
            </a:prstGeom>
            <a:grpFill/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</a:rPr>
                <a:t>Accounting Cycle</a:t>
              </a:r>
              <a:endParaRPr lang="en-IN" sz="3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7DA0243-5B56-4416-A9B6-976F58C20CE9}"/>
                </a:ext>
              </a:extLst>
            </p:cNvPr>
            <p:cNvSpPr/>
            <p:nvPr/>
          </p:nvSpPr>
          <p:spPr>
            <a:xfrm>
              <a:off x="2821454" y="1349319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Stage-7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Closing Entries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A96CF70-2EA2-4E38-B4D6-4C717F4CAB8F}"/>
                </a:ext>
              </a:extLst>
            </p:cNvPr>
            <p:cNvSpPr/>
            <p:nvPr/>
          </p:nvSpPr>
          <p:spPr>
            <a:xfrm>
              <a:off x="6346013" y="247410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Stage-1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Recording of Transaction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BA3564-7769-41BC-9CD2-7FFE3A15A2FE}"/>
                </a:ext>
              </a:extLst>
            </p:cNvPr>
            <p:cNvSpPr/>
            <p:nvPr/>
          </p:nvSpPr>
          <p:spPr>
            <a:xfrm>
              <a:off x="6047805" y="4726239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Stage-4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Trial Balance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462D722-8F05-4FA8-9B0F-163EFD939161}"/>
                </a:ext>
              </a:extLst>
            </p:cNvPr>
            <p:cNvSpPr/>
            <p:nvPr/>
          </p:nvSpPr>
          <p:spPr>
            <a:xfrm>
              <a:off x="7638387" y="1648709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Stage-2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Journal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550975E-66E5-4A5A-AD4D-20D8D2E99E5E}"/>
                </a:ext>
              </a:extLst>
            </p:cNvPr>
            <p:cNvSpPr/>
            <p:nvPr/>
          </p:nvSpPr>
          <p:spPr>
            <a:xfrm>
              <a:off x="4084263" y="4666626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Stage-5</a:t>
              </a:r>
            </a:p>
            <a:p>
              <a:pPr algn="ctr"/>
              <a:r>
                <a:rPr lang="en-IN" sz="1600" dirty="0">
                  <a:solidFill>
                    <a:schemeClr val="bg1">
                      <a:lumMod val="50000"/>
                    </a:schemeClr>
                  </a:solidFill>
                </a:rPr>
                <a:t>Adjustment Entries</a:t>
              </a:r>
              <a:endParaRPr lang="en-IN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5433AD4-C041-45A0-B566-50AA5C717CEA}"/>
                </a:ext>
              </a:extLst>
            </p:cNvPr>
            <p:cNvSpPr/>
            <p:nvPr/>
          </p:nvSpPr>
          <p:spPr>
            <a:xfrm>
              <a:off x="7638387" y="3582447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Stage-3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Ledger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3" name="Graphic 22" descr="Arrow Clockwise curve">
              <a:extLst>
                <a:ext uri="{FF2B5EF4-FFF2-40B4-BE49-F238E27FC236}">
                  <a16:creationId xmlns:a16="http://schemas.microsoft.com/office/drawing/2014/main" id="{BE0A1EE5-AC51-4720-8833-531AEFDCF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023056">
              <a:off x="8159946" y="885742"/>
              <a:ext cx="677030" cy="677030"/>
            </a:xfrm>
            <a:prstGeom prst="rect">
              <a:avLst/>
            </a:prstGeom>
          </p:spPr>
        </p:pic>
        <p:pic>
          <p:nvPicPr>
            <p:cNvPr id="24" name="Graphic 23" descr="Arrow Clockwise curve">
              <a:extLst>
                <a:ext uri="{FF2B5EF4-FFF2-40B4-BE49-F238E27FC236}">
                  <a16:creationId xmlns:a16="http://schemas.microsoft.com/office/drawing/2014/main" id="{6F7E5825-8F3C-474D-8221-11959DF1A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268161">
              <a:off x="8857985" y="3151899"/>
              <a:ext cx="677030" cy="677030"/>
            </a:xfrm>
            <a:prstGeom prst="rect">
              <a:avLst/>
            </a:prstGeom>
          </p:spPr>
        </p:pic>
        <p:pic>
          <p:nvPicPr>
            <p:cNvPr id="25" name="Graphic 24" descr="Arrow Clockwise curve">
              <a:extLst>
                <a:ext uri="{FF2B5EF4-FFF2-40B4-BE49-F238E27FC236}">
                  <a16:creationId xmlns:a16="http://schemas.microsoft.com/office/drawing/2014/main" id="{E9C21D52-2C8E-4629-B71F-9EEE48B91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6908370">
              <a:off x="6009682" y="28210"/>
              <a:ext cx="677030" cy="677030"/>
            </a:xfrm>
            <a:prstGeom prst="rect">
              <a:avLst/>
            </a:prstGeom>
          </p:spPr>
        </p:pic>
        <p:pic>
          <p:nvPicPr>
            <p:cNvPr id="26" name="Graphic 25" descr="Arrow Clockwise curve">
              <a:extLst>
                <a:ext uri="{FF2B5EF4-FFF2-40B4-BE49-F238E27FC236}">
                  <a16:creationId xmlns:a16="http://schemas.microsoft.com/office/drawing/2014/main" id="{6409229A-8564-4651-BBBC-5CB93428D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003514">
              <a:off x="3763242" y="753321"/>
              <a:ext cx="677030" cy="677030"/>
            </a:xfrm>
            <a:prstGeom prst="rect">
              <a:avLst/>
            </a:prstGeom>
          </p:spPr>
        </p:pic>
        <p:pic>
          <p:nvPicPr>
            <p:cNvPr id="27" name="Graphic 26" descr="Arrow Clockwise curve">
              <a:extLst>
                <a:ext uri="{FF2B5EF4-FFF2-40B4-BE49-F238E27FC236}">
                  <a16:creationId xmlns:a16="http://schemas.microsoft.com/office/drawing/2014/main" id="{399102CF-2C61-416D-BA7F-AB8201CC9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9104">
              <a:off x="3439979" y="5042581"/>
              <a:ext cx="677030" cy="677030"/>
            </a:xfrm>
            <a:prstGeom prst="rect">
              <a:avLst/>
            </a:prstGeom>
          </p:spPr>
        </p:pic>
        <p:pic>
          <p:nvPicPr>
            <p:cNvPr id="28" name="Graphic 27" descr="Arrow Clockwise curve">
              <a:extLst>
                <a:ext uri="{FF2B5EF4-FFF2-40B4-BE49-F238E27FC236}">
                  <a16:creationId xmlns:a16="http://schemas.microsoft.com/office/drawing/2014/main" id="{6142832D-B825-4946-944C-1D9C7D0F9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567784">
              <a:off x="7879422" y="5265199"/>
              <a:ext cx="677030" cy="677030"/>
            </a:xfrm>
            <a:prstGeom prst="rect">
              <a:avLst/>
            </a:prstGeom>
          </p:spPr>
        </p:pic>
        <p:pic>
          <p:nvPicPr>
            <p:cNvPr id="29" name="Graphic 28" descr="Arrow Clockwise curve">
              <a:extLst>
                <a:ext uri="{FF2B5EF4-FFF2-40B4-BE49-F238E27FC236}">
                  <a16:creationId xmlns:a16="http://schemas.microsoft.com/office/drawing/2014/main" id="{B216347C-B909-4E17-B681-431D22B73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511441">
              <a:off x="5559422" y="6002533"/>
              <a:ext cx="677030" cy="677030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4C23208-F407-4F57-AA65-E310B27D9B4C}"/>
                </a:ext>
              </a:extLst>
            </p:cNvPr>
            <p:cNvSpPr/>
            <p:nvPr/>
          </p:nvSpPr>
          <p:spPr>
            <a:xfrm>
              <a:off x="2635702" y="3325681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Stage-6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Adjusted Trial Balance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1" name="Graphic 20" descr="Arrow Clockwise curve">
              <a:extLst>
                <a:ext uri="{FF2B5EF4-FFF2-40B4-BE49-F238E27FC236}">
                  <a16:creationId xmlns:a16="http://schemas.microsoft.com/office/drawing/2014/main" id="{86D609A1-3016-4318-A0DB-5AC999C9E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72362">
              <a:off x="2628200" y="2784137"/>
              <a:ext cx="677030" cy="677030"/>
            </a:xfrm>
            <a:prstGeom prst="rect">
              <a:avLst/>
            </a:prstGeom>
          </p:spPr>
        </p:pic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4CE033C-BFB5-438D-80C6-1F33C9E4E795}"/>
              </a:ext>
            </a:extLst>
          </p:cNvPr>
          <p:cNvSpPr/>
          <p:nvPr/>
        </p:nvSpPr>
        <p:spPr>
          <a:xfrm>
            <a:off x="4417862" y="181370"/>
            <a:ext cx="1769593" cy="1718878"/>
          </a:xfrm>
          <a:prstGeom prst="ellipse">
            <a:avLst/>
          </a:prstGeom>
          <a:gradFill flip="none" rotWithShape="1">
            <a:gsLst>
              <a:gs pos="94000">
                <a:srgbClr val="FFFF00">
                  <a:shade val="30000"/>
                  <a:satMod val="115000"/>
                </a:srgbClr>
              </a:gs>
              <a:gs pos="72000">
                <a:srgbClr val="FFFF00">
                  <a:shade val="67500"/>
                  <a:satMod val="115000"/>
                  <a:alpha val="70000"/>
                  <a:lumMod val="88000"/>
                  <a:lumOff val="12000"/>
                </a:srgb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Stage-8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Financial Statement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4F270D-445E-404A-9E2A-DDC44769ED02}"/>
              </a:ext>
            </a:extLst>
          </p:cNvPr>
          <p:cNvSpPr txBox="1"/>
          <p:nvPr/>
        </p:nvSpPr>
        <p:spPr>
          <a:xfrm>
            <a:off x="190565" y="239615"/>
            <a:ext cx="11714480" cy="6370975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 w="53975">
            <a:solidFill>
              <a:srgbClr val="00B0F0">
                <a:alpha val="57000"/>
              </a:srgb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Financial Statement</a:t>
            </a: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I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94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9BC9344-9703-4DD3-AE37-8FEED382F068}"/>
              </a:ext>
            </a:extLst>
          </p:cNvPr>
          <p:cNvSpPr/>
          <p:nvPr/>
        </p:nvSpPr>
        <p:spPr>
          <a:xfrm>
            <a:off x="3855909" y="1294863"/>
            <a:ext cx="4461449" cy="4145449"/>
          </a:xfrm>
          <a:prstGeom prst="ellipse">
            <a:avLst/>
          </a:prstGeom>
          <a:gradFill>
            <a:gsLst>
              <a:gs pos="0">
                <a:schemeClr val="bg1"/>
              </a:gs>
              <a:gs pos="83000">
                <a:schemeClr val="accent4">
                  <a:alpha val="68000"/>
                  <a:lumMod val="22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Accounting Cycle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DA0243-5B56-4416-A9B6-976F58C20CE9}"/>
              </a:ext>
            </a:extLst>
          </p:cNvPr>
          <p:cNvSpPr/>
          <p:nvPr/>
        </p:nvSpPr>
        <p:spPr>
          <a:xfrm>
            <a:off x="2821454" y="1349319"/>
            <a:ext cx="1769593" cy="171887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1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  <a:alpha val="71000"/>
                  <a:lumMod val="7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Stage-7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Closing Entries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96CF70-2EA2-4E38-B4D6-4C717F4CAB8F}"/>
              </a:ext>
            </a:extLst>
          </p:cNvPr>
          <p:cNvSpPr/>
          <p:nvPr/>
        </p:nvSpPr>
        <p:spPr>
          <a:xfrm>
            <a:off x="6346013" y="247410"/>
            <a:ext cx="1769593" cy="171887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0"/>
                  <a:lumOff val="100000"/>
                </a:schemeClr>
              </a:gs>
              <a:gs pos="90000">
                <a:srgbClr val="CE0202">
                  <a:shade val="67500"/>
                  <a:satMod val="115000"/>
                  <a:lumMod val="77000"/>
                  <a:lumOff val="23000"/>
                  <a:alpha val="70000"/>
                </a:srgbClr>
              </a:gs>
              <a:gs pos="100000">
                <a:srgbClr val="CE0202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Stage-1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Recording of Transaction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BA3564-7769-41BC-9CD2-7FFE3A15A2FE}"/>
              </a:ext>
            </a:extLst>
          </p:cNvPr>
          <p:cNvSpPr/>
          <p:nvPr/>
        </p:nvSpPr>
        <p:spPr>
          <a:xfrm>
            <a:off x="6047805" y="4726239"/>
            <a:ext cx="1769593" cy="1718878"/>
          </a:xfrm>
          <a:prstGeom prst="ellipse">
            <a:avLst/>
          </a:prstGeom>
          <a:gradFill flip="none" rotWithShape="1">
            <a:gsLst>
              <a:gs pos="72000">
                <a:srgbClr val="00B050">
                  <a:shade val="30000"/>
                  <a:satMod val="115000"/>
                  <a:alpha val="70000"/>
                  <a:lumMod val="88000"/>
                  <a:lumOff val="12000"/>
                </a:srgbClr>
              </a:gs>
              <a:gs pos="0">
                <a:schemeClr val="bg1"/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Stage-4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Trial Balance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62D722-8F05-4FA8-9B0F-163EFD939161}"/>
              </a:ext>
            </a:extLst>
          </p:cNvPr>
          <p:cNvSpPr/>
          <p:nvPr/>
        </p:nvSpPr>
        <p:spPr>
          <a:xfrm>
            <a:off x="7638387" y="1648709"/>
            <a:ext cx="1769593" cy="171887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11000"/>
                  <a:lumOff val="89000"/>
                </a:schemeClr>
              </a:gs>
              <a:gs pos="93000">
                <a:srgbClr val="2609FF">
                  <a:shade val="67500"/>
                  <a:satMod val="115000"/>
                  <a:lumMod val="89000"/>
                  <a:lumOff val="11000"/>
                  <a:alpha val="70000"/>
                </a:srgbClr>
              </a:gs>
              <a:gs pos="100000">
                <a:srgbClr val="2609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Stage-2</a:t>
            </a:r>
          </a:p>
          <a:p>
            <a:pPr algn="ctr"/>
            <a:r>
              <a:rPr lang="en-IN" dirty="0">
                <a:solidFill>
                  <a:srgbClr val="002060"/>
                </a:solidFill>
              </a:rPr>
              <a:t>Journal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CE033C-BFB5-438D-80C6-1F33C9E4E795}"/>
              </a:ext>
            </a:extLst>
          </p:cNvPr>
          <p:cNvSpPr/>
          <p:nvPr/>
        </p:nvSpPr>
        <p:spPr>
          <a:xfrm>
            <a:off x="4417862" y="181370"/>
            <a:ext cx="1769593" cy="1718878"/>
          </a:xfrm>
          <a:prstGeom prst="ellipse">
            <a:avLst/>
          </a:prstGeom>
          <a:gradFill flip="none" rotWithShape="1">
            <a:gsLst>
              <a:gs pos="94000">
                <a:srgbClr val="FFFF00">
                  <a:shade val="30000"/>
                  <a:satMod val="115000"/>
                </a:srgbClr>
              </a:gs>
              <a:gs pos="72000">
                <a:srgbClr val="FFFF00">
                  <a:shade val="67500"/>
                  <a:satMod val="115000"/>
                  <a:alpha val="70000"/>
                  <a:lumMod val="88000"/>
                  <a:lumOff val="12000"/>
                </a:srgb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Stage-8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Financial Statement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50975E-66E5-4A5A-AD4D-20D8D2E99E5E}"/>
              </a:ext>
            </a:extLst>
          </p:cNvPr>
          <p:cNvSpPr/>
          <p:nvPr/>
        </p:nvSpPr>
        <p:spPr>
          <a:xfrm>
            <a:off x="4084263" y="4666626"/>
            <a:ext cx="1769593" cy="171887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3000">
                <a:srgbClr val="D600FA">
                  <a:shade val="67500"/>
                  <a:satMod val="115000"/>
                  <a:alpha val="70000"/>
                  <a:lumMod val="88000"/>
                  <a:lumOff val="12000"/>
                </a:srgbClr>
              </a:gs>
              <a:gs pos="100000">
                <a:srgbClr val="D600FA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Stage-5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Adjustment Entries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433AD4-C041-45A0-B566-50AA5C717CEA}"/>
              </a:ext>
            </a:extLst>
          </p:cNvPr>
          <p:cNvSpPr/>
          <p:nvPr/>
        </p:nvSpPr>
        <p:spPr>
          <a:xfrm>
            <a:off x="7638387" y="3582447"/>
            <a:ext cx="1769593" cy="171887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0"/>
                  <a:lumOff val="100000"/>
                </a:schemeClr>
              </a:gs>
              <a:gs pos="59000">
                <a:srgbClr val="FF6600">
                  <a:shade val="67500"/>
                  <a:satMod val="115000"/>
                  <a:alpha val="70000"/>
                  <a:lumMod val="88000"/>
                  <a:lumOff val="12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Stage-3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Ledger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23" name="Graphic 22" descr="Arrow Clockwise curve">
            <a:extLst>
              <a:ext uri="{FF2B5EF4-FFF2-40B4-BE49-F238E27FC236}">
                <a16:creationId xmlns:a16="http://schemas.microsoft.com/office/drawing/2014/main" id="{BE0A1EE5-AC51-4720-8833-531AEFDCF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023056">
            <a:off x="8159946" y="885742"/>
            <a:ext cx="677030" cy="677030"/>
          </a:xfrm>
          <a:prstGeom prst="rect">
            <a:avLst/>
          </a:prstGeom>
        </p:spPr>
      </p:pic>
      <p:pic>
        <p:nvPicPr>
          <p:cNvPr id="24" name="Graphic 23" descr="Arrow Clockwise curve">
            <a:extLst>
              <a:ext uri="{FF2B5EF4-FFF2-40B4-BE49-F238E27FC236}">
                <a16:creationId xmlns:a16="http://schemas.microsoft.com/office/drawing/2014/main" id="{6F7E5825-8F3C-474D-8221-11959DF1A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68161">
            <a:off x="8857985" y="3151899"/>
            <a:ext cx="677030" cy="677030"/>
          </a:xfrm>
          <a:prstGeom prst="rect">
            <a:avLst/>
          </a:prstGeom>
        </p:spPr>
      </p:pic>
      <p:pic>
        <p:nvPicPr>
          <p:cNvPr id="25" name="Graphic 24" descr="Arrow Clockwise curve">
            <a:extLst>
              <a:ext uri="{FF2B5EF4-FFF2-40B4-BE49-F238E27FC236}">
                <a16:creationId xmlns:a16="http://schemas.microsoft.com/office/drawing/2014/main" id="{E9C21D52-2C8E-4629-B71F-9EEE48B91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908370">
            <a:off x="6009682" y="28210"/>
            <a:ext cx="677030" cy="677030"/>
          </a:xfrm>
          <a:prstGeom prst="rect">
            <a:avLst/>
          </a:prstGeom>
        </p:spPr>
      </p:pic>
      <p:pic>
        <p:nvPicPr>
          <p:cNvPr id="26" name="Graphic 25" descr="Arrow Clockwise curve">
            <a:extLst>
              <a:ext uri="{FF2B5EF4-FFF2-40B4-BE49-F238E27FC236}">
                <a16:creationId xmlns:a16="http://schemas.microsoft.com/office/drawing/2014/main" id="{6409229A-8564-4651-BBBC-5CB93428D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003514">
            <a:off x="3763242" y="753321"/>
            <a:ext cx="677030" cy="677030"/>
          </a:xfrm>
          <a:prstGeom prst="rect">
            <a:avLst/>
          </a:prstGeom>
        </p:spPr>
      </p:pic>
      <p:pic>
        <p:nvPicPr>
          <p:cNvPr id="27" name="Graphic 26" descr="Arrow Clockwise curve">
            <a:extLst>
              <a:ext uri="{FF2B5EF4-FFF2-40B4-BE49-F238E27FC236}">
                <a16:creationId xmlns:a16="http://schemas.microsoft.com/office/drawing/2014/main" id="{399102CF-2C61-416D-BA7F-AB8201CC9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9104">
            <a:off x="3439979" y="5042581"/>
            <a:ext cx="677030" cy="677030"/>
          </a:xfrm>
          <a:prstGeom prst="rect">
            <a:avLst/>
          </a:prstGeom>
        </p:spPr>
      </p:pic>
      <p:pic>
        <p:nvPicPr>
          <p:cNvPr id="28" name="Graphic 27" descr="Arrow Clockwise curve">
            <a:extLst>
              <a:ext uri="{FF2B5EF4-FFF2-40B4-BE49-F238E27FC236}">
                <a16:creationId xmlns:a16="http://schemas.microsoft.com/office/drawing/2014/main" id="{6142832D-B825-4946-944C-1D9C7D0F9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567784">
            <a:off x="7879422" y="5265199"/>
            <a:ext cx="677030" cy="677030"/>
          </a:xfrm>
          <a:prstGeom prst="rect">
            <a:avLst/>
          </a:prstGeom>
        </p:spPr>
      </p:pic>
      <p:pic>
        <p:nvPicPr>
          <p:cNvPr id="29" name="Graphic 28" descr="Arrow Clockwise curve">
            <a:extLst>
              <a:ext uri="{FF2B5EF4-FFF2-40B4-BE49-F238E27FC236}">
                <a16:creationId xmlns:a16="http://schemas.microsoft.com/office/drawing/2014/main" id="{B216347C-B909-4E17-B681-431D22B73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511441">
            <a:off x="5559422" y="6002533"/>
            <a:ext cx="677030" cy="67703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D4C23208-F407-4F57-AA65-E310B27D9B4C}"/>
              </a:ext>
            </a:extLst>
          </p:cNvPr>
          <p:cNvSpPr/>
          <p:nvPr/>
        </p:nvSpPr>
        <p:spPr>
          <a:xfrm>
            <a:off x="2635702" y="3325681"/>
            <a:ext cx="1769593" cy="1718878"/>
          </a:xfrm>
          <a:prstGeom prst="ellipse">
            <a:avLst/>
          </a:prstGeom>
          <a:gradFill flip="none" rotWithShape="1">
            <a:gsLst>
              <a:gs pos="100000">
                <a:srgbClr val="D09A00">
                  <a:shade val="30000"/>
                  <a:satMod val="115000"/>
                </a:srgbClr>
              </a:gs>
              <a:gs pos="0">
                <a:schemeClr val="bg1"/>
              </a:gs>
              <a:gs pos="73000">
                <a:srgbClr val="D09A00">
                  <a:shade val="100000"/>
                  <a:satMod val="115000"/>
                  <a:alpha val="70000"/>
                  <a:lumMod val="88000"/>
                  <a:lumOff val="12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Stage-6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Adjusted Trial Balance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21" name="Graphic 20" descr="Arrow Clockwise curve">
            <a:extLst>
              <a:ext uri="{FF2B5EF4-FFF2-40B4-BE49-F238E27FC236}">
                <a16:creationId xmlns:a16="http://schemas.microsoft.com/office/drawing/2014/main" id="{86D609A1-3016-4318-A0DB-5AC999C9E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72362">
            <a:off x="2628200" y="2784137"/>
            <a:ext cx="677030" cy="67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1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DEBDD17-2A0D-4BED-BFE7-276497435CDA}"/>
              </a:ext>
            </a:extLst>
          </p:cNvPr>
          <p:cNvGrpSpPr/>
          <p:nvPr/>
        </p:nvGrpSpPr>
        <p:grpSpPr>
          <a:xfrm>
            <a:off x="2628200" y="28210"/>
            <a:ext cx="6906815" cy="6651353"/>
            <a:chOff x="2628200" y="28210"/>
            <a:chExt cx="6906815" cy="6651353"/>
          </a:xfrm>
          <a:solidFill>
            <a:schemeClr val="bg1">
              <a:lumMod val="75000"/>
            </a:schemeClr>
          </a:solidFill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B2AC738-B874-445F-B279-EE8343C0375E}"/>
                </a:ext>
              </a:extLst>
            </p:cNvPr>
            <p:cNvSpPr/>
            <p:nvPr/>
          </p:nvSpPr>
          <p:spPr>
            <a:xfrm>
              <a:off x="3855909" y="1294863"/>
              <a:ext cx="4461449" cy="4145449"/>
            </a:xfrm>
            <a:prstGeom prst="ellipse">
              <a:avLst/>
            </a:prstGeom>
            <a:grpFill/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</a:rPr>
                <a:t>Accounting Cycle</a:t>
              </a:r>
              <a:endParaRPr lang="en-IN" sz="3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843BEE0-D078-44A1-A599-D667BF8373EC}"/>
                </a:ext>
              </a:extLst>
            </p:cNvPr>
            <p:cNvSpPr/>
            <p:nvPr/>
          </p:nvSpPr>
          <p:spPr>
            <a:xfrm>
              <a:off x="2821454" y="1349319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Stage-7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Closing Entries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269786B-407D-49FC-8041-3ADAC1FCD64A}"/>
                </a:ext>
              </a:extLst>
            </p:cNvPr>
            <p:cNvSpPr/>
            <p:nvPr/>
          </p:nvSpPr>
          <p:spPr>
            <a:xfrm>
              <a:off x="6047805" y="4726239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Stage-4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Trial Balance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FF314BE-DB08-4B78-A60B-92C438E509F0}"/>
                </a:ext>
              </a:extLst>
            </p:cNvPr>
            <p:cNvSpPr/>
            <p:nvPr/>
          </p:nvSpPr>
          <p:spPr>
            <a:xfrm>
              <a:off x="7638387" y="1648709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Stage-2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Journal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98F9F9-20B9-4011-92AE-616544D74941}"/>
                </a:ext>
              </a:extLst>
            </p:cNvPr>
            <p:cNvSpPr/>
            <p:nvPr/>
          </p:nvSpPr>
          <p:spPr>
            <a:xfrm>
              <a:off x="4417862" y="181370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Stage-8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Financial Statement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D384779-5695-4727-AB71-52D2A0F4AC91}"/>
                </a:ext>
              </a:extLst>
            </p:cNvPr>
            <p:cNvSpPr/>
            <p:nvPr/>
          </p:nvSpPr>
          <p:spPr>
            <a:xfrm>
              <a:off x="4084263" y="4666626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Stage-5</a:t>
              </a:r>
            </a:p>
            <a:p>
              <a:pPr algn="ctr"/>
              <a:r>
                <a:rPr lang="en-IN" sz="1600" dirty="0">
                  <a:solidFill>
                    <a:schemeClr val="bg1">
                      <a:lumMod val="50000"/>
                    </a:schemeClr>
                  </a:solidFill>
                </a:rPr>
                <a:t>Adjustment Entries</a:t>
              </a:r>
              <a:endParaRPr lang="en-IN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E1CA98B-73C4-4EA8-B3FD-A4FD84494C91}"/>
                </a:ext>
              </a:extLst>
            </p:cNvPr>
            <p:cNvSpPr/>
            <p:nvPr/>
          </p:nvSpPr>
          <p:spPr>
            <a:xfrm>
              <a:off x="7638387" y="3582447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Stage-3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Ledger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6" name="Graphic 55" descr="Arrow Clockwise curve">
              <a:extLst>
                <a:ext uri="{FF2B5EF4-FFF2-40B4-BE49-F238E27FC236}">
                  <a16:creationId xmlns:a16="http://schemas.microsoft.com/office/drawing/2014/main" id="{E78BAB43-4A84-4AF3-BC7F-EE61A55E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023056">
              <a:off x="8159946" y="885742"/>
              <a:ext cx="677030" cy="677030"/>
            </a:xfrm>
            <a:prstGeom prst="rect">
              <a:avLst/>
            </a:prstGeom>
          </p:spPr>
        </p:pic>
        <p:pic>
          <p:nvPicPr>
            <p:cNvPr id="57" name="Graphic 56" descr="Arrow Clockwise curve">
              <a:extLst>
                <a:ext uri="{FF2B5EF4-FFF2-40B4-BE49-F238E27FC236}">
                  <a16:creationId xmlns:a16="http://schemas.microsoft.com/office/drawing/2014/main" id="{F40F7ECE-0BD6-4BAA-B713-A95A7A6EF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268161">
              <a:off x="8857985" y="3151899"/>
              <a:ext cx="677030" cy="677030"/>
            </a:xfrm>
            <a:prstGeom prst="rect">
              <a:avLst/>
            </a:prstGeom>
          </p:spPr>
        </p:pic>
        <p:pic>
          <p:nvPicPr>
            <p:cNvPr id="58" name="Graphic 57" descr="Arrow Clockwise curve">
              <a:extLst>
                <a:ext uri="{FF2B5EF4-FFF2-40B4-BE49-F238E27FC236}">
                  <a16:creationId xmlns:a16="http://schemas.microsoft.com/office/drawing/2014/main" id="{555F0E48-7E3D-4F00-9199-379EC93AF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6908370">
              <a:off x="6009682" y="28210"/>
              <a:ext cx="677030" cy="677030"/>
            </a:xfrm>
            <a:prstGeom prst="rect">
              <a:avLst/>
            </a:prstGeom>
          </p:spPr>
        </p:pic>
        <p:pic>
          <p:nvPicPr>
            <p:cNvPr id="59" name="Graphic 58" descr="Arrow Clockwise curve">
              <a:extLst>
                <a:ext uri="{FF2B5EF4-FFF2-40B4-BE49-F238E27FC236}">
                  <a16:creationId xmlns:a16="http://schemas.microsoft.com/office/drawing/2014/main" id="{0B304D4E-08D9-497B-AEB5-D34108510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003514">
              <a:off x="3763242" y="753321"/>
              <a:ext cx="677030" cy="677030"/>
            </a:xfrm>
            <a:prstGeom prst="rect">
              <a:avLst/>
            </a:prstGeom>
          </p:spPr>
        </p:pic>
        <p:pic>
          <p:nvPicPr>
            <p:cNvPr id="60" name="Graphic 59" descr="Arrow Clockwise curve">
              <a:extLst>
                <a:ext uri="{FF2B5EF4-FFF2-40B4-BE49-F238E27FC236}">
                  <a16:creationId xmlns:a16="http://schemas.microsoft.com/office/drawing/2014/main" id="{CF79F230-3E02-4B4B-8651-A15DFFFDF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9104">
              <a:off x="3439979" y="5042581"/>
              <a:ext cx="677030" cy="677030"/>
            </a:xfrm>
            <a:prstGeom prst="rect">
              <a:avLst/>
            </a:prstGeom>
          </p:spPr>
        </p:pic>
        <p:pic>
          <p:nvPicPr>
            <p:cNvPr id="61" name="Graphic 60" descr="Arrow Clockwise curve">
              <a:extLst>
                <a:ext uri="{FF2B5EF4-FFF2-40B4-BE49-F238E27FC236}">
                  <a16:creationId xmlns:a16="http://schemas.microsoft.com/office/drawing/2014/main" id="{C4E3F336-F201-4BCB-A8BF-EFCB6FC35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567784">
              <a:off x="7879422" y="5265199"/>
              <a:ext cx="677030" cy="677030"/>
            </a:xfrm>
            <a:prstGeom prst="rect">
              <a:avLst/>
            </a:prstGeom>
          </p:spPr>
        </p:pic>
        <p:pic>
          <p:nvPicPr>
            <p:cNvPr id="62" name="Graphic 61" descr="Arrow Clockwise curve">
              <a:extLst>
                <a:ext uri="{FF2B5EF4-FFF2-40B4-BE49-F238E27FC236}">
                  <a16:creationId xmlns:a16="http://schemas.microsoft.com/office/drawing/2014/main" id="{AFD858D4-88EC-4314-94DA-3AA6877C3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511441">
              <a:off x="5559422" y="6002533"/>
              <a:ext cx="677030" cy="677030"/>
            </a:xfrm>
            <a:prstGeom prst="rect">
              <a:avLst/>
            </a:prstGeom>
          </p:spPr>
        </p:pic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4421899-6ADF-4285-8127-E0CF41640CB2}"/>
                </a:ext>
              </a:extLst>
            </p:cNvPr>
            <p:cNvSpPr/>
            <p:nvPr/>
          </p:nvSpPr>
          <p:spPr>
            <a:xfrm>
              <a:off x="2635702" y="3325681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Stage-6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Adjusted Trial Balance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4" name="Graphic 63" descr="Arrow Clockwise curve">
              <a:extLst>
                <a:ext uri="{FF2B5EF4-FFF2-40B4-BE49-F238E27FC236}">
                  <a16:creationId xmlns:a16="http://schemas.microsoft.com/office/drawing/2014/main" id="{B77DB3F4-11A8-413C-BAD2-5FC5ABD24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72362">
              <a:off x="2628200" y="2784137"/>
              <a:ext cx="677030" cy="677030"/>
            </a:xfrm>
            <a:prstGeom prst="rect">
              <a:avLst/>
            </a:prstGeom>
          </p:spPr>
        </p:pic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CF831424-C488-4589-A9B1-78456DD3FF13}"/>
              </a:ext>
            </a:extLst>
          </p:cNvPr>
          <p:cNvSpPr/>
          <p:nvPr/>
        </p:nvSpPr>
        <p:spPr>
          <a:xfrm>
            <a:off x="6346013" y="247410"/>
            <a:ext cx="1769593" cy="171887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0"/>
                  <a:lumOff val="100000"/>
                </a:schemeClr>
              </a:gs>
              <a:gs pos="90000">
                <a:srgbClr val="CE0202">
                  <a:shade val="67500"/>
                  <a:satMod val="115000"/>
                  <a:lumMod val="77000"/>
                  <a:lumOff val="23000"/>
                  <a:alpha val="70000"/>
                </a:srgbClr>
              </a:gs>
              <a:gs pos="100000">
                <a:srgbClr val="CE0202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Stage-1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Recording of Transaction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C3CF8-A8C8-47AE-BA58-2621F12267FA}"/>
              </a:ext>
            </a:extLst>
          </p:cNvPr>
          <p:cNvSpPr txBox="1"/>
          <p:nvPr/>
        </p:nvSpPr>
        <p:spPr>
          <a:xfrm>
            <a:off x="190565" y="239615"/>
            <a:ext cx="11714480" cy="6370975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 w="53975">
            <a:solidFill>
              <a:srgbClr val="00B0F0">
                <a:alpha val="57000"/>
              </a:srgb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Recording of Transaction</a:t>
            </a: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I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9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13EE199-6071-476E-A56B-0B21955AFDD3}"/>
              </a:ext>
            </a:extLst>
          </p:cNvPr>
          <p:cNvGrpSpPr/>
          <p:nvPr/>
        </p:nvGrpSpPr>
        <p:grpSpPr>
          <a:xfrm>
            <a:off x="2628200" y="28210"/>
            <a:ext cx="6906815" cy="6651353"/>
            <a:chOff x="2628200" y="28210"/>
            <a:chExt cx="6906815" cy="6651353"/>
          </a:xfrm>
          <a:solidFill>
            <a:schemeClr val="bg1">
              <a:lumMod val="75000"/>
            </a:schemeClr>
          </a:solidFill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B2AC738-B874-445F-B279-EE8343C0375E}"/>
                </a:ext>
              </a:extLst>
            </p:cNvPr>
            <p:cNvSpPr/>
            <p:nvPr/>
          </p:nvSpPr>
          <p:spPr>
            <a:xfrm>
              <a:off x="3855909" y="1294863"/>
              <a:ext cx="4461449" cy="4145449"/>
            </a:xfrm>
            <a:prstGeom prst="ellipse">
              <a:avLst/>
            </a:prstGeom>
            <a:grpFill/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</a:rPr>
                <a:t>Accounting Cycle</a:t>
              </a:r>
              <a:endParaRPr lang="en-IN" sz="3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843BEE0-D078-44A1-A599-D667BF8373EC}"/>
                </a:ext>
              </a:extLst>
            </p:cNvPr>
            <p:cNvSpPr/>
            <p:nvPr/>
          </p:nvSpPr>
          <p:spPr>
            <a:xfrm>
              <a:off x="2821454" y="1349319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Stage-7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Closing Entries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F831424-C488-4589-A9B1-78456DD3FF13}"/>
                </a:ext>
              </a:extLst>
            </p:cNvPr>
            <p:cNvSpPr/>
            <p:nvPr/>
          </p:nvSpPr>
          <p:spPr>
            <a:xfrm>
              <a:off x="6346013" y="247410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Stage-1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Recording of Transaction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269786B-407D-49FC-8041-3ADAC1FCD64A}"/>
                </a:ext>
              </a:extLst>
            </p:cNvPr>
            <p:cNvSpPr/>
            <p:nvPr/>
          </p:nvSpPr>
          <p:spPr>
            <a:xfrm>
              <a:off x="6047805" y="4726239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Stage-4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Trial Balance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98F9F9-20B9-4011-92AE-616544D74941}"/>
                </a:ext>
              </a:extLst>
            </p:cNvPr>
            <p:cNvSpPr/>
            <p:nvPr/>
          </p:nvSpPr>
          <p:spPr>
            <a:xfrm>
              <a:off x="4417862" y="181370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Stage-8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Financial Statement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D384779-5695-4727-AB71-52D2A0F4AC91}"/>
                </a:ext>
              </a:extLst>
            </p:cNvPr>
            <p:cNvSpPr/>
            <p:nvPr/>
          </p:nvSpPr>
          <p:spPr>
            <a:xfrm>
              <a:off x="4084263" y="4666626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Stage-5</a:t>
              </a:r>
            </a:p>
            <a:p>
              <a:pPr algn="ctr"/>
              <a:r>
                <a:rPr lang="en-IN" sz="1600" dirty="0">
                  <a:solidFill>
                    <a:schemeClr val="bg1">
                      <a:lumMod val="50000"/>
                    </a:schemeClr>
                  </a:solidFill>
                </a:rPr>
                <a:t>Adjustment Entries</a:t>
              </a:r>
              <a:endParaRPr lang="en-IN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E1CA98B-73C4-4EA8-B3FD-A4FD84494C91}"/>
                </a:ext>
              </a:extLst>
            </p:cNvPr>
            <p:cNvSpPr/>
            <p:nvPr/>
          </p:nvSpPr>
          <p:spPr>
            <a:xfrm>
              <a:off x="7638387" y="3582447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Stage-3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Ledger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6" name="Graphic 55" descr="Arrow Clockwise curve">
              <a:extLst>
                <a:ext uri="{FF2B5EF4-FFF2-40B4-BE49-F238E27FC236}">
                  <a16:creationId xmlns:a16="http://schemas.microsoft.com/office/drawing/2014/main" id="{E78BAB43-4A84-4AF3-BC7F-EE61A55E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023056">
              <a:off x="8159946" y="885742"/>
              <a:ext cx="677030" cy="677030"/>
            </a:xfrm>
            <a:prstGeom prst="rect">
              <a:avLst/>
            </a:prstGeom>
          </p:spPr>
        </p:pic>
        <p:pic>
          <p:nvPicPr>
            <p:cNvPr id="57" name="Graphic 56" descr="Arrow Clockwise curve">
              <a:extLst>
                <a:ext uri="{FF2B5EF4-FFF2-40B4-BE49-F238E27FC236}">
                  <a16:creationId xmlns:a16="http://schemas.microsoft.com/office/drawing/2014/main" id="{F40F7ECE-0BD6-4BAA-B713-A95A7A6EF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268161">
              <a:off x="8857985" y="3151899"/>
              <a:ext cx="677030" cy="677030"/>
            </a:xfrm>
            <a:prstGeom prst="rect">
              <a:avLst/>
            </a:prstGeom>
          </p:spPr>
        </p:pic>
        <p:pic>
          <p:nvPicPr>
            <p:cNvPr id="58" name="Graphic 57" descr="Arrow Clockwise curve">
              <a:extLst>
                <a:ext uri="{FF2B5EF4-FFF2-40B4-BE49-F238E27FC236}">
                  <a16:creationId xmlns:a16="http://schemas.microsoft.com/office/drawing/2014/main" id="{555F0E48-7E3D-4F00-9199-379EC93AF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6908370">
              <a:off x="6009682" y="28210"/>
              <a:ext cx="677030" cy="677030"/>
            </a:xfrm>
            <a:prstGeom prst="rect">
              <a:avLst/>
            </a:prstGeom>
          </p:spPr>
        </p:pic>
        <p:pic>
          <p:nvPicPr>
            <p:cNvPr id="59" name="Graphic 58" descr="Arrow Clockwise curve">
              <a:extLst>
                <a:ext uri="{FF2B5EF4-FFF2-40B4-BE49-F238E27FC236}">
                  <a16:creationId xmlns:a16="http://schemas.microsoft.com/office/drawing/2014/main" id="{0B304D4E-08D9-497B-AEB5-D34108510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003514">
              <a:off x="3763242" y="753321"/>
              <a:ext cx="677030" cy="677030"/>
            </a:xfrm>
            <a:prstGeom prst="rect">
              <a:avLst/>
            </a:prstGeom>
          </p:spPr>
        </p:pic>
        <p:pic>
          <p:nvPicPr>
            <p:cNvPr id="60" name="Graphic 59" descr="Arrow Clockwise curve">
              <a:extLst>
                <a:ext uri="{FF2B5EF4-FFF2-40B4-BE49-F238E27FC236}">
                  <a16:creationId xmlns:a16="http://schemas.microsoft.com/office/drawing/2014/main" id="{CF79F230-3E02-4B4B-8651-A15DFFFDF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9104">
              <a:off x="3439979" y="5042581"/>
              <a:ext cx="677030" cy="677030"/>
            </a:xfrm>
            <a:prstGeom prst="rect">
              <a:avLst/>
            </a:prstGeom>
          </p:spPr>
        </p:pic>
        <p:pic>
          <p:nvPicPr>
            <p:cNvPr id="61" name="Graphic 60" descr="Arrow Clockwise curve">
              <a:extLst>
                <a:ext uri="{FF2B5EF4-FFF2-40B4-BE49-F238E27FC236}">
                  <a16:creationId xmlns:a16="http://schemas.microsoft.com/office/drawing/2014/main" id="{C4E3F336-F201-4BCB-A8BF-EFCB6FC35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567784">
              <a:off x="7879422" y="5265199"/>
              <a:ext cx="677030" cy="677030"/>
            </a:xfrm>
            <a:prstGeom prst="rect">
              <a:avLst/>
            </a:prstGeom>
          </p:spPr>
        </p:pic>
        <p:pic>
          <p:nvPicPr>
            <p:cNvPr id="62" name="Graphic 61" descr="Arrow Clockwise curve">
              <a:extLst>
                <a:ext uri="{FF2B5EF4-FFF2-40B4-BE49-F238E27FC236}">
                  <a16:creationId xmlns:a16="http://schemas.microsoft.com/office/drawing/2014/main" id="{AFD858D4-88EC-4314-94DA-3AA6877C3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511441">
              <a:off x="5559422" y="6002533"/>
              <a:ext cx="677030" cy="677030"/>
            </a:xfrm>
            <a:prstGeom prst="rect">
              <a:avLst/>
            </a:prstGeom>
          </p:spPr>
        </p:pic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4421899-6ADF-4285-8127-E0CF41640CB2}"/>
                </a:ext>
              </a:extLst>
            </p:cNvPr>
            <p:cNvSpPr/>
            <p:nvPr/>
          </p:nvSpPr>
          <p:spPr>
            <a:xfrm>
              <a:off x="2635702" y="3325681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Stage-6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Adjusted Trial Balance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4" name="Graphic 63" descr="Arrow Clockwise curve">
              <a:extLst>
                <a:ext uri="{FF2B5EF4-FFF2-40B4-BE49-F238E27FC236}">
                  <a16:creationId xmlns:a16="http://schemas.microsoft.com/office/drawing/2014/main" id="{B77DB3F4-11A8-413C-BAD2-5FC5ABD24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72362">
              <a:off x="2628200" y="2784137"/>
              <a:ext cx="677030" cy="677030"/>
            </a:xfrm>
            <a:prstGeom prst="rect">
              <a:avLst/>
            </a:prstGeom>
          </p:spPr>
        </p:pic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0FF314BE-DB08-4B78-A60B-92C438E509F0}"/>
              </a:ext>
            </a:extLst>
          </p:cNvPr>
          <p:cNvSpPr/>
          <p:nvPr/>
        </p:nvSpPr>
        <p:spPr>
          <a:xfrm>
            <a:off x="7638387" y="1648709"/>
            <a:ext cx="1769593" cy="171887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11000"/>
                  <a:lumOff val="89000"/>
                </a:schemeClr>
              </a:gs>
              <a:gs pos="93000">
                <a:srgbClr val="2609FF">
                  <a:shade val="67500"/>
                  <a:satMod val="115000"/>
                  <a:lumMod val="89000"/>
                  <a:lumOff val="11000"/>
                  <a:alpha val="70000"/>
                </a:srgbClr>
              </a:gs>
              <a:gs pos="100000">
                <a:srgbClr val="2609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Stage-2</a:t>
            </a:r>
          </a:p>
          <a:p>
            <a:pPr algn="ctr"/>
            <a:r>
              <a:rPr lang="en-IN" dirty="0">
                <a:solidFill>
                  <a:srgbClr val="002060"/>
                </a:solidFill>
              </a:rPr>
              <a:t>Journal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9D4165-170F-457B-95A5-5957C8C10D27}"/>
              </a:ext>
            </a:extLst>
          </p:cNvPr>
          <p:cNvSpPr txBox="1"/>
          <p:nvPr/>
        </p:nvSpPr>
        <p:spPr>
          <a:xfrm>
            <a:off x="190565" y="239615"/>
            <a:ext cx="11714480" cy="6370975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 w="53975">
            <a:solidFill>
              <a:srgbClr val="00B0F0">
                <a:alpha val="57000"/>
              </a:srgb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Journal</a:t>
            </a: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I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77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02FC9DE-8C8B-4BA5-B5BD-CB33732CD707}"/>
              </a:ext>
            </a:extLst>
          </p:cNvPr>
          <p:cNvGrpSpPr/>
          <p:nvPr/>
        </p:nvGrpSpPr>
        <p:grpSpPr>
          <a:xfrm>
            <a:off x="2628200" y="28210"/>
            <a:ext cx="6906815" cy="6651353"/>
            <a:chOff x="2628200" y="28210"/>
            <a:chExt cx="6906815" cy="6651353"/>
          </a:xfrm>
          <a:solidFill>
            <a:schemeClr val="bg1">
              <a:lumMod val="75000"/>
            </a:schemeClr>
          </a:solidFill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B2AC738-B874-445F-B279-EE8343C0375E}"/>
                </a:ext>
              </a:extLst>
            </p:cNvPr>
            <p:cNvSpPr/>
            <p:nvPr/>
          </p:nvSpPr>
          <p:spPr>
            <a:xfrm>
              <a:off x="3855909" y="1294863"/>
              <a:ext cx="4461449" cy="4145449"/>
            </a:xfrm>
            <a:prstGeom prst="ellipse">
              <a:avLst/>
            </a:prstGeom>
            <a:grpFill/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</a:rPr>
                <a:t>Accounting Cycle</a:t>
              </a:r>
              <a:endParaRPr lang="en-IN" sz="3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843BEE0-D078-44A1-A599-D667BF8373EC}"/>
                </a:ext>
              </a:extLst>
            </p:cNvPr>
            <p:cNvSpPr/>
            <p:nvPr/>
          </p:nvSpPr>
          <p:spPr>
            <a:xfrm>
              <a:off x="2821454" y="1349319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Stage-7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Closing Entries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F831424-C488-4589-A9B1-78456DD3FF13}"/>
                </a:ext>
              </a:extLst>
            </p:cNvPr>
            <p:cNvSpPr/>
            <p:nvPr/>
          </p:nvSpPr>
          <p:spPr>
            <a:xfrm>
              <a:off x="6346013" y="247410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Stage-1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Recording of Transaction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269786B-407D-49FC-8041-3ADAC1FCD64A}"/>
                </a:ext>
              </a:extLst>
            </p:cNvPr>
            <p:cNvSpPr/>
            <p:nvPr/>
          </p:nvSpPr>
          <p:spPr>
            <a:xfrm>
              <a:off x="6047805" y="4726239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Stage-4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Trial Balance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FF314BE-DB08-4B78-A60B-92C438E509F0}"/>
                </a:ext>
              </a:extLst>
            </p:cNvPr>
            <p:cNvSpPr/>
            <p:nvPr/>
          </p:nvSpPr>
          <p:spPr>
            <a:xfrm>
              <a:off x="7638387" y="1648709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Stage-2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Journal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98F9F9-20B9-4011-92AE-616544D74941}"/>
                </a:ext>
              </a:extLst>
            </p:cNvPr>
            <p:cNvSpPr/>
            <p:nvPr/>
          </p:nvSpPr>
          <p:spPr>
            <a:xfrm>
              <a:off x="4417862" y="181370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Stage-8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Financial Statement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D384779-5695-4727-AB71-52D2A0F4AC91}"/>
                </a:ext>
              </a:extLst>
            </p:cNvPr>
            <p:cNvSpPr/>
            <p:nvPr/>
          </p:nvSpPr>
          <p:spPr>
            <a:xfrm>
              <a:off x="4084263" y="4666626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Stage-5</a:t>
              </a:r>
            </a:p>
            <a:p>
              <a:pPr algn="ctr"/>
              <a:r>
                <a:rPr lang="en-IN" sz="1600" dirty="0">
                  <a:solidFill>
                    <a:schemeClr val="bg1">
                      <a:lumMod val="50000"/>
                    </a:schemeClr>
                  </a:solidFill>
                </a:rPr>
                <a:t>Adjustment Entries</a:t>
              </a:r>
              <a:endParaRPr lang="en-IN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6" name="Graphic 55" descr="Arrow Clockwise curve">
              <a:extLst>
                <a:ext uri="{FF2B5EF4-FFF2-40B4-BE49-F238E27FC236}">
                  <a16:creationId xmlns:a16="http://schemas.microsoft.com/office/drawing/2014/main" id="{E78BAB43-4A84-4AF3-BC7F-EE61A55E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023056">
              <a:off x="8159946" y="885742"/>
              <a:ext cx="677030" cy="677030"/>
            </a:xfrm>
            <a:prstGeom prst="rect">
              <a:avLst/>
            </a:prstGeom>
          </p:spPr>
        </p:pic>
        <p:pic>
          <p:nvPicPr>
            <p:cNvPr id="57" name="Graphic 56" descr="Arrow Clockwise curve">
              <a:extLst>
                <a:ext uri="{FF2B5EF4-FFF2-40B4-BE49-F238E27FC236}">
                  <a16:creationId xmlns:a16="http://schemas.microsoft.com/office/drawing/2014/main" id="{F40F7ECE-0BD6-4BAA-B713-A95A7A6EF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268161">
              <a:off x="8857985" y="3151899"/>
              <a:ext cx="677030" cy="677030"/>
            </a:xfrm>
            <a:prstGeom prst="rect">
              <a:avLst/>
            </a:prstGeom>
          </p:spPr>
        </p:pic>
        <p:pic>
          <p:nvPicPr>
            <p:cNvPr id="58" name="Graphic 57" descr="Arrow Clockwise curve">
              <a:extLst>
                <a:ext uri="{FF2B5EF4-FFF2-40B4-BE49-F238E27FC236}">
                  <a16:creationId xmlns:a16="http://schemas.microsoft.com/office/drawing/2014/main" id="{555F0E48-7E3D-4F00-9199-379EC93AF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6908370">
              <a:off x="6009682" y="28210"/>
              <a:ext cx="677030" cy="677030"/>
            </a:xfrm>
            <a:prstGeom prst="rect">
              <a:avLst/>
            </a:prstGeom>
          </p:spPr>
        </p:pic>
        <p:pic>
          <p:nvPicPr>
            <p:cNvPr id="59" name="Graphic 58" descr="Arrow Clockwise curve">
              <a:extLst>
                <a:ext uri="{FF2B5EF4-FFF2-40B4-BE49-F238E27FC236}">
                  <a16:creationId xmlns:a16="http://schemas.microsoft.com/office/drawing/2014/main" id="{0B304D4E-08D9-497B-AEB5-D34108510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003514">
              <a:off x="3763242" y="753321"/>
              <a:ext cx="677030" cy="677030"/>
            </a:xfrm>
            <a:prstGeom prst="rect">
              <a:avLst/>
            </a:prstGeom>
          </p:spPr>
        </p:pic>
        <p:pic>
          <p:nvPicPr>
            <p:cNvPr id="60" name="Graphic 59" descr="Arrow Clockwise curve">
              <a:extLst>
                <a:ext uri="{FF2B5EF4-FFF2-40B4-BE49-F238E27FC236}">
                  <a16:creationId xmlns:a16="http://schemas.microsoft.com/office/drawing/2014/main" id="{CF79F230-3E02-4B4B-8651-A15DFFFDF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9104">
              <a:off x="3439979" y="5042581"/>
              <a:ext cx="677030" cy="677030"/>
            </a:xfrm>
            <a:prstGeom prst="rect">
              <a:avLst/>
            </a:prstGeom>
          </p:spPr>
        </p:pic>
        <p:pic>
          <p:nvPicPr>
            <p:cNvPr id="61" name="Graphic 60" descr="Arrow Clockwise curve">
              <a:extLst>
                <a:ext uri="{FF2B5EF4-FFF2-40B4-BE49-F238E27FC236}">
                  <a16:creationId xmlns:a16="http://schemas.microsoft.com/office/drawing/2014/main" id="{C4E3F336-F201-4BCB-A8BF-EFCB6FC35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567784">
              <a:off x="7879422" y="5265199"/>
              <a:ext cx="677030" cy="677030"/>
            </a:xfrm>
            <a:prstGeom prst="rect">
              <a:avLst/>
            </a:prstGeom>
          </p:spPr>
        </p:pic>
        <p:pic>
          <p:nvPicPr>
            <p:cNvPr id="62" name="Graphic 61" descr="Arrow Clockwise curve">
              <a:extLst>
                <a:ext uri="{FF2B5EF4-FFF2-40B4-BE49-F238E27FC236}">
                  <a16:creationId xmlns:a16="http://schemas.microsoft.com/office/drawing/2014/main" id="{AFD858D4-88EC-4314-94DA-3AA6877C3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511441">
              <a:off x="5559422" y="6002533"/>
              <a:ext cx="677030" cy="677030"/>
            </a:xfrm>
            <a:prstGeom prst="rect">
              <a:avLst/>
            </a:prstGeom>
          </p:spPr>
        </p:pic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4421899-6ADF-4285-8127-E0CF41640CB2}"/>
                </a:ext>
              </a:extLst>
            </p:cNvPr>
            <p:cNvSpPr/>
            <p:nvPr/>
          </p:nvSpPr>
          <p:spPr>
            <a:xfrm>
              <a:off x="2635702" y="3325681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Stage-6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Adjusted Trial Balance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4" name="Graphic 63" descr="Arrow Clockwise curve">
              <a:extLst>
                <a:ext uri="{FF2B5EF4-FFF2-40B4-BE49-F238E27FC236}">
                  <a16:creationId xmlns:a16="http://schemas.microsoft.com/office/drawing/2014/main" id="{B77DB3F4-11A8-413C-BAD2-5FC5ABD24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72362">
              <a:off x="2628200" y="2784137"/>
              <a:ext cx="677030" cy="677030"/>
            </a:xfrm>
            <a:prstGeom prst="rect">
              <a:avLst/>
            </a:prstGeom>
          </p:spPr>
        </p:pic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BE1CA98B-73C4-4EA8-B3FD-A4FD84494C91}"/>
              </a:ext>
            </a:extLst>
          </p:cNvPr>
          <p:cNvSpPr/>
          <p:nvPr/>
        </p:nvSpPr>
        <p:spPr>
          <a:xfrm>
            <a:off x="7638387" y="3582447"/>
            <a:ext cx="1769593" cy="171887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0"/>
                  <a:lumOff val="100000"/>
                </a:schemeClr>
              </a:gs>
              <a:gs pos="59000">
                <a:srgbClr val="FF6600">
                  <a:shade val="67500"/>
                  <a:satMod val="115000"/>
                  <a:alpha val="70000"/>
                  <a:lumMod val="88000"/>
                  <a:lumOff val="12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Stage-3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Ledger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348404-4A86-48F5-9D20-B14AB7D5F3EF}"/>
              </a:ext>
            </a:extLst>
          </p:cNvPr>
          <p:cNvSpPr txBox="1"/>
          <p:nvPr/>
        </p:nvSpPr>
        <p:spPr>
          <a:xfrm>
            <a:off x="190565" y="239615"/>
            <a:ext cx="11714480" cy="6370975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 w="53975">
            <a:solidFill>
              <a:srgbClr val="00B0F0">
                <a:alpha val="57000"/>
              </a:srgb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Ledger</a:t>
            </a: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I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23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E7E2C5E-CD05-488A-AE77-904DE64FC3C6}"/>
              </a:ext>
            </a:extLst>
          </p:cNvPr>
          <p:cNvGrpSpPr/>
          <p:nvPr/>
        </p:nvGrpSpPr>
        <p:grpSpPr>
          <a:xfrm>
            <a:off x="2628200" y="28210"/>
            <a:ext cx="6906815" cy="6651353"/>
            <a:chOff x="2628200" y="28210"/>
            <a:chExt cx="6906815" cy="6651353"/>
          </a:xfrm>
          <a:solidFill>
            <a:schemeClr val="bg1">
              <a:lumMod val="75000"/>
            </a:schemeClr>
          </a:solidFill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B2AC738-B874-445F-B279-EE8343C0375E}"/>
                </a:ext>
              </a:extLst>
            </p:cNvPr>
            <p:cNvSpPr/>
            <p:nvPr/>
          </p:nvSpPr>
          <p:spPr>
            <a:xfrm>
              <a:off x="3855909" y="1294863"/>
              <a:ext cx="4461449" cy="4145449"/>
            </a:xfrm>
            <a:prstGeom prst="ellipse">
              <a:avLst/>
            </a:prstGeom>
            <a:grpFill/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</a:rPr>
                <a:t>Accounting Cycle</a:t>
              </a:r>
              <a:endParaRPr lang="en-IN" sz="3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843BEE0-D078-44A1-A599-D667BF8373EC}"/>
                </a:ext>
              </a:extLst>
            </p:cNvPr>
            <p:cNvSpPr/>
            <p:nvPr/>
          </p:nvSpPr>
          <p:spPr>
            <a:xfrm>
              <a:off x="2821454" y="1349319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Stage-7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Closing Entries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F831424-C488-4589-A9B1-78456DD3FF13}"/>
                </a:ext>
              </a:extLst>
            </p:cNvPr>
            <p:cNvSpPr/>
            <p:nvPr/>
          </p:nvSpPr>
          <p:spPr>
            <a:xfrm>
              <a:off x="6346013" y="247410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Stage-1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Recording of Transaction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FF314BE-DB08-4B78-A60B-92C438E509F0}"/>
                </a:ext>
              </a:extLst>
            </p:cNvPr>
            <p:cNvSpPr/>
            <p:nvPr/>
          </p:nvSpPr>
          <p:spPr>
            <a:xfrm>
              <a:off x="7638387" y="1648709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Stage-2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Journal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98F9F9-20B9-4011-92AE-616544D74941}"/>
                </a:ext>
              </a:extLst>
            </p:cNvPr>
            <p:cNvSpPr/>
            <p:nvPr/>
          </p:nvSpPr>
          <p:spPr>
            <a:xfrm>
              <a:off x="4417862" y="181370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Stage-8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Financial Statement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D384779-5695-4727-AB71-52D2A0F4AC91}"/>
                </a:ext>
              </a:extLst>
            </p:cNvPr>
            <p:cNvSpPr/>
            <p:nvPr/>
          </p:nvSpPr>
          <p:spPr>
            <a:xfrm>
              <a:off x="4084263" y="4666626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Stage-5</a:t>
              </a:r>
            </a:p>
            <a:p>
              <a:pPr algn="ctr"/>
              <a:r>
                <a:rPr lang="en-IN" sz="1600" dirty="0">
                  <a:solidFill>
                    <a:schemeClr val="bg1">
                      <a:lumMod val="50000"/>
                    </a:schemeClr>
                  </a:solidFill>
                </a:rPr>
                <a:t>Adjustment Entries</a:t>
              </a:r>
              <a:endParaRPr lang="en-IN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E1CA98B-73C4-4EA8-B3FD-A4FD84494C91}"/>
                </a:ext>
              </a:extLst>
            </p:cNvPr>
            <p:cNvSpPr/>
            <p:nvPr/>
          </p:nvSpPr>
          <p:spPr>
            <a:xfrm>
              <a:off x="7638387" y="3582447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Stage-3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Ledger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6" name="Graphic 55" descr="Arrow Clockwise curve">
              <a:extLst>
                <a:ext uri="{FF2B5EF4-FFF2-40B4-BE49-F238E27FC236}">
                  <a16:creationId xmlns:a16="http://schemas.microsoft.com/office/drawing/2014/main" id="{E78BAB43-4A84-4AF3-BC7F-EE61A55E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023056">
              <a:off x="8159946" y="885742"/>
              <a:ext cx="677030" cy="677030"/>
            </a:xfrm>
            <a:prstGeom prst="rect">
              <a:avLst/>
            </a:prstGeom>
          </p:spPr>
        </p:pic>
        <p:pic>
          <p:nvPicPr>
            <p:cNvPr id="57" name="Graphic 56" descr="Arrow Clockwise curve">
              <a:extLst>
                <a:ext uri="{FF2B5EF4-FFF2-40B4-BE49-F238E27FC236}">
                  <a16:creationId xmlns:a16="http://schemas.microsoft.com/office/drawing/2014/main" id="{F40F7ECE-0BD6-4BAA-B713-A95A7A6EF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268161">
              <a:off x="8857985" y="3151899"/>
              <a:ext cx="677030" cy="677030"/>
            </a:xfrm>
            <a:prstGeom prst="rect">
              <a:avLst/>
            </a:prstGeom>
          </p:spPr>
        </p:pic>
        <p:pic>
          <p:nvPicPr>
            <p:cNvPr id="58" name="Graphic 57" descr="Arrow Clockwise curve">
              <a:extLst>
                <a:ext uri="{FF2B5EF4-FFF2-40B4-BE49-F238E27FC236}">
                  <a16:creationId xmlns:a16="http://schemas.microsoft.com/office/drawing/2014/main" id="{555F0E48-7E3D-4F00-9199-379EC93AF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6908370">
              <a:off x="6009682" y="28210"/>
              <a:ext cx="677030" cy="677030"/>
            </a:xfrm>
            <a:prstGeom prst="rect">
              <a:avLst/>
            </a:prstGeom>
          </p:spPr>
        </p:pic>
        <p:pic>
          <p:nvPicPr>
            <p:cNvPr id="59" name="Graphic 58" descr="Arrow Clockwise curve">
              <a:extLst>
                <a:ext uri="{FF2B5EF4-FFF2-40B4-BE49-F238E27FC236}">
                  <a16:creationId xmlns:a16="http://schemas.microsoft.com/office/drawing/2014/main" id="{0B304D4E-08D9-497B-AEB5-D34108510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003514">
              <a:off x="3763242" y="753321"/>
              <a:ext cx="677030" cy="677030"/>
            </a:xfrm>
            <a:prstGeom prst="rect">
              <a:avLst/>
            </a:prstGeom>
          </p:spPr>
        </p:pic>
        <p:pic>
          <p:nvPicPr>
            <p:cNvPr id="60" name="Graphic 59" descr="Arrow Clockwise curve">
              <a:extLst>
                <a:ext uri="{FF2B5EF4-FFF2-40B4-BE49-F238E27FC236}">
                  <a16:creationId xmlns:a16="http://schemas.microsoft.com/office/drawing/2014/main" id="{CF79F230-3E02-4B4B-8651-A15DFFFDF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9104">
              <a:off x="3439979" y="5042581"/>
              <a:ext cx="677030" cy="677030"/>
            </a:xfrm>
            <a:prstGeom prst="rect">
              <a:avLst/>
            </a:prstGeom>
          </p:spPr>
        </p:pic>
        <p:pic>
          <p:nvPicPr>
            <p:cNvPr id="61" name="Graphic 60" descr="Arrow Clockwise curve">
              <a:extLst>
                <a:ext uri="{FF2B5EF4-FFF2-40B4-BE49-F238E27FC236}">
                  <a16:creationId xmlns:a16="http://schemas.microsoft.com/office/drawing/2014/main" id="{C4E3F336-F201-4BCB-A8BF-EFCB6FC35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567784">
              <a:off x="7879422" y="5265199"/>
              <a:ext cx="677030" cy="677030"/>
            </a:xfrm>
            <a:prstGeom prst="rect">
              <a:avLst/>
            </a:prstGeom>
          </p:spPr>
        </p:pic>
        <p:pic>
          <p:nvPicPr>
            <p:cNvPr id="62" name="Graphic 61" descr="Arrow Clockwise curve">
              <a:extLst>
                <a:ext uri="{FF2B5EF4-FFF2-40B4-BE49-F238E27FC236}">
                  <a16:creationId xmlns:a16="http://schemas.microsoft.com/office/drawing/2014/main" id="{AFD858D4-88EC-4314-94DA-3AA6877C3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511441">
              <a:off x="5559422" y="6002533"/>
              <a:ext cx="677030" cy="677030"/>
            </a:xfrm>
            <a:prstGeom prst="rect">
              <a:avLst/>
            </a:prstGeom>
          </p:spPr>
        </p:pic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4421899-6ADF-4285-8127-E0CF41640CB2}"/>
                </a:ext>
              </a:extLst>
            </p:cNvPr>
            <p:cNvSpPr/>
            <p:nvPr/>
          </p:nvSpPr>
          <p:spPr>
            <a:xfrm>
              <a:off x="2635702" y="3325681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Stage-6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Adjusted Trial Balance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4" name="Graphic 63" descr="Arrow Clockwise curve">
              <a:extLst>
                <a:ext uri="{FF2B5EF4-FFF2-40B4-BE49-F238E27FC236}">
                  <a16:creationId xmlns:a16="http://schemas.microsoft.com/office/drawing/2014/main" id="{B77DB3F4-11A8-413C-BAD2-5FC5ABD24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72362">
              <a:off x="2628200" y="2784137"/>
              <a:ext cx="677030" cy="677030"/>
            </a:xfrm>
            <a:prstGeom prst="rect">
              <a:avLst/>
            </a:prstGeom>
          </p:spPr>
        </p:pic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1269786B-407D-49FC-8041-3ADAC1FCD64A}"/>
              </a:ext>
            </a:extLst>
          </p:cNvPr>
          <p:cNvSpPr/>
          <p:nvPr/>
        </p:nvSpPr>
        <p:spPr>
          <a:xfrm>
            <a:off x="6047805" y="4726239"/>
            <a:ext cx="1769593" cy="1718878"/>
          </a:xfrm>
          <a:prstGeom prst="ellipse">
            <a:avLst/>
          </a:prstGeom>
          <a:gradFill flip="none" rotWithShape="1">
            <a:gsLst>
              <a:gs pos="72000">
                <a:srgbClr val="00B050">
                  <a:shade val="30000"/>
                  <a:satMod val="115000"/>
                  <a:alpha val="70000"/>
                  <a:lumMod val="88000"/>
                  <a:lumOff val="12000"/>
                </a:srgbClr>
              </a:gs>
              <a:gs pos="0">
                <a:schemeClr val="bg1"/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Stage-4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Trial Balance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0266C0-1B03-4FD6-93A3-96F291F03C99}"/>
              </a:ext>
            </a:extLst>
          </p:cNvPr>
          <p:cNvSpPr txBox="1"/>
          <p:nvPr/>
        </p:nvSpPr>
        <p:spPr>
          <a:xfrm>
            <a:off x="190565" y="239615"/>
            <a:ext cx="11714480" cy="6370975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 w="53975">
            <a:solidFill>
              <a:srgbClr val="00B0F0">
                <a:alpha val="57000"/>
              </a:srgb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Trial Balance </a:t>
            </a: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I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33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3F70465-67D7-4A8D-866A-657CF5CABE8B}"/>
              </a:ext>
            </a:extLst>
          </p:cNvPr>
          <p:cNvGrpSpPr/>
          <p:nvPr/>
        </p:nvGrpSpPr>
        <p:grpSpPr>
          <a:xfrm>
            <a:off x="2628200" y="28210"/>
            <a:ext cx="6906815" cy="6651353"/>
            <a:chOff x="2628200" y="28210"/>
            <a:chExt cx="6906815" cy="6651353"/>
          </a:xfrm>
          <a:solidFill>
            <a:schemeClr val="bg1">
              <a:lumMod val="75000"/>
            </a:schemeClr>
          </a:solidFill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B2AC738-B874-445F-B279-EE8343C0375E}"/>
                </a:ext>
              </a:extLst>
            </p:cNvPr>
            <p:cNvSpPr/>
            <p:nvPr/>
          </p:nvSpPr>
          <p:spPr>
            <a:xfrm>
              <a:off x="3855909" y="1294863"/>
              <a:ext cx="4461449" cy="4145449"/>
            </a:xfrm>
            <a:prstGeom prst="ellipse">
              <a:avLst/>
            </a:prstGeom>
            <a:grpFill/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</a:rPr>
                <a:t>Accounting Cycle</a:t>
              </a:r>
              <a:endParaRPr lang="en-IN" sz="3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843BEE0-D078-44A1-A599-D667BF8373EC}"/>
                </a:ext>
              </a:extLst>
            </p:cNvPr>
            <p:cNvSpPr/>
            <p:nvPr/>
          </p:nvSpPr>
          <p:spPr>
            <a:xfrm>
              <a:off x="2821454" y="1349319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Stage-7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Closing Entries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F831424-C488-4589-A9B1-78456DD3FF13}"/>
                </a:ext>
              </a:extLst>
            </p:cNvPr>
            <p:cNvSpPr/>
            <p:nvPr/>
          </p:nvSpPr>
          <p:spPr>
            <a:xfrm>
              <a:off x="6346013" y="247410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Stage-1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Recording of Transaction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269786B-407D-49FC-8041-3ADAC1FCD64A}"/>
                </a:ext>
              </a:extLst>
            </p:cNvPr>
            <p:cNvSpPr/>
            <p:nvPr/>
          </p:nvSpPr>
          <p:spPr>
            <a:xfrm>
              <a:off x="6047805" y="4726239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Stage-4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Trial Balance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FF314BE-DB08-4B78-A60B-92C438E509F0}"/>
                </a:ext>
              </a:extLst>
            </p:cNvPr>
            <p:cNvSpPr/>
            <p:nvPr/>
          </p:nvSpPr>
          <p:spPr>
            <a:xfrm>
              <a:off x="7638387" y="1648709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Stage-2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Journal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98F9F9-20B9-4011-92AE-616544D74941}"/>
                </a:ext>
              </a:extLst>
            </p:cNvPr>
            <p:cNvSpPr/>
            <p:nvPr/>
          </p:nvSpPr>
          <p:spPr>
            <a:xfrm>
              <a:off x="4417862" y="181370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Stage-8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Financial Statement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E1CA98B-73C4-4EA8-B3FD-A4FD84494C91}"/>
                </a:ext>
              </a:extLst>
            </p:cNvPr>
            <p:cNvSpPr/>
            <p:nvPr/>
          </p:nvSpPr>
          <p:spPr>
            <a:xfrm>
              <a:off x="7638387" y="3582447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Stage-3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Ledger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6" name="Graphic 55" descr="Arrow Clockwise curve">
              <a:extLst>
                <a:ext uri="{FF2B5EF4-FFF2-40B4-BE49-F238E27FC236}">
                  <a16:creationId xmlns:a16="http://schemas.microsoft.com/office/drawing/2014/main" id="{E78BAB43-4A84-4AF3-BC7F-EE61A55EB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023056">
              <a:off x="8159946" y="885742"/>
              <a:ext cx="677030" cy="677030"/>
            </a:xfrm>
            <a:prstGeom prst="rect">
              <a:avLst/>
            </a:prstGeom>
          </p:spPr>
        </p:pic>
        <p:pic>
          <p:nvPicPr>
            <p:cNvPr id="57" name="Graphic 56" descr="Arrow Clockwise curve">
              <a:extLst>
                <a:ext uri="{FF2B5EF4-FFF2-40B4-BE49-F238E27FC236}">
                  <a16:creationId xmlns:a16="http://schemas.microsoft.com/office/drawing/2014/main" id="{F40F7ECE-0BD6-4BAA-B713-A95A7A6EF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268161">
              <a:off x="8857985" y="3151899"/>
              <a:ext cx="677030" cy="677030"/>
            </a:xfrm>
            <a:prstGeom prst="rect">
              <a:avLst/>
            </a:prstGeom>
          </p:spPr>
        </p:pic>
        <p:pic>
          <p:nvPicPr>
            <p:cNvPr id="58" name="Graphic 57" descr="Arrow Clockwise curve">
              <a:extLst>
                <a:ext uri="{FF2B5EF4-FFF2-40B4-BE49-F238E27FC236}">
                  <a16:creationId xmlns:a16="http://schemas.microsoft.com/office/drawing/2014/main" id="{555F0E48-7E3D-4F00-9199-379EC93AF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6908370">
              <a:off x="6009682" y="28210"/>
              <a:ext cx="677030" cy="677030"/>
            </a:xfrm>
            <a:prstGeom prst="rect">
              <a:avLst/>
            </a:prstGeom>
          </p:spPr>
        </p:pic>
        <p:pic>
          <p:nvPicPr>
            <p:cNvPr id="59" name="Graphic 58" descr="Arrow Clockwise curve">
              <a:extLst>
                <a:ext uri="{FF2B5EF4-FFF2-40B4-BE49-F238E27FC236}">
                  <a16:creationId xmlns:a16="http://schemas.microsoft.com/office/drawing/2014/main" id="{0B304D4E-08D9-497B-AEB5-D34108510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003514">
              <a:off x="3763242" y="753321"/>
              <a:ext cx="677030" cy="677030"/>
            </a:xfrm>
            <a:prstGeom prst="rect">
              <a:avLst/>
            </a:prstGeom>
          </p:spPr>
        </p:pic>
        <p:pic>
          <p:nvPicPr>
            <p:cNvPr id="60" name="Graphic 59" descr="Arrow Clockwise curve">
              <a:extLst>
                <a:ext uri="{FF2B5EF4-FFF2-40B4-BE49-F238E27FC236}">
                  <a16:creationId xmlns:a16="http://schemas.microsoft.com/office/drawing/2014/main" id="{CF79F230-3E02-4B4B-8651-A15DFFFDF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9104">
              <a:off x="3439979" y="5042581"/>
              <a:ext cx="677030" cy="677030"/>
            </a:xfrm>
            <a:prstGeom prst="rect">
              <a:avLst/>
            </a:prstGeom>
          </p:spPr>
        </p:pic>
        <p:pic>
          <p:nvPicPr>
            <p:cNvPr id="61" name="Graphic 60" descr="Arrow Clockwise curve">
              <a:extLst>
                <a:ext uri="{FF2B5EF4-FFF2-40B4-BE49-F238E27FC236}">
                  <a16:creationId xmlns:a16="http://schemas.microsoft.com/office/drawing/2014/main" id="{C4E3F336-F201-4BCB-A8BF-EFCB6FC35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567784">
              <a:off x="7879422" y="5265199"/>
              <a:ext cx="677030" cy="677030"/>
            </a:xfrm>
            <a:prstGeom prst="rect">
              <a:avLst/>
            </a:prstGeom>
          </p:spPr>
        </p:pic>
        <p:pic>
          <p:nvPicPr>
            <p:cNvPr id="62" name="Graphic 61" descr="Arrow Clockwise curve">
              <a:extLst>
                <a:ext uri="{FF2B5EF4-FFF2-40B4-BE49-F238E27FC236}">
                  <a16:creationId xmlns:a16="http://schemas.microsoft.com/office/drawing/2014/main" id="{AFD858D4-88EC-4314-94DA-3AA6877C3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511441">
              <a:off x="5559422" y="6002533"/>
              <a:ext cx="677030" cy="677030"/>
            </a:xfrm>
            <a:prstGeom prst="rect">
              <a:avLst/>
            </a:prstGeom>
          </p:spPr>
        </p:pic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4421899-6ADF-4285-8127-E0CF41640CB2}"/>
                </a:ext>
              </a:extLst>
            </p:cNvPr>
            <p:cNvSpPr/>
            <p:nvPr/>
          </p:nvSpPr>
          <p:spPr>
            <a:xfrm>
              <a:off x="2635702" y="3325681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Stage-6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Adjusted Trial Balance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4" name="Graphic 63" descr="Arrow Clockwise curve">
              <a:extLst>
                <a:ext uri="{FF2B5EF4-FFF2-40B4-BE49-F238E27FC236}">
                  <a16:creationId xmlns:a16="http://schemas.microsoft.com/office/drawing/2014/main" id="{B77DB3F4-11A8-413C-BAD2-5FC5ABD24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72362">
              <a:off x="2628200" y="2784137"/>
              <a:ext cx="677030" cy="677030"/>
            </a:xfrm>
            <a:prstGeom prst="rect">
              <a:avLst/>
            </a:prstGeom>
          </p:spPr>
        </p:pic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FD384779-5695-4727-AB71-52D2A0F4AC91}"/>
              </a:ext>
            </a:extLst>
          </p:cNvPr>
          <p:cNvSpPr/>
          <p:nvPr/>
        </p:nvSpPr>
        <p:spPr>
          <a:xfrm>
            <a:off x="4084263" y="4666626"/>
            <a:ext cx="1769593" cy="171887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73000">
                <a:srgbClr val="D600FA">
                  <a:shade val="67500"/>
                  <a:satMod val="115000"/>
                  <a:alpha val="70000"/>
                  <a:lumMod val="88000"/>
                  <a:lumOff val="12000"/>
                </a:srgbClr>
              </a:gs>
              <a:gs pos="100000">
                <a:srgbClr val="D600FA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Stage-5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Adjustment Entries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30DEE2-E4F7-43FB-8577-30651DE1BDBE}"/>
              </a:ext>
            </a:extLst>
          </p:cNvPr>
          <p:cNvSpPr txBox="1"/>
          <p:nvPr/>
        </p:nvSpPr>
        <p:spPr>
          <a:xfrm>
            <a:off x="190565" y="239615"/>
            <a:ext cx="11714480" cy="6370975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 w="53975">
            <a:solidFill>
              <a:srgbClr val="00B0F0">
                <a:alpha val="57000"/>
              </a:srgb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Adjustment Entries</a:t>
            </a: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I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73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3429D3-340D-4938-8E3B-6090A49E070E}"/>
              </a:ext>
            </a:extLst>
          </p:cNvPr>
          <p:cNvGrpSpPr/>
          <p:nvPr/>
        </p:nvGrpSpPr>
        <p:grpSpPr>
          <a:xfrm>
            <a:off x="2628200" y="28210"/>
            <a:ext cx="6906815" cy="6651353"/>
            <a:chOff x="2628200" y="28210"/>
            <a:chExt cx="6906815" cy="6651353"/>
          </a:xfrm>
          <a:solidFill>
            <a:schemeClr val="bg1">
              <a:lumMod val="75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9BC9344-9703-4DD3-AE37-8FEED382F068}"/>
                </a:ext>
              </a:extLst>
            </p:cNvPr>
            <p:cNvSpPr/>
            <p:nvPr/>
          </p:nvSpPr>
          <p:spPr>
            <a:xfrm>
              <a:off x="3855909" y="1294863"/>
              <a:ext cx="4461449" cy="4145449"/>
            </a:xfrm>
            <a:prstGeom prst="ellipse">
              <a:avLst/>
            </a:prstGeom>
            <a:grpFill/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</a:rPr>
                <a:t>Accounting Cycle</a:t>
              </a:r>
              <a:endParaRPr lang="en-IN" sz="3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7DA0243-5B56-4416-A9B6-976F58C20CE9}"/>
                </a:ext>
              </a:extLst>
            </p:cNvPr>
            <p:cNvSpPr/>
            <p:nvPr/>
          </p:nvSpPr>
          <p:spPr>
            <a:xfrm>
              <a:off x="2821454" y="1349319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Stage-7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Closing Entries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A96CF70-2EA2-4E38-B4D6-4C717F4CAB8F}"/>
                </a:ext>
              </a:extLst>
            </p:cNvPr>
            <p:cNvSpPr/>
            <p:nvPr/>
          </p:nvSpPr>
          <p:spPr>
            <a:xfrm>
              <a:off x="6346013" y="247410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Stage-1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Recording of Transaction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BA3564-7769-41BC-9CD2-7FFE3A15A2FE}"/>
                </a:ext>
              </a:extLst>
            </p:cNvPr>
            <p:cNvSpPr/>
            <p:nvPr/>
          </p:nvSpPr>
          <p:spPr>
            <a:xfrm>
              <a:off x="6047805" y="4726239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Stage-4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Trial Balance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462D722-8F05-4FA8-9B0F-163EFD939161}"/>
                </a:ext>
              </a:extLst>
            </p:cNvPr>
            <p:cNvSpPr/>
            <p:nvPr/>
          </p:nvSpPr>
          <p:spPr>
            <a:xfrm>
              <a:off x="7638387" y="1648709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Stage-2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Journal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4CE033C-BFB5-438D-80C6-1F33C9E4E795}"/>
                </a:ext>
              </a:extLst>
            </p:cNvPr>
            <p:cNvSpPr/>
            <p:nvPr/>
          </p:nvSpPr>
          <p:spPr>
            <a:xfrm>
              <a:off x="4417862" y="181370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Stage-8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Financial Statement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550975E-66E5-4A5A-AD4D-20D8D2E99E5E}"/>
                </a:ext>
              </a:extLst>
            </p:cNvPr>
            <p:cNvSpPr/>
            <p:nvPr/>
          </p:nvSpPr>
          <p:spPr>
            <a:xfrm>
              <a:off x="4084263" y="4666626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Stage-5</a:t>
              </a:r>
            </a:p>
            <a:p>
              <a:pPr algn="ctr"/>
              <a:r>
                <a:rPr lang="en-IN" sz="1600" dirty="0">
                  <a:solidFill>
                    <a:schemeClr val="bg1">
                      <a:lumMod val="50000"/>
                    </a:schemeClr>
                  </a:solidFill>
                </a:rPr>
                <a:t>Adjustment Entries</a:t>
              </a:r>
              <a:endParaRPr lang="en-IN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5433AD4-C041-45A0-B566-50AA5C717CEA}"/>
                </a:ext>
              </a:extLst>
            </p:cNvPr>
            <p:cNvSpPr/>
            <p:nvPr/>
          </p:nvSpPr>
          <p:spPr>
            <a:xfrm>
              <a:off x="7638387" y="3582447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Stage-3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Ledger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3" name="Graphic 22" descr="Arrow Clockwise curve">
              <a:extLst>
                <a:ext uri="{FF2B5EF4-FFF2-40B4-BE49-F238E27FC236}">
                  <a16:creationId xmlns:a16="http://schemas.microsoft.com/office/drawing/2014/main" id="{BE0A1EE5-AC51-4720-8833-531AEFDCF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023056">
              <a:off x="8159946" y="885742"/>
              <a:ext cx="677030" cy="677030"/>
            </a:xfrm>
            <a:prstGeom prst="rect">
              <a:avLst/>
            </a:prstGeom>
          </p:spPr>
        </p:pic>
        <p:pic>
          <p:nvPicPr>
            <p:cNvPr id="24" name="Graphic 23" descr="Arrow Clockwise curve">
              <a:extLst>
                <a:ext uri="{FF2B5EF4-FFF2-40B4-BE49-F238E27FC236}">
                  <a16:creationId xmlns:a16="http://schemas.microsoft.com/office/drawing/2014/main" id="{6F7E5825-8F3C-474D-8221-11959DF1A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268161">
              <a:off x="8857985" y="3151899"/>
              <a:ext cx="677030" cy="677030"/>
            </a:xfrm>
            <a:prstGeom prst="rect">
              <a:avLst/>
            </a:prstGeom>
          </p:spPr>
        </p:pic>
        <p:pic>
          <p:nvPicPr>
            <p:cNvPr id="25" name="Graphic 24" descr="Arrow Clockwise curve">
              <a:extLst>
                <a:ext uri="{FF2B5EF4-FFF2-40B4-BE49-F238E27FC236}">
                  <a16:creationId xmlns:a16="http://schemas.microsoft.com/office/drawing/2014/main" id="{E9C21D52-2C8E-4629-B71F-9EEE48B91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6908370">
              <a:off x="6009682" y="28210"/>
              <a:ext cx="677030" cy="677030"/>
            </a:xfrm>
            <a:prstGeom prst="rect">
              <a:avLst/>
            </a:prstGeom>
          </p:spPr>
        </p:pic>
        <p:pic>
          <p:nvPicPr>
            <p:cNvPr id="26" name="Graphic 25" descr="Arrow Clockwise curve">
              <a:extLst>
                <a:ext uri="{FF2B5EF4-FFF2-40B4-BE49-F238E27FC236}">
                  <a16:creationId xmlns:a16="http://schemas.microsoft.com/office/drawing/2014/main" id="{6409229A-8564-4651-BBBC-5CB93428D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003514">
              <a:off x="3763242" y="753321"/>
              <a:ext cx="677030" cy="677030"/>
            </a:xfrm>
            <a:prstGeom prst="rect">
              <a:avLst/>
            </a:prstGeom>
          </p:spPr>
        </p:pic>
        <p:pic>
          <p:nvPicPr>
            <p:cNvPr id="27" name="Graphic 26" descr="Arrow Clockwise curve">
              <a:extLst>
                <a:ext uri="{FF2B5EF4-FFF2-40B4-BE49-F238E27FC236}">
                  <a16:creationId xmlns:a16="http://schemas.microsoft.com/office/drawing/2014/main" id="{399102CF-2C61-416D-BA7F-AB8201CC9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9104">
              <a:off x="3439979" y="5042581"/>
              <a:ext cx="677030" cy="677030"/>
            </a:xfrm>
            <a:prstGeom prst="rect">
              <a:avLst/>
            </a:prstGeom>
          </p:spPr>
        </p:pic>
        <p:pic>
          <p:nvPicPr>
            <p:cNvPr id="28" name="Graphic 27" descr="Arrow Clockwise curve">
              <a:extLst>
                <a:ext uri="{FF2B5EF4-FFF2-40B4-BE49-F238E27FC236}">
                  <a16:creationId xmlns:a16="http://schemas.microsoft.com/office/drawing/2014/main" id="{6142832D-B825-4946-944C-1D9C7D0F9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567784">
              <a:off x="7879422" y="5265199"/>
              <a:ext cx="677030" cy="677030"/>
            </a:xfrm>
            <a:prstGeom prst="rect">
              <a:avLst/>
            </a:prstGeom>
          </p:spPr>
        </p:pic>
        <p:pic>
          <p:nvPicPr>
            <p:cNvPr id="29" name="Graphic 28" descr="Arrow Clockwise curve">
              <a:extLst>
                <a:ext uri="{FF2B5EF4-FFF2-40B4-BE49-F238E27FC236}">
                  <a16:creationId xmlns:a16="http://schemas.microsoft.com/office/drawing/2014/main" id="{B216347C-B909-4E17-B681-431D22B73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511441">
              <a:off x="5559422" y="6002533"/>
              <a:ext cx="677030" cy="677030"/>
            </a:xfrm>
            <a:prstGeom prst="rect">
              <a:avLst/>
            </a:prstGeom>
          </p:spPr>
        </p:pic>
        <p:pic>
          <p:nvPicPr>
            <p:cNvPr id="21" name="Graphic 20" descr="Arrow Clockwise curve">
              <a:extLst>
                <a:ext uri="{FF2B5EF4-FFF2-40B4-BE49-F238E27FC236}">
                  <a16:creationId xmlns:a16="http://schemas.microsoft.com/office/drawing/2014/main" id="{86D609A1-3016-4318-A0DB-5AC999C9E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72362">
              <a:off x="2628200" y="2784137"/>
              <a:ext cx="677030" cy="677030"/>
            </a:xfrm>
            <a:prstGeom prst="rect">
              <a:avLst/>
            </a:prstGeom>
          </p:spPr>
        </p:pic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D4C23208-F407-4F57-AA65-E310B27D9B4C}"/>
              </a:ext>
            </a:extLst>
          </p:cNvPr>
          <p:cNvSpPr/>
          <p:nvPr/>
        </p:nvSpPr>
        <p:spPr>
          <a:xfrm>
            <a:off x="2635702" y="3325681"/>
            <a:ext cx="1769593" cy="1718878"/>
          </a:xfrm>
          <a:prstGeom prst="ellipse">
            <a:avLst/>
          </a:prstGeom>
          <a:gradFill flip="none" rotWithShape="1">
            <a:gsLst>
              <a:gs pos="100000">
                <a:srgbClr val="D09A00">
                  <a:shade val="30000"/>
                  <a:satMod val="115000"/>
                </a:srgbClr>
              </a:gs>
              <a:gs pos="0">
                <a:schemeClr val="bg1"/>
              </a:gs>
              <a:gs pos="73000">
                <a:srgbClr val="D09A00">
                  <a:shade val="100000"/>
                  <a:satMod val="115000"/>
                  <a:alpha val="70000"/>
                  <a:lumMod val="88000"/>
                  <a:lumOff val="12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Stage-6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Adjusted Trial Balance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9FB64D-671C-49CA-977E-0E08455E9899}"/>
              </a:ext>
            </a:extLst>
          </p:cNvPr>
          <p:cNvSpPr txBox="1"/>
          <p:nvPr/>
        </p:nvSpPr>
        <p:spPr>
          <a:xfrm>
            <a:off x="190565" y="239615"/>
            <a:ext cx="11714480" cy="6370975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 w="53975">
            <a:solidFill>
              <a:srgbClr val="00B0F0">
                <a:alpha val="57000"/>
              </a:srgb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Adjusted Trial Balance</a:t>
            </a: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I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88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52290B4-99D9-45B6-92BF-00744C14D50B}"/>
              </a:ext>
            </a:extLst>
          </p:cNvPr>
          <p:cNvGrpSpPr/>
          <p:nvPr/>
        </p:nvGrpSpPr>
        <p:grpSpPr>
          <a:xfrm>
            <a:off x="2628200" y="28210"/>
            <a:ext cx="6906815" cy="6651353"/>
            <a:chOff x="2628200" y="28210"/>
            <a:chExt cx="6906815" cy="6651353"/>
          </a:xfrm>
          <a:solidFill>
            <a:schemeClr val="bg1">
              <a:lumMod val="75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9BC9344-9703-4DD3-AE37-8FEED382F068}"/>
                </a:ext>
              </a:extLst>
            </p:cNvPr>
            <p:cNvSpPr/>
            <p:nvPr/>
          </p:nvSpPr>
          <p:spPr>
            <a:xfrm>
              <a:off x="3855909" y="1294863"/>
              <a:ext cx="4461449" cy="4145449"/>
            </a:xfrm>
            <a:prstGeom prst="ellipse">
              <a:avLst/>
            </a:prstGeom>
            <a:grpFill/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</a:rPr>
                <a:t>Accounting Cycle</a:t>
              </a:r>
              <a:endParaRPr lang="en-IN" sz="3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A96CF70-2EA2-4E38-B4D6-4C717F4CAB8F}"/>
                </a:ext>
              </a:extLst>
            </p:cNvPr>
            <p:cNvSpPr/>
            <p:nvPr/>
          </p:nvSpPr>
          <p:spPr>
            <a:xfrm>
              <a:off x="6346013" y="247410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Stage-1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Recording of Transaction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BA3564-7769-41BC-9CD2-7FFE3A15A2FE}"/>
                </a:ext>
              </a:extLst>
            </p:cNvPr>
            <p:cNvSpPr/>
            <p:nvPr/>
          </p:nvSpPr>
          <p:spPr>
            <a:xfrm>
              <a:off x="6047805" y="4726239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Stage-4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Trial Balance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462D722-8F05-4FA8-9B0F-163EFD939161}"/>
                </a:ext>
              </a:extLst>
            </p:cNvPr>
            <p:cNvSpPr/>
            <p:nvPr/>
          </p:nvSpPr>
          <p:spPr>
            <a:xfrm>
              <a:off x="7638387" y="1648709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Stage-2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Journal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4CE033C-BFB5-438D-80C6-1F33C9E4E795}"/>
                </a:ext>
              </a:extLst>
            </p:cNvPr>
            <p:cNvSpPr/>
            <p:nvPr/>
          </p:nvSpPr>
          <p:spPr>
            <a:xfrm>
              <a:off x="4417862" y="181370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Stage-8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Financial Statement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550975E-66E5-4A5A-AD4D-20D8D2E99E5E}"/>
                </a:ext>
              </a:extLst>
            </p:cNvPr>
            <p:cNvSpPr/>
            <p:nvPr/>
          </p:nvSpPr>
          <p:spPr>
            <a:xfrm>
              <a:off x="4084263" y="4666626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Stage-5</a:t>
              </a:r>
            </a:p>
            <a:p>
              <a:pPr algn="ctr"/>
              <a:r>
                <a:rPr lang="en-IN" sz="1600" dirty="0">
                  <a:solidFill>
                    <a:schemeClr val="bg1">
                      <a:lumMod val="50000"/>
                    </a:schemeClr>
                  </a:solidFill>
                </a:rPr>
                <a:t>Adjustment Entries</a:t>
              </a:r>
              <a:endParaRPr lang="en-IN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5433AD4-C041-45A0-B566-50AA5C717CEA}"/>
                </a:ext>
              </a:extLst>
            </p:cNvPr>
            <p:cNvSpPr/>
            <p:nvPr/>
          </p:nvSpPr>
          <p:spPr>
            <a:xfrm>
              <a:off x="7638387" y="3582447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Stage-3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Ledger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3" name="Graphic 22" descr="Arrow Clockwise curve">
              <a:extLst>
                <a:ext uri="{FF2B5EF4-FFF2-40B4-BE49-F238E27FC236}">
                  <a16:creationId xmlns:a16="http://schemas.microsoft.com/office/drawing/2014/main" id="{BE0A1EE5-AC51-4720-8833-531AEFDCF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023056">
              <a:off x="8159946" y="885742"/>
              <a:ext cx="677030" cy="677030"/>
            </a:xfrm>
            <a:prstGeom prst="rect">
              <a:avLst/>
            </a:prstGeom>
          </p:spPr>
        </p:pic>
        <p:pic>
          <p:nvPicPr>
            <p:cNvPr id="24" name="Graphic 23" descr="Arrow Clockwise curve">
              <a:extLst>
                <a:ext uri="{FF2B5EF4-FFF2-40B4-BE49-F238E27FC236}">
                  <a16:creationId xmlns:a16="http://schemas.microsoft.com/office/drawing/2014/main" id="{6F7E5825-8F3C-474D-8221-11959DF1A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268161">
              <a:off x="8857985" y="3151899"/>
              <a:ext cx="677030" cy="677030"/>
            </a:xfrm>
            <a:prstGeom prst="rect">
              <a:avLst/>
            </a:prstGeom>
          </p:spPr>
        </p:pic>
        <p:pic>
          <p:nvPicPr>
            <p:cNvPr id="25" name="Graphic 24" descr="Arrow Clockwise curve">
              <a:extLst>
                <a:ext uri="{FF2B5EF4-FFF2-40B4-BE49-F238E27FC236}">
                  <a16:creationId xmlns:a16="http://schemas.microsoft.com/office/drawing/2014/main" id="{E9C21D52-2C8E-4629-B71F-9EEE48B91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6908370">
              <a:off x="6009682" y="28210"/>
              <a:ext cx="677030" cy="677030"/>
            </a:xfrm>
            <a:prstGeom prst="rect">
              <a:avLst/>
            </a:prstGeom>
          </p:spPr>
        </p:pic>
        <p:pic>
          <p:nvPicPr>
            <p:cNvPr id="26" name="Graphic 25" descr="Arrow Clockwise curve">
              <a:extLst>
                <a:ext uri="{FF2B5EF4-FFF2-40B4-BE49-F238E27FC236}">
                  <a16:creationId xmlns:a16="http://schemas.microsoft.com/office/drawing/2014/main" id="{6409229A-8564-4651-BBBC-5CB93428D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003514">
              <a:off x="3763242" y="753321"/>
              <a:ext cx="677030" cy="677030"/>
            </a:xfrm>
            <a:prstGeom prst="rect">
              <a:avLst/>
            </a:prstGeom>
          </p:spPr>
        </p:pic>
        <p:pic>
          <p:nvPicPr>
            <p:cNvPr id="27" name="Graphic 26" descr="Arrow Clockwise curve">
              <a:extLst>
                <a:ext uri="{FF2B5EF4-FFF2-40B4-BE49-F238E27FC236}">
                  <a16:creationId xmlns:a16="http://schemas.microsoft.com/office/drawing/2014/main" id="{399102CF-2C61-416D-BA7F-AB8201CC9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9104">
              <a:off x="3439979" y="5042581"/>
              <a:ext cx="677030" cy="677030"/>
            </a:xfrm>
            <a:prstGeom prst="rect">
              <a:avLst/>
            </a:prstGeom>
          </p:spPr>
        </p:pic>
        <p:pic>
          <p:nvPicPr>
            <p:cNvPr id="28" name="Graphic 27" descr="Arrow Clockwise curve">
              <a:extLst>
                <a:ext uri="{FF2B5EF4-FFF2-40B4-BE49-F238E27FC236}">
                  <a16:creationId xmlns:a16="http://schemas.microsoft.com/office/drawing/2014/main" id="{6142832D-B825-4946-944C-1D9C7D0F9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567784">
              <a:off x="7879422" y="5265199"/>
              <a:ext cx="677030" cy="677030"/>
            </a:xfrm>
            <a:prstGeom prst="rect">
              <a:avLst/>
            </a:prstGeom>
          </p:spPr>
        </p:pic>
        <p:pic>
          <p:nvPicPr>
            <p:cNvPr id="29" name="Graphic 28" descr="Arrow Clockwise curve">
              <a:extLst>
                <a:ext uri="{FF2B5EF4-FFF2-40B4-BE49-F238E27FC236}">
                  <a16:creationId xmlns:a16="http://schemas.microsoft.com/office/drawing/2014/main" id="{B216347C-B909-4E17-B681-431D22B73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511441">
              <a:off x="5559422" y="6002533"/>
              <a:ext cx="677030" cy="677030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4C23208-F407-4F57-AA65-E310B27D9B4C}"/>
                </a:ext>
              </a:extLst>
            </p:cNvPr>
            <p:cNvSpPr/>
            <p:nvPr/>
          </p:nvSpPr>
          <p:spPr>
            <a:xfrm>
              <a:off x="2635702" y="3325681"/>
              <a:ext cx="1769593" cy="171887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</a:rPr>
                <a:t>Stage-6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</a:rPr>
                <a:t>Adjusted Trial Balance</a:t>
              </a:r>
              <a:endParaRPr lang="en-IN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1" name="Graphic 20" descr="Arrow Clockwise curve">
              <a:extLst>
                <a:ext uri="{FF2B5EF4-FFF2-40B4-BE49-F238E27FC236}">
                  <a16:creationId xmlns:a16="http://schemas.microsoft.com/office/drawing/2014/main" id="{86D609A1-3016-4318-A0DB-5AC999C9E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72362">
              <a:off x="2628200" y="2784137"/>
              <a:ext cx="677030" cy="677030"/>
            </a:xfrm>
            <a:prstGeom prst="rect">
              <a:avLst/>
            </a:prstGeom>
          </p:spPr>
        </p:pic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27DA0243-5B56-4416-A9B6-976F58C20CE9}"/>
              </a:ext>
            </a:extLst>
          </p:cNvPr>
          <p:cNvSpPr/>
          <p:nvPr/>
        </p:nvSpPr>
        <p:spPr>
          <a:xfrm>
            <a:off x="2821454" y="1349319"/>
            <a:ext cx="1769593" cy="171887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1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  <a:alpha val="71000"/>
                  <a:lumMod val="7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Stage-7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Closing Entries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44ADE8-48C2-47EA-BFF9-D6673F5D3666}"/>
              </a:ext>
            </a:extLst>
          </p:cNvPr>
          <p:cNvSpPr txBox="1"/>
          <p:nvPr/>
        </p:nvSpPr>
        <p:spPr>
          <a:xfrm>
            <a:off x="190565" y="239615"/>
            <a:ext cx="11714480" cy="6370975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 w="53975">
            <a:solidFill>
              <a:srgbClr val="00B0F0">
                <a:alpha val="57000"/>
              </a:srgb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Closing Entries</a:t>
            </a: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I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42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276</Words>
  <Application>Microsoft Office PowerPoint</Application>
  <PresentationFormat>Widescreen</PresentationFormat>
  <Paragraphs>290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ghosh</dc:creator>
  <cp:lastModifiedBy>ayan ghosh</cp:lastModifiedBy>
  <cp:revision>26</cp:revision>
  <dcterms:created xsi:type="dcterms:W3CDTF">2021-04-22T15:45:27Z</dcterms:created>
  <dcterms:modified xsi:type="dcterms:W3CDTF">2022-02-11T07:50:55Z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LastKnownPath">
    <vt:lpwstr>https://d.docs.live.net/e12489e916ad09c9/Documents/Accounting presentation.pptx</vt:lpwstr>
  </property>
</Properties>
</file>