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580" y="5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8100" y="1007044"/>
            <a:ext cx="8228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70C0"/>
                </a:solidFill>
              </a:rPr>
              <a:t>Data 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chemeClr val="tx1"/>
                </a:solidFill>
              </a:rPr>
              <a:t>Exploring Product Line Dynamics: Marketing In</a:t>
            </a:r>
            <a:r>
              <a:rPr lang="en-US" sz="3200" dirty="0"/>
              <a:t>sights and Sales Trends Over 5 Years</a:t>
            </a: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86991" y="-11113"/>
            <a:ext cx="788431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IN" sz="2000" b="1" dirty="0">
                <a:solidFill>
                  <a:srgbClr val="0070C0"/>
                </a:solidFill>
              </a:rPr>
              <a:t>Promotion Campaigns, Product Lines and Account type </a:t>
            </a:r>
            <a:br>
              <a:rPr lang="en-IN" sz="2000" b="1" dirty="0">
                <a:solidFill>
                  <a:srgbClr val="0070C0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A comprehensive study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FDE64-4F56-28E0-C394-F1B8BF9CB6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61"/>
          <a:stretch/>
        </p:blipFill>
        <p:spPr>
          <a:xfrm>
            <a:off x="6072978" y="1975059"/>
            <a:ext cx="2613822" cy="264266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F93929-4410-0644-B4F2-98AFF54158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3"/>
          <a:stretch/>
        </p:blipFill>
        <p:spPr>
          <a:xfrm>
            <a:off x="502920" y="1975059"/>
            <a:ext cx="2613822" cy="2642661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D7469-918A-ABBD-DB65-D0B24398F2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41"/>
          <a:stretch/>
        </p:blipFill>
        <p:spPr>
          <a:xfrm>
            <a:off x="3360420" y="1975059"/>
            <a:ext cx="2613822" cy="2642661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ABC812-D1BA-1F83-F55F-36EC7BF66EC7}"/>
              </a:ext>
            </a:extLst>
          </p:cNvPr>
          <p:cNvSpPr txBox="1"/>
          <p:nvPr/>
        </p:nvSpPr>
        <p:spPr>
          <a:xfrm>
            <a:off x="3371850" y="4886751"/>
            <a:ext cx="2625252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Online Retailer has the highest profit from 2017-21 for Product 1.</a:t>
            </a:r>
            <a:r>
              <a:rPr lang="en-IN" dirty="0"/>
              <a:t> All account types share similar profits over 5 years.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1CB3D-8CC0-9BB7-DFE5-56B5EA0A699E}"/>
              </a:ext>
            </a:extLst>
          </p:cNvPr>
          <p:cNvSpPr txBox="1"/>
          <p:nvPr/>
        </p:nvSpPr>
        <p:spPr>
          <a:xfrm>
            <a:off x="491490" y="4892040"/>
            <a:ext cx="283464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Catalog</a:t>
            </a:r>
            <a:r>
              <a:rPr lang="en-IN" dirty="0">
                <a:solidFill>
                  <a:srgbClr val="0070C0"/>
                </a:solidFill>
              </a:rPr>
              <a:t> Inclusion is the most widely used Promotion Campaign </a:t>
            </a:r>
            <a:r>
              <a:rPr lang="en-IN" dirty="0">
                <a:solidFill>
                  <a:schemeClr val="tx1"/>
                </a:solidFill>
              </a:rPr>
              <a:t>used by 86% of the total accounts (total 60 accounts).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EEC69-39F9-3042-068C-B588A648F189}"/>
              </a:ext>
            </a:extLst>
          </p:cNvPr>
          <p:cNvSpPr txBox="1"/>
          <p:nvPr/>
        </p:nvSpPr>
        <p:spPr>
          <a:xfrm>
            <a:off x="6057900" y="4886750"/>
            <a:ext cx="262890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Product 1 is sold by all 60 accounts, </a:t>
            </a:r>
            <a:r>
              <a:rPr lang="en-IN" dirty="0">
                <a:solidFill>
                  <a:schemeClr val="tx1"/>
                </a:solidFill>
              </a:rPr>
              <a:t>making it the most sold product line. Product 3 is only half of Product 1.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374FF-1CAA-7059-90AB-1BDD5BE8DCE0}"/>
              </a:ext>
            </a:extLst>
          </p:cNvPr>
          <p:cNvSpPr txBox="1"/>
          <p:nvPr/>
        </p:nvSpPr>
        <p:spPr>
          <a:xfrm>
            <a:off x="442771" y="1271062"/>
            <a:ext cx="280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70C0"/>
                </a:solidFill>
              </a:rPr>
              <a:t>Promotion Campaigns used by Account Types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38717-D538-0CB6-F1D8-764727418273}"/>
              </a:ext>
            </a:extLst>
          </p:cNvPr>
          <p:cNvSpPr txBox="1"/>
          <p:nvPr/>
        </p:nvSpPr>
        <p:spPr>
          <a:xfrm>
            <a:off x="3257550" y="1252593"/>
            <a:ext cx="280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70C0"/>
                </a:solidFill>
              </a:rPr>
              <a:t>Sale Volumes of Product 1 as per Account Type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DF5E6D-14A0-883C-18F0-F73ED2FA123C}"/>
              </a:ext>
            </a:extLst>
          </p:cNvPr>
          <p:cNvSpPr txBox="1"/>
          <p:nvPr/>
        </p:nvSpPr>
        <p:spPr>
          <a:xfrm>
            <a:off x="6057900" y="1255768"/>
            <a:ext cx="26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70C0"/>
                </a:solidFill>
              </a:rPr>
              <a:t>Promotion Campaigns used by Account Types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6298"/>
            <a:ext cx="8229600" cy="83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</a:rPr>
              <a:t>Trend over 2017-2021</a:t>
            </a:r>
            <a:br>
              <a:rPr lang="en-US" sz="2000" b="1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Predicting for 2022</a:t>
            </a:r>
            <a:endParaRPr sz="2000" b="1" dirty="0"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56E56-1B56-EAFB-D3AA-13020574C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36" y="1215327"/>
            <a:ext cx="7083286" cy="42524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4497D-49D2-3303-53C8-E031EE94B9D1}"/>
              </a:ext>
            </a:extLst>
          </p:cNvPr>
          <p:cNvSpPr txBox="1"/>
          <p:nvPr/>
        </p:nvSpPr>
        <p:spPr>
          <a:xfrm>
            <a:off x="426224" y="5620780"/>
            <a:ext cx="82034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Sales Volumes of Product 1 from 2017-21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1D57E-6D53-57E0-F541-CD6CE298A933}"/>
              </a:ext>
            </a:extLst>
          </p:cNvPr>
          <p:cNvSpPr txBox="1"/>
          <p:nvPr/>
        </p:nvSpPr>
        <p:spPr>
          <a:xfrm>
            <a:off x="3305151" y="3911072"/>
            <a:ext cx="283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</a:rPr>
              <a:t>Sales Volume of Product 1 follow an almost-perfect linear trend</a:t>
            </a:r>
          </a:p>
        </p:txBody>
      </p:sp>
      <p:sp>
        <p:nvSpPr>
          <p:cNvPr id="9" name="Google Shape;113;p3"/>
          <p:cNvSpPr txBox="1"/>
          <p:nvPr/>
        </p:nvSpPr>
        <p:spPr>
          <a:xfrm>
            <a:off x="6697532" y="1084209"/>
            <a:ext cx="171494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70C0"/>
                </a:solidFill>
                <a:latin typeface="+mj-lt"/>
                <a:ea typeface="Calibri"/>
                <a:cs typeface="Calibri"/>
                <a:sym typeface="Calibri"/>
              </a:rPr>
              <a:t>Prediction for 2022</a:t>
            </a:r>
            <a:endParaRPr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3448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Summary</a:t>
            </a:r>
            <a:endParaRPr sz="2000" b="1"/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0E1E82-7DF7-4835-32B5-5A068697D173}"/>
              </a:ext>
            </a:extLst>
          </p:cNvPr>
          <p:cNvSpPr txBox="1"/>
          <p:nvPr/>
        </p:nvSpPr>
        <p:spPr>
          <a:xfrm>
            <a:off x="457200" y="1239603"/>
            <a:ext cx="8183880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Product 1, accounts which used </a:t>
            </a:r>
            <a:r>
              <a:rPr lang="en-US" dirty="0">
                <a:solidFill>
                  <a:srgbClr val="0070C0"/>
                </a:solidFill>
              </a:rPr>
              <a:t>Catalog Inclusion </a:t>
            </a:r>
            <a:r>
              <a:rPr lang="en-US" dirty="0"/>
              <a:t>for marketing received </a:t>
            </a:r>
            <a:r>
              <a:rPr lang="en-US" dirty="0">
                <a:solidFill>
                  <a:srgbClr val="0070C0"/>
                </a:solidFill>
              </a:rPr>
              <a:t>135% more sales </a:t>
            </a:r>
            <a:r>
              <a:rPr lang="en-US" dirty="0"/>
              <a:t>than accounts which did not. Every other marketing campaign has fewer sales when they are used that when they are not used.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Retailers is the most profitable account type by sales volumes of Product 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highest CAGR, 335%,</a:t>
            </a:r>
            <a:r>
              <a:rPr lang="en-US" dirty="0"/>
              <a:t> is recorded by “</a:t>
            </a:r>
            <a:r>
              <a:rPr lang="en-US" dirty="0">
                <a:solidFill>
                  <a:srgbClr val="0070C0"/>
                </a:solidFill>
              </a:rPr>
              <a:t>Small Businesses</a:t>
            </a:r>
            <a:r>
              <a:rPr lang="en-US" dirty="0"/>
              <a:t>”. 11 out of 60 accounts have CAGR over 100%. “Medium Businesses” and “Online Retailers” each feature 4 accounts over 100% CAGR. “Small Businesses” is featured only once and “Wholesale Distributor” twice.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Sales volume data for </a:t>
            </a:r>
            <a:r>
              <a:rPr lang="en-US" dirty="0">
                <a:solidFill>
                  <a:srgbClr val="0070C0"/>
                </a:solidFill>
              </a:rPr>
              <a:t>Product 2 and 3 are not available</a:t>
            </a:r>
            <a:r>
              <a:rPr lang="en-US" dirty="0"/>
              <a:t>, how factors are going to affect Product 2 and 3 </a:t>
            </a:r>
            <a:r>
              <a:rPr lang="en-US" dirty="0">
                <a:solidFill>
                  <a:srgbClr val="0070C0"/>
                </a:solidFill>
              </a:rPr>
              <a:t>cannot be determined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More that 80% of the accounts with negative CAGR used none or just 1 marketing campaign. </a:t>
            </a:r>
            <a:r>
              <a:rPr lang="en-US" dirty="0">
                <a:solidFill>
                  <a:schemeClr val="tx1"/>
                </a:solidFill>
              </a:rPr>
              <a:t>This shows the significance which ads play in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maintain sales, marketing campaigns should be utilized by </a:t>
            </a:r>
            <a:r>
              <a:rPr lang="en-US" dirty="0">
                <a:solidFill>
                  <a:srgbClr val="0070C0"/>
                </a:solidFill>
              </a:rPr>
              <a:t>focusing more on Catalog Inclusion</a:t>
            </a:r>
            <a:r>
              <a:rPr lang="en-US" dirty="0">
                <a:solidFill>
                  <a:schemeClr val="tx1"/>
                </a:solidFill>
              </a:rPr>
              <a:t>. Other campaign types need to be enhanced to draw more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Closing poorly performing accounts, with negative CAGR, is highly recommended.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356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Promotion Campaigns, Product Lines and Account type  A comprehensive study</vt:lpstr>
      <vt:lpstr>Trend over 2017-2021 Predicting for 2022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Ayanika Bera</cp:lastModifiedBy>
  <cp:revision>5</cp:revision>
  <dcterms:created xsi:type="dcterms:W3CDTF">2020-03-26T22:50:15Z</dcterms:created>
  <dcterms:modified xsi:type="dcterms:W3CDTF">2024-05-07T20:09:21Z</dcterms:modified>
</cp:coreProperties>
</file>