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6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6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24B00F-FCF5-4126-B84A-FF5AD1325EB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1F0502-C595-400B-A80A-78841A727E6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Divide your mall target market into approachable groups. </a:t>
          </a:r>
          <a:endParaRPr lang="en-US"/>
        </a:p>
      </dgm:t>
    </dgm:pt>
    <dgm:pt modelId="{BE062C28-4221-4AE3-BCA9-5FED8F4423C7}" type="parTrans" cxnId="{5F2FF446-AC4F-4E75-85A9-FABEBD84FA00}">
      <dgm:prSet/>
      <dgm:spPr/>
      <dgm:t>
        <a:bodyPr/>
        <a:lstStyle/>
        <a:p>
          <a:endParaRPr lang="en-US"/>
        </a:p>
      </dgm:t>
    </dgm:pt>
    <dgm:pt modelId="{F90464CE-43DF-4E9C-9777-0A0370DFE6A1}" type="sibTrans" cxnId="{5F2FF446-AC4F-4E75-85A9-FABEBD84FA00}">
      <dgm:prSet/>
      <dgm:spPr/>
      <dgm:t>
        <a:bodyPr/>
        <a:lstStyle/>
        <a:p>
          <a:endParaRPr lang="en-US"/>
        </a:p>
      </dgm:t>
    </dgm:pt>
    <dgm:pt modelId="{628CBD07-C550-481A-AE97-ACEC58019A0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Create subsets of a market based on demographics behavioural criteria to better understand the target for marketing activities.</a:t>
          </a:r>
          <a:endParaRPr lang="en-US"/>
        </a:p>
      </dgm:t>
    </dgm:pt>
    <dgm:pt modelId="{2F7EFDC5-4C14-4A4B-9889-52A2082C5041}" type="parTrans" cxnId="{AFB9286F-50DE-4DF4-85C3-7864CA7CDB9F}">
      <dgm:prSet/>
      <dgm:spPr/>
      <dgm:t>
        <a:bodyPr/>
        <a:lstStyle/>
        <a:p>
          <a:endParaRPr lang="en-US"/>
        </a:p>
      </dgm:t>
    </dgm:pt>
    <dgm:pt modelId="{1164F382-2A95-48CF-B8F7-3C1E226FFCBC}" type="sibTrans" cxnId="{AFB9286F-50DE-4DF4-85C3-7864CA7CDB9F}">
      <dgm:prSet/>
      <dgm:spPr/>
      <dgm:t>
        <a:bodyPr/>
        <a:lstStyle/>
        <a:p>
          <a:endParaRPr lang="en-US"/>
        </a:p>
      </dgm:t>
    </dgm:pt>
    <dgm:pt modelId="{41F16DAF-85FD-476B-B4EA-9B251612126C}" type="pres">
      <dgm:prSet presAssocID="{6B24B00F-FCF5-4126-B84A-FF5AD1325EB8}" presName="root" presStyleCnt="0">
        <dgm:presLayoutVars>
          <dgm:dir/>
          <dgm:resizeHandles val="exact"/>
        </dgm:presLayoutVars>
      </dgm:prSet>
      <dgm:spPr/>
    </dgm:pt>
    <dgm:pt modelId="{CB6E15BC-BA2F-4C2E-B3F9-647E27756302}" type="pres">
      <dgm:prSet presAssocID="{AF1F0502-C595-400B-A80A-78841A727E6F}" presName="compNode" presStyleCnt="0"/>
      <dgm:spPr/>
    </dgm:pt>
    <dgm:pt modelId="{5A8F11D3-AB4D-484C-8449-70750965198E}" type="pres">
      <dgm:prSet presAssocID="{AF1F0502-C595-400B-A80A-78841A727E6F}" presName="bgRect" presStyleLbl="bgShp" presStyleIdx="0" presStyleCnt="2" custLinFactNeighborX="-567" custLinFactNeighborY="-37038"/>
      <dgm:spPr/>
    </dgm:pt>
    <dgm:pt modelId="{2DF296EC-38AB-4572-BF0A-62D72D343736}" type="pres">
      <dgm:prSet presAssocID="{AF1F0502-C595-400B-A80A-78841A727E6F}" presName="iconRect" presStyleLbl="node1" presStyleIdx="0" presStyleCnt="2" custLinFactNeighborX="0" custLinFactNeighborY="-8882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0279CCE0-CC82-4D1A-9724-D15CD8A2AEE3}" type="pres">
      <dgm:prSet presAssocID="{AF1F0502-C595-400B-A80A-78841A727E6F}" presName="spaceRect" presStyleCnt="0"/>
      <dgm:spPr/>
    </dgm:pt>
    <dgm:pt modelId="{8EF85A2C-FC02-4978-BDD4-18BEC72EBBD3}" type="pres">
      <dgm:prSet presAssocID="{AF1F0502-C595-400B-A80A-78841A727E6F}" presName="parTx" presStyleLbl="revTx" presStyleIdx="0" presStyleCnt="2" custLinFactNeighborX="0" custLinFactNeighborY="-48851">
        <dgm:presLayoutVars>
          <dgm:chMax val="0"/>
          <dgm:chPref val="0"/>
        </dgm:presLayoutVars>
      </dgm:prSet>
      <dgm:spPr/>
    </dgm:pt>
    <dgm:pt modelId="{DBB728B5-14DA-4261-91D4-3204726FF95E}" type="pres">
      <dgm:prSet presAssocID="{F90464CE-43DF-4E9C-9777-0A0370DFE6A1}" presName="sibTrans" presStyleCnt="0"/>
      <dgm:spPr/>
    </dgm:pt>
    <dgm:pt modelId="{7353898C-6FF9-49D8-9349-7D522B75482C}" type="pres">
      <dgm:prSet presAssocID="{628CBD07-C550-481A-AE97-ACEC58019A0B}" presName="compNode" presStyleCnt="0"/>
      <dgm:spPr/>
    </dgm:pt>
    <dgm:pt modelId="{3F22F948-BF76-4DF2-A978-ACF404E33662}" type="pres">
      <dgm:prSet presAssocID="{628CBD07-C550-481A-AE97-ACEC58019A0B}" presName="bgRect" presStyleLbl="bgShp" presStyleIdx="1" presStyleCnt="2" custLinFactNeighborX="0" custLinFactNeighborY="-48851"/>
      <dgm:spPr/>
    </dgm:pt>
    <dgm:pt modelId="{B4B93DAC-47F2-4D14-AFDF-4B4C59C62CC6}" type="pres">
      <dgm:prSet presAssocID="{628CBD07-C550-481A-AE97-ACEC58019A0B}" presName="iconRect" presStyleLbl="node1" presStyleIdx="1" presStyleCnt="2" custLinFactNeighborX="0" custLinFactNeighborY="-8882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904F1DA-D260-445C-902D-CF80B1EF7B13}" type="pres">
      <dgm:prSet presAssocID="{628CBD07-C550-481A-AE97-ACEC58019A0B}" presName="spaceRect" presStyleCnt="0"/>
      <dgm:spPr/>
    </dgm:pt>
    <dgm:pt modelId="{9FF10870-CA92-461C-9E0F-CF20C9ECCC0B}" type="pres">
      <dgm:prSet presAssocID="{628CBD07-C550-481A-AE97-ACEC58019A0B}" presName="parTx" presStyleLbl="revTx" presStyleIdx="1" presStyleCnt="2" custLinFactNeighborX="0" custLinFactNeighborY="-48851">
        <dgm:presLayoutVars>
          <dgm:chMax val="0"/>
          <dgm:chPref val="0"/>
        </dgm:presLayoutVars>
      </dgm:prSet>
      <dgm:spPr/>
    </dgm:pt>
  </dgm:ptLst>
  <dgm:cxnLst>
    <dgm:cxn modelId="{5F2FF446-AC4F-4E75-85A9-FABEBD84FA00}" srcId="{6B24B00F-FCF5-4126-B84A-FF5AD1325EB8}" destId="{AF1F0502-C595-400B-A80A-78841A727E6F}" srcOrd="0" destOrd="0" parTransId="{BE062C28-4221-4AE3-BCA9-5FED8F4423C7}" sibTransId="{F90464CE-43DF-4E9C-9777-0A0370DFE6A1}"/>
    <dgm:cxn modelId="{AFB9286F-50DE-4DF4-85C3-7864CA7CDB9F}" srcId="{6B24B00F-FCF5-4126-B84A-FF5AD1325EB8}" destId="{628CBD07-C550-481A-AE97-ACEC58019A0B}" srcOrd="1" destOrd="0" parTransId="{2F7EFDC5-4C14-4A4B-9889-52A2082C5041}" sibTransId="{1164F382-2A95-48CF-B8F7-3C1E226FFCBC}"/>
    <dgm:cxn modelId="{482D9C4F-9F38-49E4-845C-2F6FC72D9BF4}" type="presOf" srcId="{AF1F0502-C595-400B-A80A-78841A727E6F}" destId="{8EF85A2C-FC02-4978-BDD4-18BEC72EBBD3}" srcOrd="0" destOrd="0" presId="urn:microsoft.com/office/officeart/2018/2/layout/IconVerticalSolidList"/>
    <dgm:cxn modelId="{3CDAFE77-46C0-42B3-88D9-38D0309E538A}" type="presOf" srcId="{628CBD07-C550-481A-AE97-ACEC58019A0B}" destId="{9FF10870-CA92-461C-9E0F-CF20C9ECCC0B}" srcOrd="0" destOrd="0" presId="urn:microsoft.com/office/officeart/2018/2/layout/IconVerticalSolidList"/>
    <dgm:cxn modelId="{86C848FD-5804-430F-85CC-0C8D8543EDC7}" type="presOf" srcId="{6B24B00F-FCF5-4126-B84A-FF5AD1325EB8}" destId="{41F16DAF-85FD-476B-B4EA-9B251612126C}" srcOrd="0" destOrd="0" presId="urn:microsoft.com/office/officeart/2018/2/layout/IconVerticalSolidList"/>
    <dgm:cxn modelId="{B08AC157-B1E0-4A74-ACAA-6A0345AE3D3B}" type="presParOf" srcId="{41F16DAF-85FD-476B-B4EA-9B251612126C}" destId="{CB6E15BC-BA2F-4C2E-B3F9-647E27756302}" srcOrd="0" destOrd="0" presId="urn:microsoft.com/office/officeart/2018/2/layout/IconVerticalSolidList"/>
    <dgm:cxn modelId="{4BDDA00B-3C69-4661-8624-24A42C4BE9E8}" type="presParOf" srcId="{CB6E15BC-BA2F-4C2E-B3F9-647E27756302}" destId="{5A8F11D3-AB4D-484C-8449-70750965198E}" srcOrd="0" destOrd="0" presId="urn:microsoft.com/office/officeart/2018/2/layout/IconVerticalSolidList"/>
    <dgm:cxn modelId="{AC59EC83-0209-43F3-BCB7-D982FE473DFF}" type="presParOf" srcId="{CB6E15BC-BA2F-4C2E-B3F9-647E27756302}" destId="{2DF296EC-38AB-4572-BF0A-62D72D343736}" srcOrd="1" destOrd="0" presId="urn:microsoft.com/office/officeart/2018/2/layout/IconVerticalSolidList"/>
    <dgm:cxn modelId="{3D630C1A-90E1-4515-BBAF-F04BBCDD16D0}" type="presParOf" srcId="{CB6E15BC-BA2F-4C2E-B3F9-647E27756302}" destId="{0279CCE0-CC82-4D1A-9724-D15CD8A2AEE3}" srcOrd="2" destOrd="0" presId="urn:microsoft.com/office/officeart/2018/2/layout/IconVerticalSolidList"/>
    <dgm:cxn modelId="{AD9A8506-49D4-4C18-A460-BEEA293FEDC8}" type="presParOf" srcId="{CB6E15BC-BA2F-4C2E-B3F9-647E27756302}" destId="{8EF85A2C-FC02-4978-BDD4-18BEC72EBBD3}" srcOrd="3" destOrd="0" presId="urn:microsoft.com/office/officeart/2018/2/layout/IconVerticalSolidList"/>
    <dgm:cxn modelId="{0AA4317D-D69B-49DD-B0F2-5F7F9B475570}" type="presParOf" srcId="{41F16DAF-85FD-476B-B4EA-9B251612126C}" destId="{DBB728B5-14DA-4261-91D4-3204726FF95E}" srcOrd="1" destOrd="0" presId="urn:microsoft.com/office/officeart/2018/2/layout/IconVerticalSolidList"/>
    <dgm:cxn modelId="{98EE280D-B937-4602-A0EB-C21BC8D50887}" type="presParOf" srcId="{41F16DAF-85FD-476B-B4EA-9B251612126C}" destId="{7353898C-6FF9-49D8-9349-7D522B75482C}" srcOrd="2" destOrd="0" presId="urn:microsoft.com/office/officeart/2018/2/layout/IconVerticalSolidList"/>
    <dgm:cxn modelId="{12CD0EB7-4794-424E-8C9B-2BC70E0B2588}" type="presParOf" srcId="{7353898C-6FF9-49D8-9349-7D522B75482C}" destId="{3F22F948-BF76-4DF2-A978-ACF404E33662}" srcOrd="0" destOrd="0" presId="urn:microsoft.com/office/officeart/2018/2/layout/IconVerticalSolidList"/>
    <dgm:cxn modelId="{77CF5399-F096-4E19-9641-E3BF9DECD017}" type="presParOf" srcId="{7353898C-6FF9-49D8-9349-7D522B75482C}" destId="{B4B93DAC-47F2-4D14-AFDF-4B4C59C62CC6}" srcOrd="1" destOrd="0" presId="urn:microsoft.com/office/officeart/2018/2/layout/IconVerticalSolidList"/>
    <dgm:cxn modelId="{C23A9A86-CF07-46B1-BD04-B4C24A3F76DE}" type="presParOf" srcId="{7353898C-6FF9-49D8-9349-7D522B75482C}" destId="{F904F1DA-D260-445C-902D-CF80B1EF7B13}" srcOrd="2" destOrd="0" presId="urn:microsoft.com/office/officeart/2018/2/layout/IconVerticalSolidList"/>
    <dgm:cxn modelId="{D785B493-3E94-449A-8489-E1478EA8B94B}" type="presParOf" srcId="{7353898C-6FF9-49D8-9349-7D522B75482C}" destId="{9FF10870-CA92-461C-9E0F-CF20C9ECCC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1FB637-5E33-403B-AEA3-89FCD1F1240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B0F188-D970-4DE2-B80D-86E50A8E17C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1. Perform some quick EDA( Exploratory Data Analysis)</a:t>
          </a:r>
          <a:endParaRPr lang="en-US"/>
        </a:p>
      </dgm:t>
    </dgm:pt>
    <dgm:pt modelId="{218BF32F-C97E-4A21-8E5B-8E7BD9554C55}" type="parTrans" cxnId="{4335DF23-4832-4282-AEF8-20663D61055A}">
      <dgm:prSet/>
      <dgm:spPr/>
      <dgm:t>
        <a:bodyPr/>
        <a:lstStyle/>
        <a:p>
          <a:endParaRPr lang="en-US"/>
        </a:p>
      </dgm:t>
    </dgm:pt>
    <dgm:pt modelId="{8A48F0AA-66E9-4579-A185-694F28E9F6F0}" type="sibTrans" cxnId="{4335DF23-4832-4282-AEF8-20663D61055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1D07ABF-005D-4BC6-93C6-50356D96FD3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2. Use KMEANS Clustering Algorithm to create our segments</a:t>
          </a:r>
          <a:endParaRPr lang="en-US"/>
        </a:p>
      </dgm:t>
    </dgm:pt>
    <dgm:pt modelId="{F8584765-B969-41E1-8663-4840C1A3433F}" type="parTrans" cxnId="{2715FBB1-99EF-4C81-BF5A-BF2B773622E8}">
      <dgm:prSet/>
      <dgm:spPr/>
      <dgm:t>
        <a:bodyPr/>
        <a:lstStyle/>
        <a:p>
          <a:endParaRPr lang="en-US"/>
        </a:p>
      </dgm:t>
    </dgm:pt>
    <dgm:pt modelId="{AFF0C8A1-4A61-473E-AE79-BFE7275F957F}" type="sibTrans" cxnId="{2715FBB1-99EF-4C81-BF5A-BF2B773622E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F5C8028-3658-4AC3-A588-5F11046B7E8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3. Use Summary Statistics on the clusters</a:t>
          </a:r>
          <a:endParaRPr lang="en-US"/>
        </a:p>
      </dgm:t>
    </dgm:pt>
    <dgm:pt modelId="{11D95D4A-A091-436D-90BC-D21BF2892A6B}" type="parTrans" cxnId="{4D29B9EB-BC8B-4198-BF56-945CFA5435D1}">
      <dgm:prSet/>
      <dgm:spPr/>
      <dgm:t>
        <a:bodyPr/>
        <a:lstStyle/>
        <a:p>
          <a:endParaRPr lang="en-US"/>
        </a:p>
      </dgm:t>
    </dgm:pt>
    <dgm:pt modelId="{B886BB53-BA39-4459-B9F9-6DDAEE92D3DD}" type="sibTrans" cxnId="{4D29B9EB-BC8B-4198-BF56-945CFA5435D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FC07504-8F68-4DC0-BEF9-DE7F33BD4AD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4. Visualize</a:t>
          </a:r>
          <a:endParaRPr lang="en-US"/>
        </a:p>
      </dgm:t>
    </dgm:pt>
    <dgm:pt modelId="{4E8058D0-902F-4FC5-85D8-3293A996B698}" type="parTrans" cxnId="{9D41E4CA-9AA2-4503-8FF3-13823498C134}">
      <dgm:prSet/>
      <dgm:spPr/>
      <dgm:t>
        <a:bodyPr/>
        <a:lstStyle/>
        <a:p>
          <a:endParaRPr lang="en-US"/>
        </a:p>
      </dgm:t>
    </dgm:pt>
    <dgm:pt modelId="{5D7AE301-12F2-4B76-9608-193F1C1D76A7}" type="sibTrans" cxnId="{9D41E4CA-9AA2-4503-8FF3-13823498C134}">
      <dgm:prSet/>
      <dgm:spPr/>
      <dgm:t>
        <a:bodyPr/>
        <a:lstStyle/>
        <a:p>
          <a:endParaRPr lang="en-US"/>
        </a:p>
      </dgm:t>
    </dgm:pt>
    <dgm:pt modelId="{911985B6-A1C4-4B11-A636-BAE76F9B72FC}" type="pres">
      <dgm:prSet presAssocID="{781FB637-5E33-403B-AEA3-89FCD1F1240D}" presName="root" presStyleCnt="0">
        <dgm:presLayoutVars>
          <dgm:dir/>
          <dgm:resizeHandles val="exact"/>
        </dgm:presLayoutVars>
      </dgm:prSet>
      <dgm:spPr/>
    </dgm:pt>
    <dgm:pt modelId="{E68B376B-1B39-4F61-967E-2531F61877BE}" type="pres">
      <dgm:prSet presAssocID="{7BB0F188-D970-4DE2-B80D-86E50A8E17C1}" presName="compNode" presStyleCnt="0"/>
      <dgm:spPr/>
    </dgm:pt>
    <dgm:pt modelId="{517CA937-D13C-48F1-A9BC-3043AC85B7FC}" type="pres">
      <dgm:prSet presAssocID="{7BB0F188-D970-4DE2-B80D-86E50A8E17C1}" presName="bgRect" presStyleLbl="bgShp" presStyleIdx="0" presStyleCnt="4"/>
      <dgm:spPr/>
    </dgm:pt>
    <dgm:pt modelId="{F15BAE87-6E62-4378-ACD9-74BC7DA9B464}" type="pres">
      <dgm:prSet presAssocID="{7BB0F188-D970-4DE2-B80D-86E50A8E17C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D9FB678-9436-43EB-BCA4-013C4ABBBD0C}" type="pres">
      <dgm:prSet presAssocID="{7BB0F188-D970-4DE2-B80D-86E50A8E17C1}" presName="spaceRect" presStyleCnt="0"/>
      <dgm:spPr/>
    </dgm:pt>
    <dgm:pt modelId="{3C182BA8-D6D0-48EE-8EA1-F77BA825CB71}" type="pres">
      <dgm:prSet presAssocID="{7BB0F188-D970-4DE2-B80D-86E50A8E17C1}" presName="parTx" presStyleLbl="revTx" presStyleIdx="0" presStyleCnt="4">
        <dgm:presLayoutVars>
          <dgm:chMax val="0"/>
          <dgm:chPref val="0"/>
        </dgm:presLayoutVars>
      </dgm:prSet>
      <dgm:spPr/>
    </dgm:pt>
    <dgm:pt modelId="{12FE6895-0667-435F-9403-99C570A73E4E}" type="pres">
      <dgm:prSet presAssocID="{8A48F0AA-66E9-4579-A185-694F28E9F6F0}" presName="sibTrans" presStyleCnt="0"/>
      <dgm:spPr/>
    </dgm:pt>
    <dgm:pt modelId="{88D74E3A-DE61-4FA1-A5E7-05642C8CE37C}" type="pres">
      <dgm:prSet presAssocID="{D1D07ABF-005D-4BC6-93C6-50356D96FD38}" presName="compNode" presStyleCnt="0"/>
      <dgm:spPr/>
    </dgm:pt>
    <dgm:pt modelId="{2E4D2852-4DC7-4C54-95BF-325CF421590C}" type="pres">
      <dgm:prSet presAssocID="{D1D07ABF-005D-4BC6-93C6-50356D96FD38}" presName="bgRect" presStyleLbl="bgShp" presStyleIdx="1" presStyleCnt="4"/>
      <dgm:spPr/>
    </dgm:pt>
    <dgm:pt modelId="{56C60E55-505D-485B-8BAD-6282270A9335}" type="pres">
      <dgm:prSet presAssocID="{D1D07ABF-005D-4BC6-93C6-50356D96FD3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2940E37-9358-4571-A37D-FC1A094EA98D}" type="pres">
      <dgm:prSet presAssocID="{D1D07ABF-005D-4BC6-93C6-50356D96FD38}" presName="spaceRect" presStyleCnt="0"/>
      <dgm:spPr/>
    </dgm:pt>
    <dgm:pt modelId="{11025841-18DF-4C66-B022-6439AF76AD95}" type="pres">
      <dgm:prSet presAssocID="{D1D07ABF-005D-4BC6-93C6-50356D96FD38}" presName="parTx" presStyleLbl="revTx" presStyleIdx="1" presStyleCnt="4">
        <dgm:presLayoutVars>
          <dgm:chMax val="0"/>
          <dgm:chPref val="0"/>
        </dgm:presLayoutVars>
      </dgm:prSet>
      <dgm:spPr/>
    </dgm:pt>
    <dgm:pt modelId="{CC6947AD-DECE-4568-A1D0-4429B9D7A85B}" type="pres">
      <dgm:prSet presAssocID="{AFF0C8A1-4A61-473E-AE79-BFE7275F957F}" presName="sibTrans" presStyleCnt="0"/>
      <dgm:spPr/>
    </dgm:pt>
    <dgm:pt modelId="{E5FF2D2C-056C-4B81-A5A8-F256B4CAEF9B}" type="pres">
      <dgm:prSet presAssocID="{FF5C8028-3658-4AC3-A588-5F11046B7E8E}" presName="compNode" presStyleCnt="0"/>
      <dgm:spPr/>
    </dgm:pt>
    <dgm:pt modelId="{EDF578F7-6900-4D13-A095-B12D9C54002A}" type="pres">
      <dgm:prSet presAssocID="{FF5C8028-3658-4AC3-A588-5F11046B7E8E}" presName="bgRect" presStyleLbl="bgShp" presStyleIdx="2" presStyleCnt="4"/>
      <dgm:spPr/>
    </dgm:pt>
    <dgm:pt modelId="{845E0422-3E3A-4B04-BE6C-387485725D0D}" type="pres">
      <dgm:prSet presAssocID="{FF5C8028-3658-4AC3-A588-5F11046B7E8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F8246A3-EF90-4C16-878C-15568CB7BCE6}" type="pres">
      <dgm:prSet presAssocID="{FF5C8028-3658-4AC3-A588-5F11046B7E8E}" presName="spaceRect" presStyleCnt="0"/>
      <dgm:spPr/>
    </dgm:pt>
    <dgm:pt modelId="{E294B4C2-5E99-42FE-B311-88F97C1F91DD}" type="pres">
      <dgm:prSet presAssocID="{FF5C8028-3658-4AC3-A588-5F11046B7E8E}" presName="parTx" presStyleLbl="revTx" presStyleIdx="2" presStyleCnt="4">
        <dgm:presLayoutVars>
          <dgm:chMax val="0"/>
          <dgm:chPref val="0"/>
        </dgm:presLayoutVars>
      </dgm:prSet>
      <dgm:spPr/>
    </dgm:pt>
    <dgm:pt modelId="{F3AFFF57-A73A-44C2-AE44-CC33F5ED2621}" type="pres">
      <dgm:prSet presAssocID="{B886BB53-BA39-4459-B9F9-6DDAEE92D3DD}" presName="sibTrans" presStyleCnt="0"/>
      <dgm:spPr/>
    </dgm:pt>
    <dgm:pt modelId="{8AAAFF11-43E0-4243-8674-D465ADBBD8AD}" type="pres">
      <dgm:prSet presAssocID="{DFC07504-8F68-4DC0-BEF9-DE7F33BD4AD6}" presName="compNode" presStyleCnt="0"/>
      <dgm:spPr/>
    </dgm:pt>
    <dgm:pt modelId="{82B5F12D-795A-44AE-AE0F-263486664166}" type="pres">
      <dgm:prSet presAssocID="{DFC07504-8F68-4DC0-BEF9-DE7F33BD4AD6}" presName="bgRect" presStyleLbl="bgShp" presStyleIdx="3" presStyleCnt="4"/>
      <dgm:spPr/>
    </dgm:pt>
    <dgm:pt modelId="{D6B45669-EED4-4AE6-BF54-D9D3C7BF3E17}" type="pres">
      <dgm:prSet presAssocID="{DFC07504-8F68-4DC0-BEF9-DE7F33BD4AD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A2E68789-DD3F-493C-9135-836E467FB20A}" type="pres">
      <dgm:prSet presAssocID="{DFC07504-8F68-4DC0-BEF9-DE7F33BD4AD6}" presName="spaceRect" presStyleCnt="0"/>
      <dgm:spPr/>
    </dgm:pt>
    <dgm:pt modelId="{DAEF84B7-B04D-40F6-B3D5-3D3CDC4CE67B}" type="pres">
      <dgm:prSet presAssocID="{DFC07504-8F68-4DC0-BEF9-DE7F33BD4AD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1640915-0D29-4C3E-B2C7-85AC54AA8DCE}" type="presOf" srcId="{DFC07504-8F68-4DC0-BEF9-DE7F33BD4AD6}" destId="{DAEF84B7-B04D-40F6-B3D5-3D3CDC4CE67B}" srcOrd="0" destOrd="0" presId="urn:microsoft.com/office/officeart/2018/2/layout/IconVerticalSolidList"/>
    <dgm:cxn modelId="{4335DF23-4832-4282-AEF8-20663D61055A}" srcId="{781FB637-5E33-403B-AEA3-89FCD1F1240D}" destId="{7BB0F188-D970-4DE2-B80D-86E50A8E17C1}" srcOrd="0" destOrd="0" parTransId="{218BF32F-C97E-4A21-8E5B-8E7BD9554C55}" sibTransId="{8A48F0AA-66E9-4579-A185-694F28E9F6F0}"/>
    <dgm:cxn modelId="{A5D27C6A-1DC9-4808-BB08-5AC85AC76449}" type="presOf" srcId="{FF5C8028-3658-4AC3-A588-5F11046B7E8E}" destId="{E294B4C2-5E99-42FE-B311-88F97C1F91DD}" srcOrd="0" destOrd="0" presId="urn:microsoft.com/office/officeart/2018/2/layout/IconVerticalSolidList"/>
    <dgm:cxn modelId="{97D29D88-47AC-4057-AA0A-5D35E94D5147}" type="presOf" srcId="{D1D07ABF-005D-4BC6-93C6-50356D96FD38}" destId="{11025841-18DF-4C66-B022-6439AF76AD95}" srcOrd="0" destOrd="0" presId="urn:microsoft.com/office/officeart/2018/2/layout/IconVerticalSolidList"/>
    <dgm:cxn modelId="{2715FBB1-99EF-4C81-BF5A-BF2B773622E8}" srcId="{781FB637-5E33-403B-AEA3-89FCD1F1240D}" destId="{D1D07ABF-005D-4BC6-93C6-50356D96FD38}" srcOrd="1" destOrd="0" parTransId="{F8584765-B969-41E1-8663-4840C1A3433F}" sibTransId="{AFF0C8A1-4A61-473E-AE79-BFE7275F957F}"/>
    <dgm:cxn modelId="{1E9D17B3-2873-4579-A82A-40B64A3D975E}" type="presOf" srcId="{781FB637-5E33-403B-AEA3-89FCD1F1240D}" destId="{911985B6-A1C4-4B11-A636-BAE76F9B72FC}" srcOrd="0" destOrd="0" presId="urn:microsoft.com/office/officeart/2018/2/layout/IconVerticalSolidList"/>
    <dgm:cxn modelId="{9D41E4CA-9AA2-4503-8FF3-13823498C134}" srcId="{781FB637-5E33-403B-AEA3-89FCD1F1240D}" destId="{DFC07504-8F68-4DC0-BEF9-DE7F33BD4AD6}" srcOrd="3" destOrd="0" parTransId="{4E8058D0-902F-4FC5-85D8-3293A996B698}" sibTransId="{5D7AE301-12F2-4B76-9608-193F1C1D76A7}"/>
    <dgm:cxn modelId="{4D29B9EB-BC8B-4198-BF56-945CFA5435D1}" srcId="{781FB637-5E33-403B-AEA3-89FCD1F1240D}" destId="{FF5C8028-3658-4AC3-A588-5F11046B7E8E}" srcOrd="2" destOrd="0" parTransId="{11D95D4A-A091-436D-90BC-D21BF2892A6B}" sibTransId="{B886BB53-BA39-4459-B9F9-6DDAEE92D3DD}"/>
    <dgm:cxn modelId="{8EF376ED-74FA-48DA-A6E5-2DF293BCE5AE}" type="presOf" srcId="{7BB0F188-D970-4DE2-B80D-86E50A8E17C1}" destId="{3C182BA8-D6D0-48EE-8EA1-F77BA825CB71}" srcOrd="0" destOrd="0" presId="urn:microsoft.com/office/officeart/2018/2/layout/IconVerticalSolidList"/>
    <dgm:cxn modelId="{33120F4B-49F9-4948-8C8F-14482987520A}" type="presParOf" srcId="{911985B6-A1C4-4B11-A636-BAE76F9B72FC}" destId="{E68B376B-1B39-4F61-967E-2531F61877BE}" srcOrd="0" destOrd="0" presId="urn:microsoft.com/office/officeart/2018/2/layout/IconVerticalSolidList"/>
    <dgm:cxn modelId="{ABF3F206-7FCA-45D9-BD37-1CD81E256437}" type="presParOf" srcId="{E68B376B-1B39-4F61-967E-2531F61877BE}" destId="{517CA937-D13C-48F1-A9BC-3043AC85B7FC}" srcOrd="0" destOrd="0" presId="urn:microsoft.com/office/officeart/2018/2/layout/IconVerticalSolidList"/>
    <dgm:cxn modelId="{140556B2-7054-42EA-B782-A9C2381DA454}" type="presParOf" srcId="{E68B376B-1B39-4F61-967E-2531F61877BE}" destId="{F15BAE87-6E62-4378-ACD9-74BC7DA9B464}" srcOrd="1" destOrd="0" presId="urn:microsoft.com/office/officeart/2018/2/layout/IconVerticalSolidList"/>
    <dgm:cxn modelId="{4A07452D-6127-45B1-96CB-819B41036D1E}" type="presParOf" srcId="{E68B376B-1B39-4F61-967E-2531F61877BE}" destId="{3D9FB678-9436-43EB-BCA4-013C4ABBBD0C}" srcOrd="2" destOrd="0" presId="urn:microsoft.com/office/officeart/2018/2/layout/IconVerticalSolidList"/>
    <dgm:cxn modelId="{84F1B600-A9ED-4C21-B50C-E4CF2F3DC5FE}" type="presParOf" srcId="{E68B376B-1B39-4F61-967E-2531F61877BE}" destId="{3C182BA8-D6D0-48EE-8EA1-F77BA825CB71}" srcOrd="3" destOrd="0" presId="urn:microsoft.com/office/officeart/2018/2/layout/IconVerticalSolidList"/>
    <dgm:cxn modelId="{C089E890-7C89-4CA6-AB2C-3B7C53ECD26C}" type="presParOf" srcId="{911985B6-A1C4-4B11-A636-BAE76F9B72FC}" destId="{12FE6895-0667-435F-9403-99C570A73E4E}" srcOrd="1" destOrd="0" presId="urn:microsoft.com/office/officeart/2018/2/layout/IconVerticalSolidList"/>
    <dgm:cxn modelId="{CB2E274B-8409-4DDA-BE2C-ABC93231155D}" type="presParOf" srcId="{911985B6-A1C4-4B11-A636-BAE76F9B72FC}" destId="{88D74E3A-DE61-4FA1-A5E7-05642C8CE37C}" srcOrd="2" destOrd="0" presId="urn:microsoft.com/office/officeart/2018/2/layout/IconVerticalSolidList"/>
    <dgm:cxn modelId="{316E6845-B928-450A-B466-EACB2D31CEF1}" type="presParOf" srcId="{88D74E3A-DE61-4FA1-A5E7-05642C8CE37C}" destId="{2E4D2852-4DC7-4C54-95BF-325CF421590C}" srcOrd="0" destOrd="0" presId="urn:microsoft.com/office/officeart/2018/2/layout/IconVerticalSolidList"/>
    <dgm:cxn modelId="{D2AEBE7B-9E08-4F43-959A-72129D5DC4EC}" type="presParOf" srcId="{88D74E3A-DE61-4FA1-A5E7-05642C8CE37C}" destId="{56C60E55-505D-485B-8BAD-6282270A9335}" srcOrd="1" destOrd="0" presId="urn:microsoft.com/office/officeart/2018/2/layout/IconVerticalSolidList"/>
    <dgm:cxn modelId="{F5DA2648-5FDC-427D-8F74-FAB82B72222C}" type="presParOf" srcId="{88D74E3A-DE61-4FA1-A5E7-05642C8CE37C}" destId="{62940E37-9358-4571-A37D-FC1A094EA98D}" srcOrd="2" destOrd="0" presId="urn:microsoft.com/office/officeart/2018/2/layout/IconVerticalSolidList"/>
    <dgm:cxn modelId="{7361DB8F-CDE7-4981-940E-8786E5F351DC}" type="presParOf" srcId="{88D74E3A-DE61-4FA1-A5E7-05642C8CE37C}" destId="{11025841-18DF-4C66-B022-6439AF76AD95}" srcOrd="3" destOrd="0" presId="urn:microsoft.com/office/officeart/2018/2/layout/IconVerticalSolidList"/>
    <dgm:cxn modelId="{F913890E-8067-4380-B262-BB265165FA84}" type="presParOf" srcId="{911985B6-A1C4-4B11-A636-BAE76F9B72FC}" destId="{CC6947AD-DECE-4568-A1D0-4429B9D7A85B}" srcOrd="3" destOrd="0" presId="urn:microsoft.com/office/officeart/2018/2/layout/IconVerticalSolidList"/>
    <dgm:cxn modelId="{AF6FED9E-A720-4BFB-8FE8-645E992A086A}" type="presParOf" srcId="{911985B6-A1C4-4B11-A636-BAE76F9B72FC}" destId="{E5FF2D2C-056C-4B81-A5A8-F256B4CAEF9B}" srcOrd="4" destOrd="0" presId="urn:microsoft.com/office/officeart/2018/2/layout/IconVerticalSolidList"/>
    <dgm:cxn modelId="{16BC510E-7C05-40C5-83E9-80476610B967}" type="presParOf" srcId="{E5FF2D2C-056C-4B81-A5A8-F256B4CAEF9B}" destId="{EDF578F7-6900-4D13-A095-B12D9C54002A}" srcOrd="0" destOrd="0" presId="urn:microsoft.com/office/officeart/2018/2/layout/IconVerticalSolidList"/>
    <dgm:cxn modelId="{16567E4D-EB07-43E4-A6E6-DD2193E17647}" type="presParOf" srcId="{E5FF2D2C-056C-4B81-A5A8-F256B4CAEF9B}" destId="{845E0422-3E3A-4B04-BE6C-387485725D0D}" srcOrd="1" destOrd="0" presId="urn:microsoft.com/office/officeart/2018/2/layout/IconVerticalSolidList"/>
    <dgm:cxn modelId="{DD316383-5A5C-4C10-B0FE-F9EFD7D89879}" type="presParOf" srcId="{E5FF2D2C-056C-4B81-A5A8-F256B4CAEF9B}" destId="{3F8246A3-EF90-4C16-878C-15568CB7BCE6}" srcOrd="2" destOrd="0" presId="urn:microsoft.com/office/officeart/2018/2/layout/IconVerticalSolidList"/>
    <dgm:cxn modelId="{F532F480-1DA2-4676-810D-148BA4628749}" type="presParOf" srcId="{E5FF2D2C-056C-4B81-A5A8-F256B4CAEF9B}" destId="{E294B4C2-5E99-42FE-B311-88F97C1F91DD}" srcOrd="3" destOrd="0" presId="urn:microsoft.com/office/officeart/2018/2/layout/IconVerticalSolidList"/>
    <dgm:cxn modelId="{47AFE7CD-CA14-40BB-A31F-E985029E37FF}" type="presParOf" srcId="{911985B6-A1C4-4B11-A636-BAE76F9B72FC}" destId="{F3AFFF57-A73A-44C2-AE44-CC33F5ED2621}" srcOrd="5" destOrd="0" presId="urn:microsoft.com/office/officeart/2018/2/layout/IconVerticalSolidList"/>
    <dgm:cxn modelId="{BD65D504-E925-4FA7-A76F-B69276567AFF}" type="presParOf" srcId="{911985B6-A1C4-4B11-A636-BAE76F9B72FC}" destId="{8AAAFF11-43E0-4243-8674-D465ADBBD8AD}" srcOrd="6" destOrd="0" presId="urn:microsoft.com/office/officeart/2018/2/layout/IconVerticalSolidList"/>
    <dgm:cxn modelId="{42854B37-E738-430D-94B3-E76B5AA94C57}" type="presParOf" srcId="{8AAAFF11-43E0-4243-8674-D465ADBBD8AD}" destId="{82B5F12D-795A-44AE-AE0F-263486664166}" srcOrd="0" destOrd="0" presId="urn:microsoft.com/office/officeart/2018/2/layout/IconVerticalSolidList"/>
    <dgm:cxn modelId="{FDDEF0A5-738A-43D7-AC78-BEE07ACDDCAD}" type="presParOf" srcId="{8AAAFF11-43E0-4243-8674-D465ADBBD8AD}" destId="{D6B45669-EED4-4AE6-BF54-D9D3C7BF3E17}" srcOrd="1" destOrd="0" presId="urn:microsoft.com/office/officeart/2018/2/layout/IconVerticalSolidList"/>
    <dgm:cxn modelId="{CA76F8E3-A30B-460B-B777-87024B35D2F6}" type="presParOf" srcId="{8AAAFF11-43E0-4243-8674-D465ADBBD8AD}" destId="{A2E68789-DD3F-493C-9135-836E467FB20A}" srcOrd="2" destOrd="0" presId="urn:microsoft.com/office/officeart/2018/2/layout/IconVerticalSolidList"/>
    <dgm:cxn modelId="{0E368A4A-B252-49FA-A909-8870B3D02E33}" type="presParOf" srcId="{8AAAFF11-43E0-4243-8674-D465ADBBD8AD}" destId="{DAEF84B7-B04D-40F6-B3D5-3D3CDC4CE6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956BB6-9A3E-451B-A000-8DA33A61D04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89473CE-8F4A-4A35-9FBB-084EFF46681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Target group would be cluster 1 which has a high Spending Score and high income</a:t>
          </a:r>
          <a:endParaRPr lang="en-US" dirty="0"/>
        </a:p>
      </dgm:t>
    </dgm:pt>
    <dgm:pt modelId="{E5A5D599-1D83-40C6-9DAD-8C5C2DBCD593}" type="parTrans" cxnId="{6C265E49-34A9-4E7D-9E46-B7D807098902}">
      <dgm:prSet/>
      <dgm:spPr/>
      <dgm:t>
        <a:bodyPr/>
        <a:lstStyle/>
        <a:p>
          <a:endParaRPr lang="en-US"/>
        </a:p>
      </dgm:t>
    </dgm:pt>
    <dgm:pt modelId="{59324823-5C8B-4BAC-B7B7-79CCA5BA7F73}" type="sibTrans" cxnId="{6C265E49-34A9-4E7D-9E46-B7D807098902}">
      <dgm:prSet/>
      <dgm:spPr/>
      <dgm:t>
        <a:bodyPr/>
        <a:lstStyle/>
        <a:p>
          <a:endParaRPr lang="en-US"/>
        </a:p>
      </dgm:t>
    </dgm:pt>
    <dgm:pt modelId="{E43408FC-49EA-43EA-A5EE-E0F2DBB17CC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60 percent of cluster 1 shoppers are women. We should look for ways to attract these customers using a marketing campaign targeting popular items in this cluster</a:t>
          </a:r>
          <a:endParaRPr lang="en-US" dirty="0"/>
        </a:p>
      </dgm:t>
    </dgm:pt>
    <dgm:pt modelId="{9AEC0B53-C266-4E7B-A6C8-232AD354CFB6}" type="parTrans" cxnId="{5F64B48B-C2D8-4584-ABB4-93767E4DE895}">
      <dgm:prSet/>
      <dgm:spPr/>
      <dgm:t>
        <a:bodyPr/>
        <a:lstStyle/>
        <a:p>
          <a:endParaRPr lang="en-US"/>
        </a:p>
      </dgm:t>
    </dgm:pt>
    <dgm:pt modelId="{BD5A6DB4-C04E-4F15-BF78-D25C17A8ACA8}" type="sibTrans" cxnId="{5F64B48B-C2D8-4584-ABB4-93767E4DE895}">
      <dgm:prSet/>
      <dgm:spPr/>
      <dgm:t>
        <a:bodyPr/>
        <a:lstStyle/>
        <a:p>
          <a:endParaRPr lang="en-US"/>
        </a:p>
      </dgm:t>
    </dgm:pt>
    <dgm:pt modelId="{83D0915B-FB99-4688-ADCA-288971C87EB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Cluster 2 presents an interesting opportunity to market to the customers for sales event on popular items.</a:t>
          </a:r>
          <a:endParaRPr lang="en-US" dirty="0"/>
        </a:p>
      </dgm:t>
    </dgm:pt>
    <dgm:pt modelId="{EB8C60C8-89A9-4BC0-8CE0-99D5D6498495}" type="parTrans" cxnId="{A6623D3D-E45C-4804-8199-A4BA5EA159E9}">
      <dgm:prSet/>
      <dgm:spPr/>
      <dgm:t>
        <a:bodyPr/>
        <a:lstStyle/>
        <a:p>
          <a:endParaRPr lang="en-US"/>
        </a:p>
      </dgm:t>
    </dgm:pt>
    <dgm:pt modelId="{653DCF0A-F8B0-44B1-BFF0-14BC875F7DED}" type="sibTrans" cxnId="{A6623D3D-E45C-4804-8199-A4BA5EA159E9}">
      <dgm:prSet/>
      <dgm:spPr/>
      <dgm:t>
        <a:bodyPr/>
        <a:lstStyle/>
        <a:p>
          <a:endParaRPr lang="en-US"/>
        </a:p>
      </dgm:t>
    </dgm:pt>
    <dgm:pt modelId="{2982249F-309C-4A0A-A24A-FAB9A20435C8}" type="pres">
      <dgm:prSet presAssocID="{F7956BB6-9A3E-451B-A000-8DA33A61D042}" presName="root" presStyleCnt="0">
        <dgm:presLayoutVars>
          <dgm:dir/>
          <dgm:resizeHandles val="exact"/>
        </dgm:presLayoutVars>
      </dgm:prSet>
      <dgm:spPr/>
    </dgm:pt>
    <dgm:pt modelId="{3A44FDE9-5695-42A1-BF06-7365138DE402}" type="pres">
      <dgm:prSet presAssocID="{489473CE-8F4A-4A35-9FBB-084EFF46681B}" presName="compNode" presStyleCnt="0"/>
      <dgm:spPr/>
    </dgm:pt>
    <dgm:pt modelId="{8E36FA87-9BD5-4EF8-90C9-B775D6CE050E}" type="pres">
      <dgm:prSet presAssocID="{489473CE-8F4A-4A35-9FBB-084EFF46681B}" presName="bgRect" presStyleLbl="bgShp" presStyleIdx="0" presStyleCnt="3"/>
      <dgm:spPr/>
    </dgm:pt>
    <dgm:pt modelId="{A3F75DC2-6BCA-4747-8AE0-CC3B4B97EDE3}" type="pres">
      <dgm:prSet presAssocID="{489473CE-8F4A-4A35-9FBB-084EFF46681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1B8E673-BA3B-41C9-BDE5-2B03E0C812F9}" type="pres">
      <dgm:prSet presAssocID="{489473CE-8F4A-4A35-9FBB-084EFF46681B}" presName="spaceRect" presStyleCnt="0"/>
      <dgm:spPr/>
    </dgm:pt>
    <dgm:pt modelId="{0E0AE177-331B-4111-AAC8-40B2A47909EF}" type="pres">
      <dgm:prSet presAssocID="{489473CE-8F4A-4A35-9FBB-084EFF46681B}" presName="parTx" presStyleLbl="revTx" presStyleIdx="0" presStyleCnt="3">
        <dgm:presLayoutVars>
          <dgm:chMax val="0"/>
          <dgm:chPref val="0"/>
        </dgm:presLayoutVars>
      </dgm:prSet>
      <dgm:spPr/>
    </dgm:pt>
    <dgm:pt modelId="{E5845429-8449-4912-93E8-D6B6456B35F6}" type="pres">
      <dgm:prSet presAssocID="{59324823-5C8B-4BAC-B7B7-79CCA5BA7F73}" presName="sibTrans" presStyleCnt="0"/>
      <dgm:spPr/>
    </dgm:pt>
    <dgm:pt modelId="{E9491AFB-D097-471E-9E60-8DB11877F22F}" type="pres">
      <dgm:prSet presAssocID="{E43408FC-49EA-43EA-A5EE-E0F2DBB17CCD}" presName="compNode" presStyleCnt="0"/>
      <dgm:spPr/>
    </dgm:pt>
    <dgm:pt modelId="{D78B4990-941C-40C8-88EC-8475E4840301}" type="pres">
      <dgm:prSet presAssocID="{E43408FC-49EA-43EA-A5EE-E0F2DBB17CCD}" presName="bgRect" presStyleLbl="bgShp" presStyleIdx="1" presStyleCnt="3"/>
      <dgm:spPr/>
    </dgm:pt>
    <dgm:pt modelId="{AE710AE2-7107-4489-9874-6909ABEE9EBE}" type="pres">
      <dgm:prSet presAssocID="{E43408FC-49EA-43EA-A5EE-E0F2DBB17CC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1F6A82B1-E076-4B63-A3E5-64C88369A2CD}" type="pres">
      <dgm:prSet presAssocID="{E43408FC-49EA-43EA-A5EE-E0F2DBB17CCD}" presName="spaceRect" presStyleCnt="0"/>
      <dgm:spPr/>
    </dgm:pt>
    <dgm:pt modelId="{D759BC0C-2254-4A7B-A52B-C60E09F3D2D2}" type="pres">
      <dgm:prSet presAssocID="{E43408FC-49EA-43EA-A5EE-E0F2DBB17CCD}" presName="parTx" presStyleLbl="revTx" presStyleIdx="1" presStyleCnt="3">
        <dgm:presLayoutVars>
          <dgm:chMax val="0"/>
          <dgm:chPref val="0"/>
        </dgm:presLayoutVars>
      </dgm:prSet>
      <dgm:spPr/>
    </dgm:pt>
    <dgm:pt modelId="{4464D3C7-9704-4A49-9BFE-60C5AF1AECFF}" type="pres">
      <dgm:prSet presAssocID="{BD5A6DB4-C04E-4F15-BF78-D25C17A8ACA8}" presName="sibTrans" presStyleCnt="0"/>
      <dgm:spPr/>
    </dgm:pt>
    <dgm:pt modelId="{BA15E381-487F-48E8-89F2-BBC41F6CFC5C}" type="pres">
      <dgm:prSet presAssocID="{83D0915B-FB99-4688-ADCA-288971C87EB1}" presName="compNode" presStyleCnt="0"/>
      <dgm:spPr/>
    </dgm:pt>
    <dgm:pt modelId="{EE616C29-59C5-428B-AF48-CCEBD4F98D74}" type="pres">
      <dgm:prSet presAssocID="{83D0915B-FB99-4688-ADCA-288971C87EB1}" presName="bgRect" presStyleLbl="bgShp" presStyleIdx="2" presStyleCnt="3"/>
      <dgm:spPr/>
    </dgm:pt>
    <dgm:pt modelId="{B884A637-58A0-42E6-B7EB-F42EF4475D49}" type="pres">
      <dgm:prSet presAssocID="{83D0915B-FB99-4688-ADCA-288971C87EB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B96FD020-9F97-4EEA-BD4C-CAD07E0A8D57}" type="pres">
      <dgm:prSet presAssocID="{83D0915B-FB99-4688-ADCA-288971C87EB1}" presName="spaceRect" presStyleCnt="0"/>
      <dgm:spPr/>
    </dgm:pt>
    <dgm:pt modelId="{139CDEA5-459E-4F8F-852C-BD139E4D4C2F}" type="pres">
      <dgm:prSet presAssocID="{83D0915B-FB99-4688-ADCA-288971C87EB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6623D3D-E45C-4804-8199-A4BA5EA159E9}" srcId="{F7956BB6-9A3E-451B-A000-8DA33A61D042}" destId="{83D0915B-FB99-4688-ADCA-288971C87EB1}" srcOrd="2" destOrd="0" parTransId="{EB8C60C8-89A9-4BC0-8CE0-99D5D6498495}" sibTransId="{653DCF0A-F8B0-44B1-BFF0-14BC875F7DED}"/>
    <dgm:cxn modelId="{E149865F-2F42-4A1C-9623-84E2810F4571}" type="presOf" srcId="{F7956BB6-9A3E-451B-A000-8DA33A61D042}" destId="{2982249F-309C-4A0A-A24A-FAB9A20435C8}" srcOrd="0" destOrd="0" presId="urn:microsoft.com/office/officeart/2018/2/layout/IconVerticalSolidList"/>
    <dgm:cxn modelId="{6C265E49-34A9-4E7D-9E46-B7D807098902}" srcId="{F7956BB6-9A3E-451B-A000-8DA33A61D042}" destId="{489473CE-8F4A-4A35-9FBB-084EFF46681B}" srcOrd="0" destOrd="0" parTransId="{E5A5D599-1D83-40C6-9DAD-8C5C2DBCD593}" sibTransId="{59324823-5C8B-4BAC-B7B7-79CCA5BA7F73}"/>
    <dgm:cxn modelId="{5F64B48B-C2D8-4584-ABB4-93767E4DE895}" srcId="{F7956BB6-9A3E-451B-A000-8DA33A61D042}" destId="{E43408FC-49EA-43EA-A5EE-E0F2DBB17CCD}" srcOrd="1" destOrd="0" parTransId="{9AEC0B53-C266-4E7B-A6C8-232AD354CFB6}" sibTransId="{BD5A6DB4-C04E-4F15-BF78-D25C17A8ACA8}"/>
    <dgm:cxn modelId="{8A7CE2AE-D1CA-42D0-946B-A9F9458711E3}" type="presOf" srcId="{83D0915B-FB99-4688-ADCA-288971C87EB1}" destId="{139CDEA5-459E-4F8F-852C-BD139E4D4C2F}" srcOrd="0" destOrd="0" presId="urn:microsoft.com/office/officeart/2018/2/layout/IconVerticalSolidList"/>
    <dgm:cxn modelId="{03415EC5-4592-477C-BACC-E9DCF432742E}" type="presOf" srcId="{E43408FC-49EA-43EA-A5EE-E0F2DBB17CCD}" destId="{D759BC0C-2254-4A7B-A52B-C60E09F3D2D2}" srcOrd="0" destOrd="0" presId="urn:microsoft.com/office/officeart/2018/2/layout/IconVerticalSolidList"/>
    <dgm:cxn modelId="{A13AF3FB-F796-464C-B3DA-725F26BE700D}" type="presOf" srcId="{489473CE-8F4A-4A35-9FBB-084EFF46681B}" destId="{0E0AE177-331B-4111-AAC8-40B2A47909EF}" srcOrd="0" destOrd="0" presId="urn:microsoft.com/office/officeart/2018/2/layout/IconVerticalSolidList"/>
    <dgm:cxn modelId="{1697B39C-DCCA-4308-B5C6-830CF79609B0}" type="presParOf" srcId="{2982249F-309C-4A0A-A24A-FAB9A20435C8}" destId="{3A44FDE9-5695-42A1-BF06-7365138DE402}" srcOrd="0" destOrd="0" presId="urn:microsoft.com/office/officeart/2018/2/layout/IconVerticalSolidList"/>
    <dgm:cxn modelId="{0BDB2877-5685-476A-BC34-18075E75477A}" type="presParOf" srcId="{3A44FDE9-5695-42A1-BF06-7365138DE402}" destId="{8E36FA87-9BD5-4EF8-90C9-B775D6CE050E}" srcOrd="0" destOrd="0" presId="urn:microsoft.com/office/officeart/2018/2/layout/IconVerticalSolidList"/>
    <dgm:cxn modelId="{03160ECE-8BEE-415B-8E12-5E5A5F1D3D1A}" type="presParOf" srcId="{3A44FDE9-5695-42A1-BF06-7365138DE402}" destId="{A3F75DC2-6BCA-4747-8AE0-CC3B4B97EDE3}" srcOrd="1" destOrd="0" presId="urn:microsoft.com/office/officeart/2018/2/layout/IconVerticalSolidList"/>
    <dgm:cxn modelId="{073FAE8F-DC3E-49C5-B711-D828671386E6}" type="presParOf" srcId="{3A44FDE9-5695-42A1-BF06-7365138DE402}" destId="{C1B8E673-BA3B-41C9-BDE5-2B03E0C812F9}" srcOrd="2" destOrd="0" presId="urn:microsoft.com/office/officeart/2018/2/layout/IconVerticalSolidList"/>
    <dgm:cxn modelId="{90D2D7CD-A34D-46DB-9197-70C08A39B35C}" type="presParOf" srcId="{3A44FDE9-5695-42A1-BF06-7365138DE402}" destId="{0E0AE177-331B-4111-AAC8-40B2A47909EF}" srcOrd="3" destOrd="0" presId="urn:microsoft.com/office/officeart/2018/2/layout/IconVerticalSolidList"/>
    <dgm:cxn modelId="{A0E7A113-C6BF-431D-951D-55681F9E259D}" type="presParOf" srcId="{2982249F-309C-4A0A-A24A-FAB9A20435C8}" destId="{E5845429-8449-4912-93E8-D6B6456B35F6}" srcOrd="1" destOrd="0" presId="urn:microsoft.com/office/officeart/2018/2/layout/IconVerticalSolidList"/>
    <dgm:cxn modelId="{13A063CD-8A34-4E41-8170-60DAE2AEBA22}" type="presParOf" srcId="{2982249F-309C-4A0A-A24A-FAB9A20435C8}" destId="{E9491AFB-D097-471E-9E60-8DB11877F22F}" srcOrd="2" destOrd="0" presId="urn:microsoft.com/office/officeart/2018/2/layout/IconVerticalSolidList"/>
    <dgm:cxn modelId="{316544C5-B0EB-42DE-8A41-4CFC5AFAD220}" type="presParOf" srcId="{E9491AFB-D097-471E-9E60-8DB11877F22F}" destId="{D78B4990-941C-40C8-88EC-8475E4840301}" srcOrd="0" destOrd="0" presId="urn:microsoft.com/office/officeart/2018/2/layout/IconVerticalSolidList"/>
    <dgm:cxn modelId="{A1B03E37-44BF-41B9-B4A3-990E0E0332AD}" type="presParOf" srcId="{E9491AFB-D097-471E-9E60-8DB11877F22F}" destId="{AE710AE2-7107-4489-9874-6909ABEE9EBE}" srcOrd="1" destOrd="0" presId="urn:microsoft.com/office/officeart/2018/2/layout/IconVerticalSolidList"/>
    <dgm:cxn modelId="{C3B876B1-9546-4D8D-B302-9E3F68CC80E1}" type="presParOf" srcId="{E9491AFB-D097-471E-9E60-8DB11877F22F}" destId="{1F6A82B1-E076-4B63-A3E5-64C88369A2CD}" srcOrd="2" destOrd="0" presId="urn:microsoft.com/office/officeart/2018/2/layout/IconVerticalSolidList"/>
    <dgm:cxn modelId="{2B58B689-DB80-4B5D-905F-FEE9B12AE358}" type="presParOf" srcId="{E9491AFB-D097-471E-9E60-8DB11877F22F}" destId="{D759BC0C-2254-4A7B-A52B-C60E09F3D2D2}" srcOrd="3" destOrd="0" presId="urn:microsoft.com/office/officeart/2018/2/layout/IconVerticalSolidList"/>
    <dgm:cxn modelId="{E56FC462-E25C-44BE-9700-C3B303F9AC44}" type="presParOf" srcId="{2982249F-309C-4A0A-A24A-FAB9A20435C8}" destId="{4464D3C7-9704-4A49-9BFE-60C5AF1AECFF}" srcOrd="3" destOrd="0" presId="urn:microsoft.com/office/officeart/2018/2/layout/IconVerticalSolidList"/>
    <dgm:cxn modelId="{FF914766-0253-4773-8E37-31C5FAA6966E}" type="presParOf" srcId="{2982249F-309C-4A0A-A24A-FAB9A20435C8}" destId="{BA15E381-487F-48E8-89F2-BBC41F6CFC5C}" srcOrd="4" destOrd="0" presId="urn:microsoft.com/office/officeart/2018/2/layout/IconVerticalSolidList"/>
    <dgm:cxn modelId="{4BD32690-E50C-416C-8FE3-DD121FD452B5}" type="presParOf" srcId="{BA15E381-487F-48E8-89F2-BBC41F6CFC5C}" destId="{EE616C29-59C5-428B-AF48-CCEBD4F98D74}" srcOrd="0" destOrd="0" presId="urn:microsoft.com/office/officeart/2018/2/layout/IconVerticalSolidList"/>
    <dgm:cxn modelId="{97FC580F-E64B-4CCD-BC80-8337D2EA20FE}" type="presParOf" srcId="{BA15E381-487F-48E8-89F2-BBC41F6CFC5C}" destId="{B884A637-58A0-42E6-B7EB-F42EF4475D49}" srcOrd="1" destOrd="0" presId="urn:microsoft.com/office/officeart/2018/2/layout/IconVerticalSolidList"/>
    <dgm:cxn modelId="{9827D305-91F9-422B-B02C-3280ECB96EC8}" type="presParOf" srcId="{BA15E381-487F-48E8-89F2-BBC41F6CFC5C}" destId="{B96FD020-9F97-4EEA-BD4C-CAD07E0A8D57}" srcOrd="2" destOrd="0" presId="urn:microsoft.com/office/officeart/2018/2/layout/IconVerticalSolidList"/>
    <dgm:cxn modelId="{C9749C6E-DA56-42EC-BCF9-29829C42D8F5}" type="presParOf" srcId="{BA15E381-487F-48E8-89F2-BBC41F6CFC5C}" destId="{139CDEA5-459E-4F8F-852C-BD139E4D4C2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F11D3-AB4D-484C-8449-70750965198E}">
      <dsp:nvSpPr>
        <dsp:cNvPr id="0" name=""/>
        <dsp:cNvSpPr/>
      </dsp:nvSpPr>
      <dsp:spPr>
        <a:xfrm>
          <a:off x="0" y="0"/>
          <a:ext cx="4261104" cy="13911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296EC-38AB-4572-BF0A-62D72D343736}">
      <dsp:nvSpPr>
        <dsp:cNvPr id="0" name=""/>
        <dsp:cNvSpPr/>
      </dsp:nvSpPr>
      <dsp:spPr>
        <a:xfrm>
          <a:off x="420818" y="148649"/>
          <a:ext cx="765125" cy="765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85A2C-FC02-4978-BDD4-18BEC72EBBD3}">
      <dsp:nvSpPr>
        <dsp:cNvPr id="0" name=""/>
        <dsp:cNvSpPr/>
      </dsp:nvSpPr>
      <dsp:spPr>
        <a:xfrm>
          <a:off x="1606763" y="0"/>
          <a:ext cx="2654340" cy="139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29" tIns="147229" rIns="147229" bIns="14722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Divide your mall target market into approachable groups. </a:t>
          </a:r>
          <a:endParaRPr lang="en-US" sz="1400" kern="1200"/>
        </a:p>
      </dsp:txBody>
      <dsp:txXfrm>
        <a:off x="1606763" y="0"/>
        <a:ext cx="2654340" cy="1391136"/>
      </dsp:txXfrm>
    </dsp:sp>
    <dsp:sp modelId="{3F22F948-BF76-4DF2-A978-ACF404E33662}">
      <dsp:nvSpPr>
        <dsp:cNvPr id="0" name=""/>
        <dsp:cNvSpPr/>
      </dsp:nvSpPr>
      <dsp:spPr>
        <a:xfrm>
          <a:off x="0" y="1535929"/>
          <a:ext cx="4261104" cy="13911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B93DAC-47F2-4D14-AFDF-4B4C59C62CC6}">
      <dsp:nvSpPr>
        <dsp:cNvPr id="0" name=""/>
        <dsp:cNvSpPr/>
      </dsp:nvSpPr>
      <dsp:spPr>
        <a:xfrm>
          <a:off x="420818" y="1848928"/>
          <a:ext cx="765125" cy="765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10870-CA92-461C-9E0F-CF20C9ECCC0B}">
      <dsp:nvSpPr>
        <dsp:cNvPr id="0" name=""/>
        <dsp:cNvSpPr/>
      </dsp:nvSpPr>
      <dsp:spPr>
        <a:xfrm>
          <a:off x="1606763" y="1535929"/>
          <a:ext cx="2654340" cy="139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29" tIns="147229" rIns="147229" bIns="14722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Create subsets of a market based on demographics behavioural criteria to better understand the target for marketing activities.</a:t>
          </a:r>
          <a:endParaRPr lang="en-US" sz="1400" kern="1200"/>
        </a:p>
      </dsp:txBody>
      <dsp:txXfrm>
        <a:off x="1606763" y="1535929"/>
        <a:ext cx="2654340" cy="1391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CA937-D13C-48F1-A9BC-3043AC85B7FC}">
      <dsp:nvSpPr>
        <dsp:cNvPr id="0" name=""/>
        <dsp:cNvSpPr/>
      </dsp:nvSpPr>
      <dsp:spPr>
        <a:xfrm>
          <a:off x="0" y="2121"/>
          <a:ext cx="7216416" cy="10751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BAE87-6E62-4378-ACD9-74BC7DA9B464}">
      <dsp:nvSpPr>
        <dsp:cNvPr id="0" name=""/>
        <dsp:cNvSpPr/>
      </dsp:nvSpPr>
      <dsp:spPr>
        <a:xfrm>
          <a:off x="325236" y="244032"/>
          <a:ext cx="591338" cy="5913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82BA8-D6D0-48EE-8EA1-F77BA825CB71}">
      <dsp:nvSpPr>
        <dsp:cNvPr id="0" name=""/>
        <dsp:cNvSpPr/>
      </dsp:nvSpPr>
      <dsp:spPr>
        <a:xfrm>
          <a:off x="1241811" y="2121"/>
          <a:ext cx="5974604" cy="107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113788" rIns="113788" bIns="11378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1. Perform some quick EDA( Exploratory Data Analysis)</a:t>
          </a:r>
          <a:endParaRPr lang="en-US" sz="2200" kern="1200"/>
        </a:p>
      </dsp:txBody>
      <dsp:txXfrm>
        <a:off x="1241811" y="2121"/>
        <a:ext cx="5974604" cy="1075161"/>
      </dsp:txXfrm>
    </dsp:sp>
    <dsp:sp modelId="{2E4D2852-4DC7-4C54-95BF-325CF421590C}">
      <dsp:nvSpPr>
        <dsp:cNvPr id="0" name=""/>
        <dsp:cNvSpPr/>
      </dsp:nvSpPr>
      <dsp:spPr>
        <a:xfrm>
          <a:off x="0" y="1346073"/>
          <a:ext cx="7216416" cy="10751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60E55-505D-485B-8BAD-6282270A9335}">
      <dsp:nvSpPr>
        <dsp:cNvPr id="0" name=""/>
        <dsp:cNvSpPr/>
      </dsp:nvSpPr>
      <dsp:spPr>
        <a:xfrm>
          <a:off x="325236" y="1587984"/>
          <a:ext cx="591338" cy="5913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25841-18DF-4C66-B022-6439AF76AD95}">
      <dsp:nvSpPr>
        <dsp:cNvPr id="0" name=""/>
        <dsp:cNvSpPr/>
      </dsp:nvSpPr>
      <dsp:spPr>
        <a:xfrm>
          <a:off x="1241811" y="1346073"/>
          <a:ext cx="5974604" cy="107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113788" rIns="113788" bIns="11378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2. Use KMEANS Clustering Algorithm to create our segments</a:t>
          </a:r>
          <a:endParaRPr lang="en-US" sz="2200" kern="1200"/>
        </a:p>
      </dsp:txBody>
      <dsp:txXfrm>
        <a:off x="1241811" y="1346073"/>
        <a:ext cx="5974604" cy="1075161"/>
      </dsp:txXfrm>
    </dsp:sp>
    <dsp:sp modelId="{EDF578F7-6900-4D13-A095-B12D9C54002A}">
      <dsp:nvSpPr>
        <dsp:cNvPr id="0" name=""/>
        <dsp:cNvSpPr/>
      </dsp:nvSpPr>
      <dsp:spPr>
        <a:xfrm>
          <a:off x="0" y="2690025"/>
          <a:ext cx="7216416" cy="10751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E0422-3E3A-4B04-BE6C-387485725D0D}">
      <dsp:nvSpPr>
        <dsp:cNvPr id="0" name=""/>
        <dsp:cNvSpPr/>
      </dsp:nvSpPr>
      <dsp:spPr>
        <a:xfrm>
          <a:off x="325236" y="2931936"/>
          <a:ext cx="591338" cy="5913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4B4C2-5E99-42FE-B311-88F97C1F91DD}">
      <dsp:nvSpPr>
        <dsp:cNvPr id="0" name=""/>
        <dsp:cNvSpPr/>
      </dsp:nvSpPr>
      <dsp:spPr>
        <a:xfrm>
          <a:off x="1241811" y="2690025"/>
          <a:ext cx="5974604" cy="107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113788" rIns="113788" bIns="11378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3. Use Summary Statistics on the clusters</a:t>
          </a:r>
          <a:endParaRPr lang="en-US" sz="2200" kern="1200"/>
        </a:p>
      </dsp:txBody>
      <dsp:txXfrm>
        <a:off x="1241811" y="2690025"/>
        <a:ext cx="5974604" cy="1075161"/>
      </dsp:txXfrm>
    </dsp:sp>
    <dsp:sp modelId="{82B5F12D-795A-44AE-AE0F-263486664166}">
      <dsp:nvSpPr>
        <dsp:cNvPr id="0" name=""/>
        <dsp:cNvSpPr/>
      </dsp:nvSpPr>
      <dsp:spPr>
        <a:xfrm>
          <a:off x="0" y="4033977"/>
          <a:ext cx="7216416" cy="10751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45669-EED4-4AE6-BF54-D9D3C7BF3E17}">
      <dsp:nvSpPr>
        <dsp:cNvPr id="0" name=""/>
        <dsp:cNvSpPr/>
      </dsp:nvSpPr>
      <dsp:spPr>
        <a:xfrm>
          <a:off x="325236" y="4275888"/>
          <a:ext cx="591338" cy="5913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F84B7-B04D-40F6-B3D5-3D3CDC4CE67B}">
      <dsp:nvSpPr>
        <dsp:cNvPr id="0" name=""/>
        <dsp:cNvSpPr/>
      </dsp:nvSpPr>
      <dsp:spPr>
        <a:xfrm>
          <a:off x="1241811" y="4033977"/>
          <a:ext cx="5974604" cy="107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113788" rIns="113788" bIns="11378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4. Visualize</a:t>
          </a:r>
          <a:endParaRPr lang="en-US" sz="2200" kern="1200"/>
        </a:p>
      </dsp:txBody>
      <dsp:txXfrm>
        <a:off x="1241811" y="4033977"/>
        <a:ext cx="5974604" cy="10751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6FA87-9BD5-4EF8-90C9-B775D6CE050E}">
      <dsp:nvSpPr>
        <dsp:cNvPr id="0" name=""/>
        <dsp:cNvSpPr/>
      </dsp:nvSpPr>
      <dsp:spPr>
        <a:xfrm>
          <a:off x="0" y="501"/>
          <a:ext cx="5211876" cy="1172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F75DC2-6BCA-4747-8AE0-CC3B4B97EDE3}">
      <dsp:nvSpPr>
        <dsp:cNvPr id="0" name=""/>
        <dsp:cNvSpPr/>
      </dsp:nvSpPr>
      <dsp:spPr>
        <a:xfrm>
          <a:off x="354681" y="264313"/>
          <a:ext cx="644874" cy="6448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AE177-331B-4111-AAC8-40B2A47909EF}">
      <dsp:nvSpPr>
        <dsp:cNvPr id="0" name=""/>
        <dsp:cNvSpPr/>
      </dsp:nvSpPr>
      <dsp:spPr>
        <a:xfrm>
          <a:off x="1354236" y="501"/>
          <a:ext cx="3857639" cy="1172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90" tIns="124090" rIns="124090" bIns="12409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Target group would be cluster 1 which has a high Spending Score and high income</a:t>
          </a:r>
          <a:endParaRPr lang="en-US" sz="1400" kern="1200" dirty="0"/>
        </a:p>
      </dsp:txBody>
      <dsp:txXfrm>
        <a:off x="1354236" y="501"/>
        <a:ext cx="3857639" cy="1172499"/>
      </dsp:txXfrm>
    </dsp:sp>
    <dsp:sp modelId="{D78B4990-941C-40C8-88EC-8475E4840301}">
      <dsp:nvSpPr>
        <dsp:cNvPr id="0" name=""/>
        <dsp:cNvSpPr/>
      </dsp:nvSpPr>
      <dsp:spPr>
        <a:xfrm>
          <a:off x="0" y="1466125"/>
          <a:ext cx="5211876" cy="1172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10AE2-7107-4489-9874-6909ABEE9EBE}">
      <dsp:nvSpPr>
        <dsp:cNvPr id="0" name=""/>
        <dsp:cNvSpPr/>
      </dsp:nvSpPr>
      <dsp:spPr>
        <a:xfrm>
          <a:off x="354681" y="1729937"/>
          <a:ext cx="644874" cy="6448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9BC0C-2254-4A7B-A52B-C60E09F3D2D2}">
      <dsp:nvSpPr>
        <dsp:cNvPr id="0" name=""/>
        <dsp:cNvSpPr/>
      </dsp:nvSpPr>
      <dsp:spPr>
        <a:xfrm>
          <a:off x="1354236" y="1466125"/>
          <a:ext cx="3857639" cy="1172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90" tIns="124090" rIns="124090" bIns="12409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60 percent of cluster 1 shoppers are women. We should look for ways to attract these customers using a marketing campaign targeting popular items in this cluster</a:t>
          </a:r>
          <a:endParaRPr lang="en-US" sz="1400" kern="1200" dirty="0"/>
        </a:p>
      </dsp:txBody>
      <dsp:txXfrm>
        <a:off x="1354236" y="1466125"/>
        <a:ext cx="3857639" cy="1172499"/>
      </dsp:txXfrm>
    </dsp:sp>
    <dsp:sp modelId="{EE616C29-59C5-428B-AF48-CCEBD4F98D74}">
      <dsp:nvSpPr>
        <dsp:cNvPr id="0" name=""/>
        <dsp:cNvSpPr/>
      </dsp:nvSpPr>
      <dsp:spPr>
        <a:xfrm>
          <a:off x="0" y="2931749"/>
          <a:ext cx="5211876" cy="1172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84A637-58A0-42E6-B7EB-F42EF4475D49}">
      <dsp:nvSpPr>
        <dsp:cNvPr id="0" name=""/>
        <dsp:cNvSpPr/>
      </dsp:nvSpPr>
      <dsp:spPr>
        <a:xfrm>
          <a:off x="354681" y="3195561"/>
          <a:ext cx="644874" cy="6448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CDEA5-459E-4F8F-852C-BD139E4D4C2F}">
      <dsp:nvSpPr>
        <dsp:cNvPr id="0" name=""/>
        <dsp:cNvSpPr/>
      </dsp:nvSpPr>
      <dsp:spPr>
        <a:xfrm>
          <a:off x="1354236" y="2931749"/>
          <a:ext cx="3857639" cy="1172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90" tIns="124090" rIns="124090" bIns="12409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Cluster 2 presents an interesting opportunity to market to the customers for sales event on popular items.</a:t>
          </a:r>
          <a:endParaRPr lang="en-US" sz="1400" kern="1200" dirty="0"/>
        </a:p>
      </dsp:txBody>
      <dsp:txXfrm>
        <a:off x="1354236" y="2931749"/>
        <a:ext cx="3857639" cy="1172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5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34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5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10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1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0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9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4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59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n abstract connection in pale grey background">
            <a:extLst>
              <a:ext uri="{FF2B5EF4-FFF2-40B4-BE49-F238E27FC236}">
                <a16:creationId xmlns:a16="http://schemas.microsoft.com/office/drawing/2014/main" id="{7D62C38C-36C2-F824-177A-E6F13BB7C9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8370" t="9093" r="721"/>
          <a:stretch>
            <a:fillRect/>
          </a:stretch>
        </p:blipFill>
        <p:spPr>
          <a:xfrm>
            <a:off x="1" y="152"/>
            <a:ext cx="12191999" cy="685784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8B2ECD5-47B1-47AD-AC9D-045064631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ED49E-C618-0E79-5E49-B278C22F9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4531" y="1371600"/>
            <a:ext cx="4916478" cy="2933952"/>
          </a:xfrm>
        </p:spPr>
        <p:txBody>
          <a:bodyPr anchor="t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Shopping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Customer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Segmentation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A5518-92F8-B17F-1E90-197DE8D88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4532" y="4584879"/>
            <a:ext cx="4916477" cy="1287887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Unsupervised Machine Learning Project</a:t>
            </a:r>
            <a:endParaRPr lang="en-IN">
              <a:solidFill>
                <a:srgbClr val="FFFFFF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5776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116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686F-DF83-ADD8-D5E1-02CB09B28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100"/>
              <a:t>Segment Shopping Customers</a:t>
            </a:r>
            <a:br>
              <a:rPr lang="en-IN" sz="3100"/>
            </a:br>
            <a:endParaRPr lang="en-IN" sz="31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F1DAF-38CB-8F78-449A-343F03BE3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852160" cy="3664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Problem Statement: understand the</a:t>
            </a:r>
          </a:p>
          <a:p>
            <a:r>
              <a:rPr lang="en-IN" dirty="0"/>
              <a:t>Target Customers for the marketing team to plan a strategy</a:t>
            </a:r>
          </a:p>
          <a:p>
            <a:r>
              <a:rPr lang="en-IN" dirty="0"/>
              <a:t>Context: Your boss wants you to identify the most important shopping groups based on income, age, and the mall shopping score.</a:t>
            </a:r>
          </a:p>
          <a:p>
            <a:r>
              <a:rPr lang="en-IN" dirty="0"/>
              <a:t>He wants the ideal number of groups with a label for each.</a:t>
            </a:r>
          </a:p>
        </p:txBody>
      </p:sp>
      <p:pic>
        <p:nvPicPr>
          <p:cNvPr id="5" name="Picture 4" descr="Abstract blurred background of department store">
            <a:extLst>
              <a:ext uri="{FF2B5EF4-FFF2-40B4-BE49-F238E27FC236}">
                <a16:creationId xmlns:a16="http://schemas.microsoft.com/office/drawing/2014/main" id="{3FC9F573-AF20-C865-A537-9CE95D88C9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150" r="31679" b="-1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1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0FEB6-7FC3-BC1F-8F7F-C982122C4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904" y="914400"/>
            <a:ext cx="4261104" cy="109728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200" dirty="0"/>
              <a:t>Objective Market Segmentation</a:t>
            </a:r>
          </a:p>
        </p:txBody>
      </p:sp>
      <p:pic>
        <p:nvPicPr>
          <p:cNvPr id="5" name="Picture 4" descr="A group of yellow figures and a red figure on the other side">
            <a:extLst>
              <a:ext uri="{FF2B5EF4-FFF2-40B4-BE49-F238E27FC236}">
                <a16:creationId xmlns:a16="http://schemas.microsoft.com/office/drawing/2014/main" id="{19C37162-6C44-C16B-D987-F717D7F5F5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94" r="2" b="2"/>
          <a:stretch>
            <a:fillRect/>
          </a:stretch>
        </p:blipFill>
        <p:spPr>
          <a:xfrm>
            <a:off x="-1" y="914399"/>
            <a:ext cx="6657255" cy="535352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665683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6E52FE62-ECED-609D-5B47-DC1384E3F0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668744"/>
              </p:ext>
            </p:extLst>
          </p:nvPr>
        </p:nvGraphicFramePr>
        <p:xfrm>
          <a:off x="7269905" y="2176036"/>
          <a:ext cx="4261104" cy="4121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823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2AC62-B50D-D9A3-D6BB-F82B575C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en-IN" sz="3600" dirty="0"/>
              <a:t>The Approach</a:t>
            </a:r>
            <a:br>
              <a:rPr lang="en-IN" sz="3600" dirty="0"/>
            </a:br>
            <a:endParaRPr lang="en-IN" sz="36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358B73-89D7-4AD3-C6E3-5BBCAF5AFC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928652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E3014D3-D199-5052-CED8-4094BB7156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533" y="1567549"/>
            <a:ext cx="3908188" cy="437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6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B06C8-3624-5E5D-5C27-8C728C02B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r>
              <a:rPr lang="en-IN" dirty="0"/>
              <a:t>Analysis</a:t>
            </a:r>
          </a:p>
        </p:txBody>
      </p:sp>
      <p:pic>
        <p:nvPicPr>
          <p:cNvPr id="6" name="Picture 5" descr="A screenshot of a game&#10;&#10;AI-generated content may be incorrect.">
            <a:extLst>
              <a:ext uri="{FF2B5EF4-FFF2-40B4-BE49-F238E27FC236}">
                <a16:creationId xmlns:a16="http://schemas.microsoft.com/office/drawing/2014/main" id="{89D75FDD-1F4C-256B-CD67-C835BF0E6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7" r="53" b="-3"/>
          <a:stretch>
            <a:fillRect/>
          </a:stretch>
        </p:blipFill>
        <p:spPr>
          <a:xfrm>
            <a:off x="713232" y="1911997"/>
            <a:ext cx="5104764" cy="41047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66554D-728D-33C4-C745-5B5839614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24195"/>
              </p:ext>
            </p:extLst>
          </p:nvPr>
        </p:nvGraphicFramePr>
        <p:xfrm>
          <a:off x="6250075" y="1838852"/>
          <a:ext cx="5211876" cy="410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2404362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Grandview Display</vt:lpstr>
      <vt:lpstr>DashVTI</vt:lpstr>
      <vt:lpstr>Shopping Customer Segmentation</vt:lpstr>
      <vt:lpstr>Segment Shopping Customers </vt:lpstr>
      <vt:lpstr>Objective Market Segmentation</vt:lpstr>
      <vt:lpstr>The Approach </vt:lpstr>
      <vt:lpstr>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ayanKOLEY</dc:creator>
  <cp:lastModifiedBy>ayanKOLEY</cp:lastModifiedBy>
  <cp:revision>2</cp:revision>
  <dcterms:created xsi:type="dcterms:W3CDTF">2025-08-27T14:22:36Z</dcterms:created>
  <dcterms:modified xsi:type="dcterms:W3CDTF">2025-08-27T14:41:04Z</dcterms:modified>
</cp:coreProperties>
</file>