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01BB33-C88C-4E76-9D08-5BCB425C4980}" v="16" dt="2023-03-08T19:50:54.746"/>
    <p1510:client id="{1E19A9BC-FF11-216B-944B-792260F8AF9D}" v="18" dt="2023-03-08T20:11:08.664"/>
    <p1510:client id="{29D1F92F-8A06-40E1-96D1-D919284F2E68}" v="16" dt="2023-03-06T19:47:49.163"/>
    <p1510:client id="{4C3EEDED-D46B-AD10-1077-62C1882020CA}" v="239" dt="2023-03-03T20:45:55.441"/>
    <p1510:client id="{84B51492-C181-41E5-99BC-3A1A4175F0F5}" v="59" dt="2023-03-01T21:08:43.950"/>
    <p1510:client id="{EF07BEB9-2646-4415-BB76-3AF3B84725AF}" v="2" dt="2023-03-03T20:05:58.1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141"/>
    <p:restoredTop sz="94720"/>
  </p:normalViewPr>
  <p:slideViewPr>
    <p:cSldViewPr snapToGrid="0">
      <p:cViewPr varScale="1">
        <p:scale>
          <a:sx n="57" d="100"/>
          <a:sy n="57" d="100"/>
        </p:scale>
        <p:origin x="176" y="18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9CFD0A-D0BE-4722-88EA-CAF5AA636992}" type="datetimeFigureOut">
              <a:t>3/13/23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256ECB-68E9-4310-932D-640C59B419B4}" type="slidenum">
              <a:t>‹#›</a:t>
            </a:fld>
            <a:endParaRPr lang="en-US"/>
          </a:p>
        </p:txBody>
      </p:sp>
    </p:spTree>
    <p:extLst>
      <p:ext uri="{BB962C8B-B14F-4D97-AF65-F5344CB8AC3E}">
        <p14:creationId xmlns:p14="http://schemas.microsoft.com/office/powerpoint/2010/main" val="2083088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July 12, 1895, a visionary and inventor named Buckminster Fuller was born in Milton, Massachusetts. Fuller was a practical philosopher who dedicated his life to making the world work for everyone.</a:t>
            </a:r>
          </a:p>
        </p:txBody>
      </p:sp>
      <p:sp>
        <p:nvSpPr>
          <p:cNvPr id="4" name="Slide Number Placeholder 3"/>
          <p:cNvSpPr>
            <a:spLocks noGrp="1"/>
          </p:cNvSpPr>
          <p:nvPr>
            <p:ph type="sldNum" sz="quarter" idx="5"/>
          </p:nvPr>
        </p:nvSpPr>
        <p:spPr/>
        <p:txBody>
          <a:bodyPr/>
          <a:lstStyle/>
          <a:p>
            <a:fld id="{8D256ECB-68E9-4310-932D-640C59B419B4}" type="slidenum">
              <a:t>3</a:t>
            </a:fld>
            <a:endParaRPr lang="en-US"/>
          </a:p>
        </p:txBody>
      </p:sp>
    </p:spTree>
    <p:extLst>
      <p:ext uri="{BB962C8B-B14F-4D97-AF65-F5344CB8AC3E}">
        <p14:creationId xmlns:p14="http://schemas.microsoft.com/office/powerpoint/2010/main" val="2127559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90000"/>
              </a:lnSpc>
              <a:spcBef>
                <a:spcPts val="1000"/>
              </a:spcBef>
              <a:buFont typeface="Arial"/>
              <a:buChar char="•"/>
            </a:pPr>
            <a:r>
              <a:rPr lang="en-US" dirty="0"/>
              <a:t>In 1960, engineer Richard Buckminster Fuller and architect Shoji </a:t>
            </a:r>
            <a:r>
              <a:rPr lang="en-US" dirty="0" err="1"/>
              <a:t>Sadao</a:t>
            </a:r>
            <a:r>
              <a:rPr lang="en-US" dirty="0"/>
              <a:t> suggested a 3 km wide and 1.6 km high dome encompassing Midtown Manhattan, featured in one of the earliest designs for a true domed city.</a:t>
            </a:r>
          </a:p>
          <a:p>
            <a:endParaRPr lang="en-US" dirty="0">
              <a:cs typeface="Calibri"/>
            </a:endParaRPr>
          </a:p>
        </p:txBody>
      </p:sp>
      <p:sp>
        <p:nvSpPr>
          <p:cNvPr id="4" name="Slide Number Placeholder 3"/>
          <p:cNvSpPr>
            <a:spLocks noGrp="1"/>
          </p:cNvSpPr>
          <p:nvPr>
            <p:ph type="sldNum" sz="quarter" idx="5"/>
          </p:nvPr>
        </p:nvSpPr>
        <p:spPr/>
        <p:txBody>
          <a:bodyPr/>
          <a:lstStyle/>
          <a:p>
            <a:fld id="{8D256ECB-68E9-4310-932D-640C59B419B4}" type="slidenum">
              <a:t>4</a:t>
            </a:fld>
            <a:endParaRPr lang="en-US"/>
          </a:p>
        </p:txBody>
      </p:sp>
    </p:spTree>
    <p:extLst>
      <p:ext uri="{BB962C8B-B14F-4D97-AF65-F5344CB8AC3E}">
        <p14:creationId xmlns:p14="http://schemas.microsoft.com/office/powerpoint/2010/main" val="1577781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cost of the dome city would be over 150 billions dollars with a population that would be no more than 500,000 which means there will no longer be any Mega Cities such as New York and Mexico City. The environment will be fully controlled for example the weather would most likely stay a 71 degrees and be scheduled to rain at a certain time every day which leads to no longer needing jobs that help predict the weather and that won't be the only job that is lost however agricultural studies jobs will be needed lots more creating new jobs. In the dome city there will no longer be a need for cars since everything is at a walking, biking, or scootering distance. To get in and out of the dome city you will use underground train systems.</a:t>
            </a:r>
          </a:p>
        </p:txBody>
      </p:sp>
      <p:sp>
        <p:nvSpPr>
          <p:cNvPr id="4" name="Slide Number Placeholder 3"/>
          <p:cNvSpPr>
            <a:spLocks noGrp="1"/>
          </p:cNvSpPr>
          <p:nvPr>
            <p:ph type="sldNum" sz="quarter" idx="5"/>
          </p:nvPr>
        </p:nvSpPr>
        <p:spPr/>
        <p:txBody>
          <a:bodyPr/>
          <a:lstStyle/>
          <a:p>
            <a:fld id="{8D256ECB-68E9-4310-932D-640C59B419B4}" type="slidenum">
              <a:rPr lang="en-US" smtClean="0"/>
              <a:t>5</a:t>
            </a:fld>
            <a:endParaRPr lang="en-US"/>
          </a:p>
        </p:txBody>
      </p:sp>
    </p:spTree>
    <p:extLst>
      <p:ext uri="{BB962C8B-B14F-4D97-AF65-F5344CB8AC3E}">
        <p14:creationId xmlns:p14="http://schemas.microsoft.com/office/powerpoint/2010/main" val="4094988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3/13/23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3/13/23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3/13/23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3/13/23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3/13/23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0F0C2E5D-B08F-4A99-9D15-59D33148FE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47167"/>
            <a:ext cx="1861854" cy="717514"/>
            <a:chOff x="0" y="238499"/>
            <a:chExt cx="1861854" cy="717514"/>
          </a:xfrm>
          <a:solidFill>
            <a:schemeClr val="bg1"/>
          </a:solidFill>
        </p:grpSpPr>
        <p:grpSp>
          <p:nvGrpSpPr>
            <p:cNvPr id="24" name="Group 23">
              <a:extLst>
                <a:ext uri="{FF2B5EF4-FFF2-40B4-BE49-F238E27FC236}">
                  <a16:creationId xmlns:a16="http://schemas.microsoft.com/office/drawing/2014/main" id="{07B8F35D-FB89-4C40-8A99-E46DDA02132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238499"/>
              <a:ext cx="1861854" cy="717514"/>
              <a:chOff x="0" y="604259"/>
              <a:chExt cx="1861854" cy="717514"/>
            </a:xfrm>
            <a:grpFill/>
          </p:grpSpPr>
          <p:sp>
            <p:nvSpPr>
              <p:cNvPr id="28" name="Freeform: Shape 27">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60425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9" name="Freeform: Shape 28">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4399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nvGrpSpPr>
            <p:cNvPr id="25" name="Group 24">
              <a:extLst>
                <a:ext uri="{FF2B5EF4-FFF2-40B4-BE49-F238E27FC236}">
                  <a16:creationId xmlns:a16="http://schemas.microsoft.com/office/drawing/2014/main" id="{55FC669C-CD13-4F4A-AFFF-4029D34F2DB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238499"/>
              <a:ext cx="1861854" cy="717514"/>
              <a:chOff x="0" y="604259"/>
              <a:chExt cx="1861854" cy="717514"/>
            </a:xfrm>
            <a:grpFill/>
          </p:grpSpPr>
          <p:sp>
            <p:nvSpPr>
              <p:cNvPr id="26" name="Freeform: Shape 25">
                <a:extLst>
                  <a:ext uri="{FF2B5EF4-FFF2-40B4-BE49-F238E27FC236}">
                    <a16:creationId xmlns:a16="http://schemas.microsoft.com/office/drawing/2014/main" id="{6617B5AA-8A0D-41D3-B2EF-8BC53E3B7D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60425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7" name="Freeform: Shape 26">
                <a:extLst>
                  <a:ext uri="{FF2B5EF4-FFF2-40B4-BE49-F238E27FC236}">
                    <a16:creationId xmlns:a16="http://schemas.microsoft.com/office/drawing/2014/main" id="{572EB308-9A4E-4332-A908-22F2978D7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4399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grpSp>
        <p:nvGrpSpPr>
          <p:cNvPr id="31" name="Group 30">
            <a:extLst>
              <a:ext uri="{FF2B5EF4-FFF2-40B4-BE49-F238E27FC236}">
                <a16:creationId xmlns:a16="http://schemas.microsoft.com/office/drawing/2014/main" id="{5499343D-E927-41D0-B997-E44A300C68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9725" y="1119591"/>
            <a:ext cx="4965868" cy="4598497"/>
            <a:chOff x="579725" y="1119591"/>
            <a:chExt cx="4965868" cy="4598497"/>
          </a:xfrm>
        </p:grpSpPr>
        <p:sp>
          <p:nvSpPr>
            <p:cNvPr id="32" name="Rectangle 31">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 y="1119591"/>
              <a:ext cx="4965868" cy="4598497"/>
            </a:xfrm>
            <a:prstGeom prst="rect">
              <a:avLst/>
            </a:prstGeom>
            <a:solidFill>
              <a:srgbClr val="FFFFFF"/>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AD33695-C117-4AEE-9AF5-65F13C6CC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 y="1119591"/>
              <a:ext cx="4965868" cy="4598497"/>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90A7F83A-9728-4030-8E45-9ECF1ABCCC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039" y="1073782"/>
            <a:ext cx="4860256" cy="452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0" y="1254952"/>
            <a:ext cx="4324642" cy="2939655"/>
          </a:xfrm>
        </p:spPr>
        <p:txBody>
          <a:bodyPr>
            <a:normAutofit/>
          </a:bodyPr>
          <a:lstStyle/>
          <a:p>
            <a:r>
              <a:rPr lang="en-US" sz="5400">
                <a:solidFill>
                  <a:schemeClr val="bg1"/>
                </a:solidFill>
                <a:cs typeface="Calibri Light"/>
              </a:rPr>
              <a:t>Dome city</a:t>
            </a:r>
            <a:endParaRPr lang="en-US" sz="5400">
              <a:solidFill>
                <a:schemeClr val="bg1"/>
              </a:solidFill>
            </a:endParaRPr>
          </a:p>
        </p:txBody>
      </p:sp>
      <p:sp>
        <p:nvSpPr>
          <p:cNvPr id="3" name="Subtitle 2"/>
          <p:cNvSpPr>
            <a:spLocks noGrp="1"/>
          </p:cNvSpPr>
          <p:nvPr>
            <p:ph type="subTitle" idx="1"/>
          </p:nvPr>
        </p:nvSpPr>
        <p:spPr>
          <a:xfrm>
            <a:off x="838200" y="4286683"/>
            <a:ext cx="4324642" cy="1199392"/>
          </a:xfrm>
        </p:spPr>
        <p:txBody>
          <a:bodyPr vert="horz" lIns="91440" tIns="45720" rIns="91440" bIns="45720" rtlCol="0">
            <a:normAutofit/>
          </a:bodyPr>
          <a:lstStyle/>
          <a:p>
            <a:r>
              <a:rPr lang="en-US" sz="2000">
                <a:solidFill>
                  <a:schemeClr val="bg1"/>
                </a:solidFill>
                <a:cs typeface="Calibri"/>
              </a:rPr>
              <a:t>Ayanna Silvers</a:t>
            </a:r>
          </a:p>
        </p:txBody>
      </p:sp>
      <p:pic>
        <p:nvPicPr>
          <p:cNvPr id="7" name="Picture 7" descr="A picture containing outdoor, building, grass, dome&#10;&#10;Description automatically generated">
            <a:extLst>
              <a:ext uri="{FF2B5EF4-FFF2-40B4-BE49-F238E27FC236}">
                <a16:creationId xmlns:a16="http://schemas.microsoft.com/office/drawing/2014/main" id="{77472BAF-9CB7-C3B2-9D81-8B627C5CD0DD}"/>
              </a:ext>
            </a:extLst>
          </p:cNvPr>
          <p:cNvPicPr>
            <a:picLocks noChangeAspect="1"/>
          </p:cNvPicPr>
          <p:nvPr/>
        </p:nvPicPr>
        <p:blipFill rotWithShape="1">
          <a:blip r:embed="rId2"/>
          <a:srcRect l="2282" r="1155" b="1"/>
          <a:stretch/>
        </p:blipFill>
        <p:spPr>
          <a:xfrm>
            <a:off x="6094114" y="1321031"/>
            <a:ext cx="5428611" cy="4210940"/>
          </a:xfrm>
          <a:prstGeom prst="rect">
            <a:avLst/>
          </a:prstGeom>
          <a:ln w="28575">
            <a:noFill/>
          </a:ln>
        </p:spPr>
      </p:pic>
      <p:sp>
        <p:nvSpPr>
          <p:cNvPr id="37" name="Freeform: Shape 36">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790119" y="0"/>
            <a:ext cx="1401881" cy="134503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Freeform: Shape 38">
            <a:extLst>
              <a:ext uri="{FF2B5EF4-FFF2-40B4-BE49-F238E27FC236}">
                <a16:creationId xmlns:a16="http://schemas.microsoft.com/office/drawing/2014/main" id="{FEA9761C-7BB2-45E5-A5DB-A0B353624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790119" y="0"/>
            <a:ext cx="1401881" cy="134503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Oval 40">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634" y="4727300"/>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Oval 42">
            <a:extLst>
              <a:ext uri="{FF2B5EF4-FFF2-40B4-BE49-F238E27FC236}">
                <a16:creationId xmlns:a16="http://schemas.microsoft.com/office/drawing/2014/main" id="{8E44D629-6B8E-4D88-A77E-149C0ED03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634" y="4727300"/>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5"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03907" y="5801515"/>
            <a:ext cx="1054466" cy="469689"/>
            <a:chOff x="9841624" y="4115729"/>
            <a:chExt cx="602169" cy="268223"/>
          </a:xfrm>
          <a:solidFill>
            <a:srgbClr val="FFFFFF"/>
          </a:solidFill>
        </p:grpSpPr>
        <p:sp>
          <p:nvSpPr>
            <p:cNvPr id="46" name="Freeform: Shape 45">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grpSp>
        <p:nvGrpSpPr>
          <p:cNvPr id="52" name="Graphic 185">
            <a:extLst>
              <a:ext uri="{FF2B5EF4-FFF2-40B4-BE49-F238E27FC236}">
                <a16:creationId xmlns:a16="http://schemas.microsoft.com/office/drawing/2014/main" id="{8B6BCBAB-41A5-4D6D-8C9B-55E3AA6FCC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03907" y="5801515"/>
            <a:ext cx="1054466" cy="469689"/>
            <a:chOff x="9841624" y="4115729"/>
            <a:chExt cx="602169" cy="268223"/>
          </a:xfrm>
          <a:solidFill>
            <a:schemeClr val="bg1"/>
          </a:solidFill>
        </p:grpSpPr>
        <p:sp>
          <p:nvSpPr>
            <p:cNvPr id="53" name="Freeform: Shape 52">
              <a:extLst>
                <a:ext uri="{FF2B5EF4-FFF2-40B4-BE49-F238E27FC236}">
                  <a16:creationId xmlns:a16="http://schemas.microsoft.com/office/drawing/2014/main" id="{755217F1-B506-4443-A399-CFFA441CD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CB8C0F31-7A0C-4630-A379-0B4719A1F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2D43873-56D9-4AC1-AB59-A1E78D6797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1B2197D5-22E1-47CC-83CF-9E64CCD57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05DC5D97-506B-47F6-B9A7-D8FA26C88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FBAFD-5008-8DA9-DAE7-EA7BBCBB3A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5667B4-59FD-DFAE-723B-42CEF7233BE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27967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 name="Rectangle 75">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77">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79">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81">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5D2E45-EC48-A5DD-186F-1AAC0FD77876}"/>
              </a:ext>
            </a:extLst>
          </p:cNvPr>
          <p:cNvSpPr>
            <a:spLocks noGrp="1"/>
          </p:cNvSpPr>
          <p:nvPr>
            <p:ph type="title"/>
          </p:nvPr>
        </p:nvSpPr>
        <p:spPr>
          <a:xfrm>
            <a:off x="1102368" y="1877492"/>
            <a:ext cx="4030132" cy="3215373"/>
          </a:xfrm>
        </p:spPr>
        <p:txBody>
          <a:bodyPr vert="horz" lIns="91440" tIns="45720" rIns="91440" bIns="45720" rtlCol="0">
            <a:normAutofit/>
          </a:bodyPr>
          <a:lstStyle/>
          <a:p>
            <a:pPr algn="ctr"/>
            <a:r>
              <a:rPr lang="en-US" kern="1200">
                <a:solidFill>
                  <a:schemeClr val="bg1"/>
                </a:solidFill>
                <a:latin typeface="+mj-lt"/>
                <a:ea typeface="+mj-ea"/>
                <a:cs typeface="+mj-cs"/>
              </a:rPr>
              <a:t>Overview</a:t>
            </a:r>
          </a:p>
        </p:txBody>
      </p:sp>
      <p:grpSp>
        <p:nvGrpSpPr>
          <p:cNvPr id="106" name="Group 83">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85" name="Freeform: Shape 84">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07" name="Freeform: Shape 85">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108"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09"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92" name="Oval 91">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4" name="Oval 93">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08ECCA7A-309A-D6EA-E056-B09C9C2508CE}"/>
              </a:ext>
            </a:extLst>
          </p:cNvPr>
          <p:cNvSpPr>
            <a:spLocks noGrp="1"/>
          </p:cNvSpPr>
          <p:nvPr>
            <p:ph idx="1"/>
          </p:nvPr>
        </p:nvSpPr>
        <p:spPr>
          <a:xfrm>
            <a:off x="6234868" y="1130846"/>
            <a:ext cx="5217173" cy="4351338"/>
          </a:xfrm>
        </p:spPr>
        <p:txBody>
          <a:bodyPr vert="horz" lIns="91440" tIns="45720" rIns="91440" bIns="45720" rtlCol="0" anchor="t">
            <a:normAutofit/>
          </a:bodyPr>
          <a:lstStyle/>
          <a:p>
            <a:r>
              <a:rPr lang="en-US" kern="1200" dirty="0">
                <a:solidFill>
                  <a:schemeClr val="bg1"/>
                </a:solidFill>
                <a:latin typeface="+mn-lt"/>
                <a:ea typeface="+mn-ea"/>
                <a:cs typeface="+mn-cs"/>
                <a:hlinkClick r:id="rId2" action="ppaction://hlinksldjump">
                  <a:extLst>
                    <a:ext uri="{A12FA001-AC4F-418D-AE19-62706E023703}">
                      <ahyp:hlinkClr xmlns:ahyp="http://schemas.microsoft.com/office/drawing/2018/hyperlinkcolor" val="tx"/>
                    </a:ext>
                  </a:extLst>
                </a:hlinkClick>
              </a:rPr>
              <a:t>Buckminster Fuller</a:t>
            </a:r>
            <a:endParaRPr lang="en-US" dirty="0">
              <a:solidFill>
                <a:schemeClr val="bg1"/>
              </a:solidFill>
              <a:ea typeface="+mn-ea"/>
              <a:cs typeface="+mn-cs"/>
              <a:hlinkClick r:id="" action="ppaction://noaction">
                <a:extLst>
                  <a:ext uri="{A12FA001-AC4F-418D-AE19-62706E023703}">
                    <ahyp:hlinkClr xmlns:ahyp="http://schemas.microsoft.com/office/drawing/2018/hyperlinkcolor" val="tx"/>
                  </a:ext>
                </a:extLst>
              </a:hlinkClick>
            </a:endParaRPr>
          </a:p>
          <a:p>
            <a:r>
              <a:rPr lang="en-US" dirty="0">
                <a:solidFill>
                  <a:schemeClr val="bg1"/>
                </a:solidFill>
                <a:cs typeface="Calibri"/>
                <a:hlinkClick r:id="rId3" action="ppaction://hlinksldjump">
                  <a:extLst>
                    <a:ext uri="{A12FA001-AC4F-418D-AE19-62706E023703}">
                      <ahyp:hlinkClr xmlns:ahyp="http://schemas.microsoft.com/office/drawing/2018/hyperlinkcolor" val="tx"/>
                    </a:ext>
                  </a:extLst>
                </a:hlinkClick>
              </a:rPr>
              <a:t>1960</a:t>
            </a:r>
            <a:endParaRPr lang="en-US" dirty="0">
              <a:solidFill>
                <a:schemeClr val="bg1"/>
              </a:solidFill>
              <a:cs typeface="Calibri"/>
            </a:endParaRPr>
          </a:p>
          <a:p>
            <a:r>
              <a:rPr lang="en-US" dirty="0">
                <a:solidFill>
                  <a:schemeClr val="bg1"/>
                </a:solidFill>
                <a:cs typeface="Calibri"/>
                <a:hlinkClick r:id="rId4" action="ppaction://hlinksldjump">
                  <a:extLst>
                    <a:ext uri="{A12FA001-AC4F-418D-AE19-62706E023703}">
                      <ahyp:hlinkClr xmlns:ahyp="http://schemas.microsoft.com/office/drawing/2018/hyperlinkcolor" val="tx"/>
                    </a:ext>
                  </a:extLst>
                </a:hlinkClick>
              </a:rPr>
              <a:t>Plan and implementation</a:t>
            </a:r>
            <a:endParaRPr lang="en-US" dirty="0">
              <a:solidFill>
                <a:schemeClr val="bg1"/>
              </a:solidFill>
              <a:cs typeface="Calibri"/>
              <a:hlinkClick r:id="" action="ppaction://noaction">
                <a:extLst>
                  <a:ext uri="{A12FA001-AC4F-418D-AE19-62706E023703}">
                    <ahyp:hlinkClr xmlns:ahyp="http://schemas.microsoft.com/office/drawing/2018/hyperlinkcolor" val="tx"/>
                  </a:ext>
                </a:extLst>
              </a:hlinkClick>
            </a:endParaRPr>
          </a:p>
        </p:txBody>
      </p:sp>
      <p:grpSp>
        <p:nvGrpSpPr>
          <p:cNvPr id="96"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97" name="Freeform: Shape 96">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307537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a:extLst>
              <a:ext uri="{FF2B5EF4-FFF2-40B4-BE49-F238E27FC236}">
                <a16:creationId xmlns:a16="http://schemas.microsoft.com/office/drawing/2014/main" id="{EF9A5414-F106-8300-DEF1-03478007DCFF}"/>
              </a:ext>
            </a:extLst>
          </p:cNvPr>
          <p:cNvSpPr>
            <a:spLocks noGrp="1"/>
          </p:cNvSpPr>
          <p:nvPr>
            <p:ph type="title"/>
          </p:nvPr>
        </p:nvSpPr>
        <p:spPr>
          <a:xfrm>
            <a:off x="2232252" y="633046"/>
            <a:ext cx="4463623" cy="1314996"/>
          </a:xfrm>
        </p:spPr>
        <p:txBody>
          <a:bodyPr vert="horz" lIns="91440" tIns="45720" rIns="91440" bIns="45720" rtlCol="0" anchor="b">
            <a:normAutofit/>
          </a:bodyPr>
          <a:lstStyle/>
          <a:p>
            <a:r>
              <a:rPr lang="en-US">
                <a:solidFill>
                  <a:schemeClr val="bg1"/>
                </a:solidFill>
              </a:rPr>
              <a:t>Buckminster Fuller</a:t>
            </a:r>
          </a:p>
        </p:txBody>
      </p:sp>
      <p:sp>
        <p:nvSpPr>
          <p:cNvPr id="30" name="Freeform: Shape 29">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32" name="Freeform: Shape 31">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5" name="TextBox 4">
            <a:extLst>
              <a:ext uri="{FF2B5EF4-FFF2-40B4-BE49-F238E27FC236}">
                <a16:creationId xmlns:a16="http://schemas.microsoft.com/office/drawing/2014/main" id="{5179BDB5-938B-0A7C-DDE6-94C183BA300B}"/>
              </a:ext>
            </a:extLst>
          </p:cNvPr>
          <p:cNvSpPr txBox="1"/>
          <p:nvPr/>
        </p:nvSpPr>
        <p:spPr>
          <a:xfrm>
            <a:off x="1791578" y="2125737"/>
            <a:ext cx="4968562" cy="404446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200000"/>
              </a:lnSpc>
              <a:spcAft>
                <a:spcPts val="600"/>
              </a:spcAft>
              <a:buFont typeface="Arial" panose="020B0604020202020204" pitchFamily="34" charset="0"/>
              <a:buChar char="•"/>
            </a:pPr>
            <a:r>
              <a:rPr lang="en-US" sz="2400">
                <a:solidFill>
                  <a:schemeClr val="bg1"/>
                </a:solidFill>
                <a:ea typeface="+mn-lt"/>
                <a:cs typeface="+mn-lt"/>
              </a:rPr>
              <a:t>Created idea of dome cities</a:t>
            </a:r>
            <a:endParaRPr lang="en-US"/>
          </a:p>
          <a:p>
            <a:pPr indent="-228600">
              <a:lnSpc>
                <a:spcPct val="200000"/>
              </a:lnSpc>
              <a:spcAft>
                <a:spcPts val="600"/>
              </a:spcAft>
              <a:buFont typeface="Arial" panose="020B0604020202020204" pitchFamily="34" charset="0"/>
              <a:buChar char="•"/>
            </a:pPr>
            <a:r>
              <a:rPr lang="en-US" sz="2400">
                <a:solidFill>
                  <a:schemeClr val="bg1"/>
                </a:solidFill>
                <a:cs typeface="Calibri"/>
              </a:rPr>
              <a:t>Born July 12, 1895, in Massachusetts</a:t>
            </a:r>
          </a:p>
          <a:p>
            <a:pPr indent="-228600">
              <a:lnSpc>
                <a:spcPct val="200000"/>
              </a:lnSpc>
              <a:spcAft>
                <a:spcPts val="600"/>
              </a:spcAft>
              <a:buFont typeface="Arial" panose="020B0604020202020204" pitchFamily="34" charset="0"/>
              <a:buChar char="•"/>
            </a:pPr>
            <a:r>
              <a:rPr lang="en-US" sz="2400">
                <a:solidFill>
                  <a:schemeClr val="bg1"/>
                </a:solidFill>
                <a:cs typeface="Calibri"/>
              </a:rPr>
              <a:t>A practical philosopher</a:t>
            </a:r>
          </a:p>
          <a:p>
            <a:pPr indent="-228600">
              <a:lnSpc>
                <a:spcPct val="200000"/>
              </a:lnSpc>
              <a:spcAft>
                <a:spcPts val="600"/>
              </a:spcAft>
              <a:buFont typeface="Arial" panose="020B0604020202020204" pitchFamily="34" charset="0"/>
              <a:buChar char="•"/>
            </a:pPr>
            <a:endParaRPr lang="en-US" sz="2400">
              <a:solidFill>
                <a:schemeClr val="bg1"/>
              </a:solidFill>
              <a:cs typeface="Calibri"/>
            </a:endParaRPr>
          </a:p>
        </p:txBody>
      </p:sp>
      <p:sp>
        <p:nvSpPr>
          <p:cNvPr id="34" name="Freeform: Shape 33">
            <a:extLst>
              <a:ext uri="{FF2B5EF4-FFF2-40B4-BE49-F238E27FC236}">
                <a16:creationId xmlns:a16="http://schemas.microsoft.com/office/drawing/2014/main" id="{83C8019B-3985-409B-9B87-494B974EE9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6" name="Freeform: Shape 35">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Freeform: Shape 37">
            <a:extLst>
              <a:ext uri="{FF2B5EF4-FFF2-40B4-BE49-F238E27FC236}">
                <a16:creationId xmlns:a16="http://schemas.microsoft.com/office/drawing/2014/main" id="{B85A4DB3-61AA-49A1-85A9-B3397CD51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4">
            <a:extLst>
              <a:ext uri="{FF2B5EF4-FFF2-40B4-BE49-F238E27FC236}">
                <a16:creationId xmlns:a16="http://schemas.microsoft.com/office/drawing/2014/main" id="{B3EA8F8B-D694-5552-5755-4850EEDC933B}"/>
              </a:ext>
            </a:extLst>
          </p:cNvPr>
          <p:cNvPicPr>
            <a:picLocks noGrp="1" noChangeAspect="1"/>
          </p:cNvPicPr>
          <p:nvPr>
            <p:ph idx="1"/>
          </p:nvPr>
        </p:nvPicPr>
        <p:blipFill rotWithShape="1">
          <a:blip r:embed="rId3"/>
          <a:srcRect l="5128" r="27107" b="1"/>
          <a:stretch/>
        </p:blipFill>
        <p:spPr>
          <a:xfrm>
            <a:off x="7410340" y="1013048"/>
            <a:ext cx="4415738" cy="4415738"/>
          </a:xfrm>
          <a:custGeom>
            <a:avLst/>
            <a:gdLst/>
            <a:ahLst/>
            <a:cxnLst/>
            <a:rect l="l" t="t" r="r" b="b"/>
            <a:pathLst>
              <a:path w="2452978" h="2452978">
                <a:moveTo>
                  <a:pt x="1226489" y="0"/>
                </a:moveTo>
                <a:cubicBezTo>
                  <a:pt x="1903860" y="0"/>
                  <a:pt x="2452978" y="549118"/>
                  <a:pt x="2452978" y="1226489"/>
                </a:cubicBezTo>
                <a:cubicBezTo>
                  <a:pt x="2452978" y="1903860"/>
                  <a:pt x="1903860" y="2452978"/>
                  <a:pt x="1226489" y="2452978"/>
                </a:cubicBezTo>
                <a:cubicBezTo>
                  <a:pt x="549118" y="2452978"/>
                  <a:pt x="0" y="1903860"/>
                  <a:pt x="0" y="1226489"/>
                </a:cubicBezTo>
                <a:cubicBezTo>
                  <a:pt x="0" y="549118"/>
                  <a:pt x="549118" y="0"/>
                  <a:pt x="1226489" y="0"/>
                </a:cubicBezTo>
                <a:close/>
              </a:path>
            </a:pathLst>
          </a:custGeom>
        </p:spPr>
      </p:pic>
      <p:grpSp>
        <p:nvGrpSpPr>
          <p:cNvPr id="40"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41" name="Freeform: Shape 40">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894348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34D8C8-FDFF-FDBC-537C-205C3604E769}"/>
              </a:ext>
            </a:extLst>
          </p:cNvPr>
          <p:cNvSpPr>
            <a:spLocks noGrp="1"/>
          </p:cNvSpPr>
          <p:nvPr>
            <p:ph type="title"/>
          </p:nvPr>
        </p:nvSpPr>
        <p:spPr>
          <a:xfrm>
            <a:off x="838200" y="1641752"/>
            <a:ext cx="4391024" cy="1323439"/>
          </a:xfrm>
        </p:spPr>
        <p:txBody>
          <a:bodyPr anchor="t">
            <a:normAutofit/>
          </a:bodyPr>
          <a:lstStyle/>
          <a:p>
            <a:r>
              <a:rPr lang="en-US" sz="4000">
                <a:solidFill>
                  <a:schemeClr val="bg1"/>
                </a:solidFill>
                <a:cs typeface="Calibri Light"/>
              </a:rPr>
              <a:t>1960</a:t>
            </a:r>
            <a:endParaRPr lang="en-US" sz="4000">
              <a:solidFill>
                <a:schemeClr val="bg1"/>
              </a:solidFill>
            </a:endParaRPr>
          </a:p>
        </p:txBody>
      </p:sp>
      <p:sp>
        <p:nvSpPr>
          <p:cNvPr id="3" name="Content Placeholder 2">
            <a:extLst>
              <a:ext uri="{FF2B5EF4-FFF2-40B4-BE49-F238E27FC236}">
                <a16:creationId xmlns:a16="http://schemas.microsoft.com/office/drawing/2014/main" id="{6148F4AE-5B68-E16F-F44E-FD7A8DDBDF44}"/>
              </a:ext>
            </a:extLst>
          </p:cNvPr>
          <p:cNvSpPr>
            <a:spLocks noGrp="1"/>
          </p:cNvSpPr>
          <p:nvPr>
            <p:ph idx="1"/>
          </p:nvPr>
        </p:nvSpPr>
        <p:spPr>
          <a:xfrm>
            <a:off x="388345" y="2356858"/>
            <a:ext cx="5515662" cy="2454300"/>
          </a:xfrm>
        </p:spPr>
        <p:txBody>
          <a:bodyPr vert="horz" lIns="91440" tIns="45720" rIns="91440" bIns="45720" rtlCol="0" anchor="t">
            <a:noAutofit/>
          </a:bodyPr>
          <a:lstStyle/>
          <a:p>
            <a:pPr>
              <a:lnSpc>
                <a:spcPct val="200000"/>
              </a:lnSpc>
            </a:pPr>
            <a:r>
              <a:rPr lang="en-US" sz="2400">
                <a:solidFill>
                  <a:schemeClr val="bg1">
                    <a:alpha val="80000"/>
                  </a:schemeClr>
                </a:solidFill>
                <a:ea typeface="+mn-lt"/>
                <a:cs typeface="+mn-lt"/>
              </a:rPr>
              <a:t>In 1960 the idea was first created</a:t>
            </a:r>
            <a:endParaRPr lang="en-US" sz="2400">
              <a:solidFill>
                <a:schemeClr val="bg1">
                  <a:alpha val="80000"/>
                </a:schemeClr>
              </a:solidFill>
              <a:cs typeface="Calibri" panose="020F0502020204030204"/>
            </a:endParaRPr>
          </a:p>
          <a:p>
            <a:pPr>
              <a:lnSpc>
                <a:spcPct val="200000"/>
              </a:lnSpc>
            </a:pPr>
            <a:r>
              <a:rPr lang="en-US" sz="2400">
                <a:solidFill>
                  <a:schemeClr val="bg1">
                    <a:alpha val="80000"/>
                  </a:schemeClr>
                </a:solidFill>
                <a:cs typeface="Calibri" panose="020F0502020204030204"/>
              </a:rPr>
              <a:t>Suggested by Shoji Sadao</a:t>
            </a:r>
          </a:p>
          <a:p>
            <a:pPr>
              <a:lnSpc>
                <a:spcPct val="200000"/>
              </a:lnSpc>
            </a:pPr>
            <a:r>
              <a:rPr lang="en-US" sz="2400">
                <a:solidFill>
                  <a:schemeClr val="bg1">
                    <a:alpha val="80000"/>
                  </a:schemeClr>
                </a:solidFill>
                <a:cs typeface="Calibri" panose="020F0502020204030204"/>
              </a:rPr>
              <a:t> 3km wide and 1.6 high</a:t>
            </a:r>
          </a:p>
          <a:p>
            <a:pPr>
              <a:lnSpc>
                <a:spcPct val="200000"/>
              </a:lnSpc>
            </a:pPr>
            <a:r>
              <a:rPr lang="en-US" sz="2400">
                <a:solidFill>
                  <a:schemeClr val="bg1">
                    <a:alpha val="80000"/>
                  </a:schemeClr>
                </a:solidFill>
                <a:cs typeface="Calibri" panose="020F0502020204030204"/>
              </a:rPr>
              <a:t> Encompass Manhattan</a:t>
            </a:r>
          </a:p>
        </p:txBody>
      </p:sp>
      <p:grpSp>
        <p:nvGrpSpPr>
          <p:cNvPr id="11" name="Group 10">
            <a:extLst>
              <a:ext uri="{FF2B5EF4-FFF2-40B4-BE49-F238E27FC236}">
                <a16:creationId xmlns:a16="http://schemas.microsoft.com/office/drawing/2014/main" id="{D44E3F87-3D58-4B03-86B2-15A5C5B9C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12" name="Group 11">
              <a:extLst>
                <a:ext uri="{FF2B5EF4-FFF2-40B4-BE49-F238E27FC236}">
                  <a16:creationId xmlns:a16="http://schemas.microsoft.com/office/drawing/2014/main" id="{B4D09509-F6FC-47A6-B196-CCCFD8E830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16" name="Freeform: Shape 15">
                <a:extLst>
                  <a:ext uri="{FF2B5EF4-FFF2-40B4-BE49-F238E27FC236}">
                    <a16:creationId xmlns:a16="http://schemas.microsoft.com/office/drawing/2014/main" id="{BA5B9D66-192D-4F12-964D-2B23A1D27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C9C14E68-C469-4A71-AF08-169DB545F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3" name="Group 12">
              <a:extLst>
                <a:ext uri="{FF2B5EF4-FFF2-40B4-BE49-F238E27FC236}">
                  <a16:creationId xmlns:a16="http://schemas.microsoft.com/office/drawing/2014/main" id="{B2C18990-7F62-45E8-B68F-47E95E4812F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14" name="Freeform: Shape 13">
                <a:extLst>
                  <a:ext uri="{FF2B5EF4-FFF2-40B4-BE49-F238E27FC236}">
                    <a16:creationId xmlns:a16="http://schemas.microsoft.com/office/drawing/2014/main" id="{AC206BB2-3759-4DF0-9932-7445B6367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381FA6FA-3CB6-4F57-8871-82DDE5BE8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4" name="Picture 4" descr="A picture containing text, outdoor&#10;&#10;Description automatically generated">
            <a:extLst>
              <a:ext uri="{FF2B5EF4-FFF2-40B4-BE49-F238E27FC236}">
                <a16:creationId xmlns:a16="http://schemas.microsoft.com/office/drawing/2014/main" id="{4E223800-4EC2-4AB2-3A9C-A7DF11A8EB41}"/>
              </a:ext>
            </a:extLst>
          </p:cNvPr>
          <p:cNvPicPr>
            <a:picLocks noChangeAspect="1"/>
          </p:cNvPicPr>
          <p:nvPr/>
        </p:nvPicPr>
        <p:blipFill rotWithShape="1">
          <a:blip r:embed="rId4"/>
          <a:srcRect l="46641" t="480" r="-480" b="-480"/>
          <a:stretch/>
        </p:blipFill>
        <p:spPr>
          <a:xfrm>
            <a:off x="8429270" y="963890"/>
            <a:ext cx="2830472" cy="2106336"/>
          </a:xfrm>
          <a:prstGeom prst="rect">
            <a:avLst/>
          </a:prstGeom>
        </p:spPr>
      </p:pic>
      <p:pic>
        <p:nvPicPr>
          <p:cNvPr id="5" name="Picture 5" descr="A picture containing text, outdoor&#10;&#10;Description automatically generated">
            <a:extLst>
              <a:ext uri="{FF2B5EF4-FFF2-40B4-BE49-F238E27FC236}">
                <a16:creationId xmlns:a16="http://schemas.microsoft.com/office/drawing/2014/main" id="{949BD87E-9E24-69CD-12CE-75B8734AF40D}"/>
              </a:ext>
            </a:extLst>
          </p:cNvPr>
          <p:cNvPicPr>
            <a:picLocks noChangeAspect="1"/>
          </p:cNvPicPr>
          <p:nvPr/>
        </p:nvPicPr>
        <p:blipFill rotWithShape="1">
          <a:blip r:embed="rId5"/>
          <a:srcRect r="56017" b="-273"/>
          <a:stretch/>
        </p:blipFill>
        <p:spPr>
          <a:xfrm>
            <a:off x="6228215" y="3195249"/>
            <a:ext cx="2620395" cy="1855260"/>
          </a:xfrm>
          <a:prstGeom prst="rect">
            <a:avLst/>
          </a:prstGeom>
        </p:spPr>
      </p:pic>
      <p:sp>
        <p:nvSpPr>
          <p:cNvPr id="6" name="TextBox 5">
            <a:extLst>
              <a:ext uri="{FF2B5EF4-FFF2-40B4-BE49-F238E27FC236}">
                <a16:creationId xmlns:a16="http://schemas.microsoft.com/office/drawing/2014/main" id="{2832F490-9643-627B-BE82-964CE9283B8E}"/>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a:t>
            </a:r>
            <a:endParaRPr lang="en-US"/>
          </a:p>
        </p:txBody>
      </p:sp>
    </p:spTree>
    <p:extLst>
      <p:ext uri="{BB962C8B-B14F-4D97-AF65-F5344CB8AC3E}">
        <p14:creationId xmlns:p14="http://schemas.microsoft.com/office/powerpoint/2010/main" val="571477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6FC13B5-7817-4318-1A4B-8B7B10037DEC}"/>
              </a:ext>
            </a:extLst>
          </p:cNvPr>
          <p:cNvSpPr>
            <a:spLocks noGrp="1"/>
          </p:cNvSpPr>
          <p:nvPr>
            <p:ph type="title"/>
          </p:nvPr>
        </p:nvSpPr>
        <p:spPr>
          <a:xfrm>
            <a:off x="1102368" y="694268"/>
            <a:ext cx="3553510" cy="5477932"/>
          </a:xfrm>
        </p:spPr>
        <p:txBody>
          <a:bodyPr>
            <a:normAutofit/>
          </a:bodyPr>
          <a:lstStyle/>
          <a:p>
            <a:pPr algn="ctr"/>
            <a:r>
              <a:rPr lang="en-US" sz="4100">
                <a:solidFill>
                  <a:schemeClr val="bg1"/>
                </a:solidFill>
                <a:cs typeface="Calibri Light"/>
              </a:rPr>
              <a:t>Plan and Implementation</a:t>
            </a:r>
            <a:endParaRPr lang="en-US" sz="4100">
              <a:solidFill>
                <a:schemeClr val="bg1"/>
              </a:solidFill>
            </a:endParaRPr>
          </a:p>
        </p:txBody>
      </p:sp>
      <p:grpSp>
        <p:nvGrpSpPr>
          <p:cNvPr id="36"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1" name="Freeform: Shape 10">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37" name="Freeform: Shape 11">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38"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9"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4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41"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42" name="Freeform: Shape 23">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43" name="Freeform: Shape 25">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29" name="Oval 28">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718D6744-D2E6-F9F0-8AAA-AA8D0443A790}"/>
              </a:ext>
            </a:extLst>
          </p:cNvPr>
          <p:cNvSpPr>
            <a:spLocks noGrp="1"/>
          </p:cNvSpPr>
          <p:nvPr>
            <p:ph idx="1"/>
          </p:nvPr>
        </p:nvSpPr>
        <p:spPr>
          <a:xfrm>
            <a:off x="6234868" y="1130846"/>
            <a:ext cx="5217173" cy="4351338"/>
          </a:xfrm>
        </p:spPr>
        <p:txBody>
          <a:bodyPr>
            <a:normAutofit/>
          </a:bodyPr>
          <a:lstStyle/>
          <a:p>
            <a:r>
              <a:rPr lang="en-US" dirty="0">
                <a:solidFill>
                  <a:schemeClr val="bg1"/>
                </a:solidFill>
              </a:rPr>
              <a:t>Over $150 billion </a:t>
            </a:r>
          </a:p>
          <a:p>
            <a:r>
              <a:rPr lang="en-US" dirty="0">
                <a:solidFill>
                  <a:schemeClr val="bg1"/>
                </a:solidFill>
              </a:rPr>
              <a:t>Population no more than 500,000</a:t>
            </a:r>
          </a:p>
          <a:p>
            <a:r>
              <a:rPr lang="en-US" dirty="0">
                <a:solidFill>
                  <a:schemeClr val="bg1"/>
                </a:solidFill>
              </a:rPr>
              <a:t>Controlled environment</a:t>
            </a:r>
          </a:p>
          <a:p>
            <a:r>
              <a:rPr lang="en-US" dirty="0">
                <a:solidFill>
                  <a:schemeClr val="bg1"/>
                </a:solidFill>
              </a:rPr>
              <a:t>Loss and gain of jobs </a:t>
            </a:r>
          </a:p>
          <a:p>
            <a:r>
              <a:rPr lang="en-US" dirty="0">
                <a:solidFill>
                  <a:schemeClr val="bg1"/>
                </a:solidFill>
              </a:rPr>
              <a:t>No cars and under ground trains to transport in an out of dome cities</a:t>
            </a:r>
          </a:p>
        </p:txBody>
      </p:sp>
    </p:spTree>
    <p:extLst>
      <p:ext uri="{BB962C8B-B14F-4D97-AF65-F5344CB8AC3E}">
        <p14:creationId xmlns:p14="http://schemas.microsoft.com/office/powerpoint/2010/main" val="1485718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59788-A4AE-E0CF-7412-4B683AF02E6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70F15F-C703-6001-89DE-6F708B8D57C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70416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EFF9-1861-0071-B8D8-CC590C83BA7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4EDB29-6042-881A-D68F-04AA9854BFD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37863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0F1FF-7EDF-3599-2504-A40D475409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8732F5-89A9-04A9-3811-86E36ADDC5C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2242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8B9D2-0B51-383A-FBD2-ABD2AE8640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3D089E-FB80-76A3-80AF-E13850C60D7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251365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120</TotalTime>
  <Words>307</Words>
  <Application>Microsoft Macintosh PowerPoint</Application>
  <PresentationFormat>Widescreen</PresentationFormat>
  <Paragraphs>28</Paragraphs>
  <Slides>10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Dome city</vt:lpstr>
      <vt:lpstr>Overview</vt:lpstr>
      <vt:lpstr>Buckminster Fuller</vt:lpstr>
      <vt:lpstr>1960</vt:lpstr>
      <vt:lpstr>Plan and Implementation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SILVERS, AYANNA L</cp:lastModifiedBy>
  <cp:revision>12</cp:revision>
  <dcterms:created xsi:type="dcterms:W3CDTF">2023-03-01T20:54:42Z</dcterms:created>
  <dcterms:modified xsi:type="dcterms:W3CDTF">2023-03-13T20:58:29Z</dcterms:modified>
</cp:coreProperties>
</file>