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1"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1605-51FE-C1E5-24B6-21522E23AC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2406C5-FF04-05AA-FBE6-71C4CF9A2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F35CEB-640F-E235-B18A-08872BDB9055}"/>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5" name="Footer Placeholder 4">
            <a:extLst>
              <a:ext uri="{FF2B5EF4-FFF2-40B4-BE49-F238E27FC236}">
                <a16:creationId xmlns:a16="http://schemas.microsoft.com/office/drawing/2014/main" id="{14848652-4D7D-4F65-C694-48F44E043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1CE68-4DE7-B92D-843F-3B5B3C111597}"/>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58569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47-933C-E27A-E708-5B78767C81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AC5351-32E2-FC80-DFA4-00A28F974D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83EA4-AE35-411C-DD8F-222C75525C2D}"/>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5" name="Footer Placeholder 4">
            <a:extLst>
              <a:ext uri="{FF2B5EF4-FFF2-40B4-BE49-F238E27FC236}">
                <a16:creationId xmlns:a16="http://schemas.microsoft.com/office/drawing/2014/main" id="{DFBF0822-EB1E-D678-8953-40A73FFDE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56E88-F24C-5AE9-BAFD-BF59871A6487}"/>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304376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E5A99-FDC3-742F-00D2-9346FBCDA1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737F55-ADD0-A161-DFE7-197AA1F44F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4D2E-4D48-B512-F648-F33B94CE8017}"/>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5" name="Footer Placeholder 4">
            <a:extLst>
              <a:ext uri="{FF2B5EF4-FFF2-40B4-BE49-F238E27FC236}">
                <a16:creationId xmlns:a16="http://schemas.microsoft.com/office/drawing/2014/main" id="{279DE6B6-A208-9782-C507-16EFDF4C1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FC083-C42C-E438-01F8-36BBCDC99EA5}"/>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335882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D5D6-E64D-115C-DC5A-E570B056D2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E2670-7D41-7BB2-894F-EB334EEAD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A81B6-0190-C313-4B7E-0B0D04E63C8E}"/>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5" name="Footer Placeholder 4">
            <a:extLst>
              <a:ext uri="{FF2B5EF4-FFF2-40B4-BE49-F238E27FC236}">
                <a16:creationId xmlns:a16="http://schemas.microsoft.com/office/drawing/2014/main" id="{F295B346-2245-7039-3FD9-48B236720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9611A-EBD6-B1A6-3570-C35AC7C9489E}"/>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53140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2FCB-A7F4-B0F1-074C-868DC3BF23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258696-955D-DBAE-556C-8327C846C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ED4A7-5842-EF5C-41AC-CA4B55A7A3AD}"/>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5" name="Footer Placeholder 4">
            <a:extLst>
              <a:ext uri="{FF2B5EF4-FFF2-40B4-BE49-F238E27FC236}">
                <a16:creationId xmlns:a16="http://schemas.microsoft.com/office/drawing/2014/main" id="{28FE35B7-6259-9C51-9AB7-00E5D494B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DB7EF-DA1E-0500-3921-9471D34D3993}"/>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150543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9355-5B52-5D72-4C69-265193A3FB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EBF8F-A9D3-AD60-F55B-7A39326B6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763A73-095D-0ABC-85BC-9F0B24994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EBFBFE-5A66-6B0F-6162-53034409F976}"/>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6" name="Footer Placeholder 5">
            <a:extLst>
              <a:ext uri="{FF2B5EF4-FFF2-40B4-BE49-F238E27FC236}">
                <a16:creationId xmlns:a16="http://schemas.microsoft.com/office/drawing/2014/main" id="{51B0EDA6-F8D1-A8AF-F73C-550A3745B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11DE4-CD89-594E-2D40-0DD7DDFA6242}"/>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195230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1B09-3B62-FE5C-4EF8-0691DE3293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78D37D-C98B-60F2-1A57-BE7308853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CD83EE-A530-105F-E299-D3EF1733C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E9BF8C-2232-B9B6-C5A2-7146FD4C2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FC6854-3022-AD66-E3AB-D83D0897E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DC7453-0847-AFAF-7861-19224B125427}"/>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8" name="Footer Placeholder 7">
            <a:extLst>
              <a:ext uri="{FF2B5EF4-FFF2-40B4-BE49-F238E27FC236}">
                <a16:creationId xmlns:a16="http://schemas.microsoft.com/office/drawing/2014/main" id="{5599E2B2-6F22-2EA5-18D6-5D75E6E67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9C974B-EA23-5111-DFAF-CBCD285618B5}"/>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425334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A803-4AD7-B396-B6A0-EB5FE9F95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10E149-6DA1-0BAB-DD6B-C2DE5F92BB58}"/>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4" name="Footer Placeholder 3">
            <a:extLst>
              <a:ext uri="{FF2B5EF4-FFF2-40B4-BE49-F238E27FC236}">
                <a16:creationId xmlns:a16="http://schemas.microsoft.com/office/drawing/2014/main" id="{DE9ADA30-D5F5-CB00-4B22-EA9F2FBEFB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7A91A4-456A-A8F9-1156-5BEE1F09686B}"/>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19423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F89FD-C785-08FF-AFF7-F7BBBA1DA5E8}"/>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3" name="Footer Placeholder 2">
            <a:extLst>
              <a:ext uri="{FF2B5EF4-FFF2-40B4-BE49-F238E27FC236}">
                <a16:creationId xmlns:a16="http://schemas.microsoft.com/office/drawing/2014/main" id="{9CE8F92E-7CC3-B3AF-3962-24C401C0F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C0B59B-E1D4-D101-74CF-4557C9281086}"/>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338233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B689-3F33-8545-F91F-05E81C9EB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F37C21-97AD-F330-0C80-6D552BC69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DF2BD1-74E8-FC16-DBED-720D8EE49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0A35B-B61E-0885-7778-AE8CEA6E46DA}"/>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6" name="Footer Placeholder 5">
            <a:extLst>
              <a:ext uri="{FF2B5EF4-FFF2-40B4-BE49-F238E27FC236}">
                <a16:creationId xmlns:a16="http://schemas.microsoft.com/office/drawing/2014/main" id="{7FBE92EE-2229-0AE2-8C35-F554E97EC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595FE-112A-6537-F52E-56CE6540E9CC}"/>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303615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3803-E868-DD1C-C5D7-821AAB474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E95B12-EF7D-DFEE-9FE1-7C586A2CA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714AC7-2B57-B424-9B67-DA564C472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3CBC5-A32E-70C6-3015-EA424A9C9D0F}"/>
              </a:ext>
            </a:extLst>
          </p:cNvPr>
          <p:cNvSpPr>
            <a:spLocks noGrp="1"/>
          </p:cNvSpPr>
          <p:nvPr>
            <p:ph type="dt" sz="half" idx="10"/>
          </p:nvPr>
        </p:nvSpPr>
        <p:spPr/>
        <p:txBody>
          <a:bodyPr/>
          <a:lstStyle/>
          <a:p>
            <a:fld id="{466C8002-59EB-40DA-976E-3E19A7FABC29}" type="datetimeFigureOut">
              <a:rPr lang="en-US" smtClean="0"/>
              <a:t>4/16/2023</a:t>
            </a:fld>
            <a:endParaRPr lang="en-US"/>
          </a:p>
        </p:txBody>
      </p:sp>
      <p:sp>
        <p:nvSpPr>
          <p:cNvPr id="6" name="Footer Placeholder 5">
            <a:extLst>
              <a:ext uri="{FF2B5EF4-FFF2-40B4-BE49-F238E27FC236}">
                <a16:creationId xmlns:a16="http://schemas.microsoft.com/office/drawing/2014/main" id="{4FB632B2-ED66-A7C9-7BDD-8D2ECFCDA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A47E9-3D81-1D99-0FCA-7B805E3700F2}"/>
              </a:ext>
            </a:extLst>
          </p:cNvPr>
          <p:cNvSpPr>
            <a:spLocks noGrp="1"/>
          </p:cNvSpPr>
          <p:nvPr>
            <p:ph type="sldNum" sz="quarter" idx="12"/>
          </p:nvPr>
        </p:nvSpPr>
        <p:spPr/>
        <p:txBody>
          <a:bodyPr/>
          <a:lstStyle/>
          <a:p>
            <a:fld id="{BDD557A0-6612-4FE9-8E4D-EB4489ED2CB1}" type="slidenum">
              <a:rPr lang="en-US" smtClean="0"/>
              <a:t>‹#›</a:t>
            </a:fld>
            <a:endParaRPr lang="en-US"/>
          </a:p>
        </p:txBody>
      </p:sp>
    </p:spTree>
    <p:extLst>
      <p:ext uri="{BB962C8B-B14F-4D97-AF65-F5344CB8AC3E}">
        <p14:creationId xmlns:p14="http://schemas.microsoft.com/office/powerpoint/2010/main" val="104509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F5C7AE-D10C-40BE-C6EC-5634DD869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E2795F-9135-37C8-031B-BB98C6F83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C36E7-2E58-8820-3521-D1C37476E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C8002-59EB-40DA-976E-3E19A7FABC29}" type="datetimeFigureOut">
              <a:rPr lang="en-US" smtClean="0"/>
              <a:t>4/16/2023</a:t>
            </a:fld>
            <a:endParaRPr lang="en-US"/>
          </a:p>
        </p:txBody>
      </p:sp>
      <p:sp>
        <p:nvSpPr>
          <p:cNvPr id="5" name="Footer Placeholder 4">
            <a:extLst>
              <a:ext uri="{FF2B5EF4-FFF2-40B4-BE49-F238E27FC236}">
                <a16:creationId xmlns:a16="http://schemas.microsoft.com/office/drawing/2014/main" id="{F9BA4E67-C823-7DE1-AF70-B960CC64E3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70F59-64DF-3383-7B0B-7393D12953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557A0-6612-4FE9-8E4D-EB4489ED2CB1}" type="slidenum">
              <a:rPr lang="en-US" smtClean="0"/>
              <a:t>‹#›</a:t>
            </a:fld>
            <a:endParaRPr lang="en-US"/>
          </a:p>
        </p:txBody>
      </p:sp>
    </p:spTree>
    <p:extLst>
      <p:ext uri="{BB962C8B-B14F-4D97-AF65-F5344CB8AC3E}">
        <p14:creationId xmlns:p14="http://schemas.microsoft.com/office/powerpoint/2010/main" val="221620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4EFB-181A-9CCA-D49D-5442DB67E688}"/>
              </a:ext>
            </a:extLst>
          </p:cNvPr>
          <p:cNvSpPr>
            <a:spLocks noGrp="1"/>
          </p:cNvSpPr>
          <p:nvPr>
            <p:ph type="ctrTitle"/>
          </p:nvPr>
        </p:nvSpPr>
        <p:spPr/>
        <p:txBody>
          <a:bodyPr/>
          <a:lstStyle/>
          <a:p>
            <a:r>
              <a:rPr lang="en-US" dirty="0">
                <a:latin typeface="Century Gothic" panose="020B0502020202020204" pitchFamily="34" charset="0"/>
              </a:rPr>
              <a:t>IDS517_39795_HW6</a:t>
            </a:r>
          </a:p>
        </p:txBody>
      </p:sp>
      <p:sp>
        <p:nvSpPr>
          <p:cNvPr id="3" name="Subtitle 2">
            <a:extLst>
              <a:ext uri="{FF2B5EF4-FFF2-40B4-BE49-F238E27FC236}">
                <a16:creationId xmlns:a16="http://schemas.microsoft.com/office/drawing/2014/main" id="{90744EF7-E8BC-ED48-450D-FBEFE16D66E7}"/>
              </a:ext>
            </a:extLst>
          </p:cNvPr>
          <p:cNvSpPr>
            <a:spLocks noGrp="1"/>
          </p:cNvSpPr>
          <p:nvPr>
            <p:ph type="subTitle" idx="1"/>
          </p:nvPr>
        </p:nvSpPr>
        <p:spPr/>
        <p:txBody>
          <a:bodyPr/>
          <a:lstStyle/>
          <a:p>
            <a:r>
              <a:rPr lang="en-US" dirty="0"/>
              <a:t>By</a:t>
            </a:r>
          </a:p>
          <a:p>
            <a:r>
              <a:rPr lang="en-US" dirty="0"/>
              <a:t>Ayan Pinjara</a:t>
            </a:r>
          </a:p>
          <a:p>
            <a:r>
              <a:rPr lang="en-US" dirty="0"/>
              <a:t>apinja2</a:t>
            </a:r>
          </a:p>
        </p:txBody>
      </p:sp>
    </p:spTree>
    <p:extLst>
      <p:ext uri="{BB962C8B-B14F-4D97-AF65-F5344CB8AC3E}">
        <p14:creationId xmlns:p14="http://schemas.microsoft.com/office/powerpoint/2010/main" val="102470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3FDEC-2B89-2884-2E09-8C26FBCE4C8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Century Gothic" panose="020B0502020202020204" pitchFamily="34" charset="0"/>
              </a:rPr>
              <a:t>Index Page</a:t>
            </a:r>
          </a:p>
        </p:txBody>
      </p:sp>
      <p:pic>
        <p:nvPicPr>
          <p:cNvPr id="7" name="Content Placeholder 6">
            <a:extLst>
              <a:ext uri="{FF2B5EF4-FFF2-40B4-BE49-F238E27FC236}">
                <a16:creationId xmlns:a16="http://schemas.microsoft.com/office/drawing/2014/main" id="{95201E1B-B3B6-5DCE-FDFF-5000E8541EA3}"/>
              </a:ext>
            </a:extLst>
          </p:cNvPr>
          <p:cNvPicPr>
            <a:picLocks noGrp="1" noChangeAspect="1"/>
          </p:cNvPicPr>
          <p:nvPr>
            <p:ph idx="1"/>
          </p:nvPr>
        </p:nvPicPr>
        <p:blipFill>
          <a:blip r:embed="rId2"/>
          <a:stretch>
            <a:fillRect/>
          </a:stretch>
        </p:blipFill>
        <p:spPr>
          <a:xfrm>
            <a:off x="1542427" y="1675227"/>
            <a:ext cx="9107146" cy="4394199"/>
          </a:xfrm>
          <a:prstGeom prst="rect">
            <a:avLst/>
          </a:prstGeom>
        </p:spPr>
      </p:pic>
    </p:spTree>
    <p:extLst>
      <p:ext uri="{BB962C8B-B14F-4D97-AF65-F5344CB8AC3E}">
        <p14:creationId xmlns:p14="http://schemas.microsoft.com/office/powerpoint/2010/main" val="422864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32FC334-ED38-17DC-FD30-EDA43077A14D}"/>
              </a:ext>
            </a:extLst>
          </p:cNvPr>
          <p:cNvSpPr>
            <a:spLocks noGrp="1"/>
          </p:cNvSpPr>
          <p:nvPr>
            <p:ph type="title"/>
          </p:nvPr>
        </p:nvSpPr>
        <p:spPr>
          <a:xfrm>
            <a:off x="1014141" y="1450655"/>
            <a:ext cx="3932030" cy="3956690"/>
          </a:xfrm>
        </p:spPr>
        <p:txBody>
          <a:bodyPr anchor="ctr">
            <a:normAutofit/>
          </a:bodyPr>
          <a:lstStyle/>
          <a:p>
            <a:r>
              <a:rPr lang="en-US" sz="5000" dirty="0">
                <a:solidFill>
                  <a:schemeClr val="bg1"/>
                </a:solidFill>
                <a:latin typeface="Century Gothic" panose="020B0502020202020204" pitchFamily="34" charset="0"/>
              </a:rPr>
              <a:t>Code and Function Description: Index</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47F154-3E7B-621F-7584-86281100D196}"/>
              </a:ext>
            </a:extLst>
          </p:cNvPr>
          <p:cNvSpPr>
            <a:spLocks noGrp="1"/>
          </p:cNvSpPr>
          <p:nvPr>
            <p:ph idx="1"/>
          </p:nvPr>
        </p:nvSpPr>
        <p:spPr>
          <a:xfrm>
            <a:off x="6096000" y="1108061"/>
            <a:ext cx="5008901" cy="4571972"/>
          </a:xfrm>
        </p:spPr>
        <p:txBody>
          <a:bodyPr anchor="ctr">
            <a:normAutofit/>
          </a:bodyPr>
          <a:lstStyle/>
          <a:p>
            <a:pPr marL="0" indent="0">
              <a:buNone/>
            </a:pPr>
            <a:r>
              <a:rPr lang="en-US" sz="2000" dirty="0">
                <a:solidFill>
                  <a:schemeClr val="bg1"/>
                </a:solidFill>
                <a:latin typeface="Century Gothic" panose="020B0502020202020204" pitchFamily="34" charset="0"/>
              </a:rPr>
              <a:t>This page includes a header with a navigation bar, a main section with a welcome message and three cards that represent the person's YouTube subscribers, Twitter followers, and LinkedIn connections. The page also includes links to external websites for YouTube, Twitter, and LinkedIn. The Bootstrap framework is used for styling, as indicated by the inclusion of Bootstrap CSS and JavaScript files from a CDN. The page also references a custom CSS file named "index.css" for additional style</a:t>
            </a:r>
          </a:p>
        </p:txBody>
      </p:sp>
    </p:spTree>
    <p:extLst>
      <p:ext uri="{BB962C8B-B14F-4D97-AF65-F5344CB8AC3E}">
        <p14:creationId xmlns:p14="http://schemas.microsoft.com/office/powerpoint/2010/main" val="122519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3436D-58BE-248B-43BE-888D6EA2970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Century Gothic" panose="020B0502020202020204" pitchFamily="34" charset="0"/>
              </a:rPr>
              <a:t>Course Page</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55EDE40D-92B1-CA44-FA93-E0ED87BD8957}"/>
              </a:ext>
            </a:extLst>
          </p:cNvPr>
          <p:cNvPicPr>
            <a:picLocks noGrp="1" noChangeAspect="1"/>
          </p:cNvPicPr>
          <p:nvPr>
            <p:ph idx="1"/>
          </p:nvPr>
        </p:nvPicPr>
        <p:blipFill>
          <a:blip r:embed="rId2"/>
          <a:stretch>
            <a:fillRect/>
          </a:stretch>
        </p:blipFill>
        <p:spPr>
          <a:xfrm>
            <a:off x="1565898" y="1675227"/>
            <a:ext cx="9060204" cy="4394199"/>
          </a:xfrm>
          <a:prstGeom prst="rect">
            <a:avLst/>
          </a:prstGeom>
        </p:spPr>
      </p:pic>
    </p:spTree>
    <p:extLst>
      <p:ext uri="{BB962C8B-B14F-4D97-AF65-F5344CB8AC3E}">
        <p14:creationId xmlns:p14="http://schemas.microsoft.com/office/powerpoint/2010/main" val="269685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32FC334-ED38-17DC-FD30-EDA43077A14D}"/>
              </a:ext>
            </a:extLst>
          </p:cNvPr>
          <p:cNvSpPr>
            <a:spLocks noGrp="1"/>
          </p:cNvSpPr>
          <p:nvPr>
            <p:ph type="title"/>
          </p:nvPr>
        </p:nvSpPr>
        <p:spPr>
          <a:xfrm>
            <a:off x="1014141" y="1450655"/>
            <a:ext cx="3932030" cy="3956690"/>
          </a:xfrm>
        </p:spPr>
        <p:txBody>
          <a:bodyPr anchor="ctr">
            <a:normAutofit/>
          </a:bodyPr>
          <a:lstStyle/>
          <a:p>
            <a:r>
              <a:rPr lang="en-US" sz="5000" dirty="0">
                <a:solidFill>
                  <a:schemeClr val="bg1"/>
                </a:solidFill>
                <a:latin typeface="Century Gothic" panose="020B0502020202020204" pitchFamily="34" charset="0"/>
              </a:rPr>
              <a:t>Code and Function Description: Course</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47F154-3E7B-621F-7584-86281100D196}"/>
              </a:ext>
            </a:extLst>
          </p:cNvPr>
          <p:cNvSpPr>
            <a:spLocks noGrp="1"/>
          </p:cNvSpPr>
          <p:nvPr>
            <p:ph idx="1"/>
          </p:nvPr>
        </p:nvSpPr>
        <p:spPr>
          <a:xfrm>
            <a:off x="6096000" y="1108061"/>
            <a:ext cx="5008901" cy="4571972"/>
          </a:xfrm>
        </p:spPr>
        <p:txBody>
          <a:bodyPr anchor="ctr">
            <a:normAutofit lnSpcReduction="10000"/>
          </a:bodyPr>
          <a:lstStyle/>
          <a:p>
            <a:pPr marL="0" indent="0">
              <a:buNone/>
            </a:pPr>
            <a:r>
              <a:rPr lang="en-US" sz="2000" dirty="0">
                <a:solidFill>
                  <a:schemeClr val="bg1"/>
                </a:solidFill>
                <a:latin typeface="Century Gothic" panose="020B0502020202020204" pitchFamily="34" charset="0"/>
              </a:rPr>
              <a:t>The webpage contains a navigation bar with links to different sections of the website such as Home, Courses, Motivation, and Contact. The main content of the webpage is divided into different sections using HTML tags such as &lt;section&gt;, &lt;div&gt;, and &lt;h5&gt;. Within each section, there are cards that contain information about different courses the person has completed. Each card contains an image, a title, and a description of the course. The webpage also includes external CSS and JavaScript files for styling and functionality, including the Bootstrap CSS and JS files for responsive design and other features.</a:t>
            </a:r>
          </a:p>
        </p:txBody>
      </p:sp>
    </p:spTree>
    <p:extLst>
      <p:ext uri="{BB962C8B-B14F-4D97-AF65-F5344CB8AC3E}">
        <p14:creationId xmlns:p14="http://schemas.microsoft.com/office/powerpoint/2010/main" val="156465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744ED-89ED-9273-D546-73B8977F7FA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Century Gothic" panose="020B0502020202020204" pitchFamily="34" charset="0"/>
              </a:rPr>
              <a:t>Motivation Page</a:t>
            </a:r>
          </a:p>
        </p:txBody>
      </p:sp>
      <p:pic>
        <p:nvPicPr>
          <p:cNvPr id="7" name="Content Placeholder 6">
            <a:extLst>
              <a:ext uri="{FF2B5EF4-FFF2-40B4-BE49-F238E27FC236}">
                <a16:creationId xmlns:a16="http://schemas.microsoft.com/office/drawing/2014/main" id="{1876ACDE-94A8-A3C5-36B0-4F9526472D38}"/>
              </a:ext>
            </a:extLst>
          </p:cNvPr>
          <p:cNvPicPr>
            <a:picLocks noGrp="1" noChangeAspect="1"/>
          </p:cNvPicPr>
          <p:nvPr>
            <p:ph idx="1"/>
          </p:nvPr>
        </p:nvPicPr>
        <p:blipFill>
          <a:blip r:embed="rId2"/>
          <a:stretch>
            <a:fillRect/>
          </a:stretch>
        </p:blipFill>
        <p:spPr>
          <a:xfrm>
            <a:off x="1470528" y="1675227"/>
            <a:ext cx="9250943" cy="4394199"/>
          </a:xfrm>
          <a:prstGeom prst="rect">
            <a:avLst/>
          </a:prstGeom>
        </p:spPr>
      </p:pic>
    </p:spTree>
    <p:extLst>
      <p:ext uri="{BB962C8B-B14F-4D97-AF65-F5344CB8AC3E}">
        <p14:creationId xmlns:p14="http://schemas.microsoft.com/office/powerpoint/2010/main" val="148070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32FC334-ED38-17DC-FD30-EDA43077A14D}"/>
              </a:ext>
            </a:extLst>
          </p:cNvPr>
          <p:cNvSpPr>
            <a:spLocks noGrp="1"/>
          </p:cNvSpPr>
          <p:nvPr>
            <p:ph type="title"/>
          </p:nvPr>
        </p:nvSpPr>
        <p:spPr>
          <a:xfrm>
            <a:off x="1014141" y="1450655"/>
            <a:ext cx="3932030" cy="3956690"/>
          </a:xfrm>
        </p:spPr>
        <p:txBody>
          <a:bodyPr anchor="ctr">
            <a:normAutofit/>
          </a:bodyPr>
          <a:lstStyle/>
          <a:p>
            <a:r>
              <a:rPr lang="en-US" sz="5000" dirty="0">
                <a:solidFill>
                  <a:schemeClr val="bg1"/>
                </a:solidFill>
                <a:latin typeface="Century Gothic" panose="020B0502020202020204" pitchFamily="34" charset="0"/>
              </a:rPr>
              <a:t>Code and Function Description: Motivation</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47F154-3E7B-621F-7584-86281100D196}"/>
              </a:ext>
            </a:extLst>
          </p:cNvPr>
          <p:cNvSpPr>
            <a:spLocks noGrp="1"/>
          </p:cNvSpPr>
          <p:nvPr>
            <p:ph idx="1"/>
          </p:nvPr>
        </p:nvSpPr>
        <p:spPr>
          <a:xfrm>
            <a:off x="6096000" y="1108061"/>
            <a:ext cx="5008901" cy="4571972"/>
          </a:xfrm>
        </p:spPr>
        <p:txBody>
          <a:bodyPr anchor="ctr">
            <a:normAutofit lnSpcReduction="10000"/>
          </a:bodyPr>
          <a:lstStyle/>
          <a:p>
            <a:pPr algn="l"/>
            <a:r>
              <a:rPr lang="en-US" sz="1400" b="0" i="0" dirty="0">
                <a:solidFill>
                  <a:srgbClr val="D1D5DB"/>
                </a:solidFill>
                <a:effectLst/>
                <a:latin typeface="Century Gothic" panose="020B0502020202020204" pitchFamily="34" charset="0"/>
              </a:rPr>
              <a:t>Page includes a navigation bar at the top of the page with links to different sections of the website such as Home, Courses, Motivation, and Contact. The page also includes a main content section with a video embedded from YouTube and a grid of four cards with images and quotes.</a:t>
            </a:r>
          </a:p>
          <a:p>
            <a:pPr algn="l"/>
            <a:r>
              <a:rPr lang="en-US" sz="1400" b="0" i="0" dirty="0">
                <a:solidFill>
                  <a:srgbClr val="D1D5DB"/>
                </a:solidFill>
                <a:effectLst/>
                <a:latin typeface="Century Gothic" panose="020B0502020202020204" pitchFamily="34" charset="0"/>
              </a:rPr>
              <a:t>The HTML code uses Bootstrap, a popular CSS framework, to style the components on the page. It includes links to Bootstrap CSS and JavaScript files from a CDN (Content Delivery Network) as well as a custom CSS file named "index.css" for additional styling.</a:t>
            </a:r>
          </a:p>
          <a:p>
            <a:pPr algn="l"/>
            <a:r>
              <a:rPr lang="en-US" sz="1400" b="0" i="0" dirty="0">
                <a:solidFill>
                  <a:srgbClr val="D1D5DB"/>
                </a:solidFill>
                <a:effectLst/>
                <a:latin typeface="Century Gothic" panose="020B0502020202020204" pitchFamily="34" charset="0"/>
              </a:rPr>
              <a:t>The content of the page  features a video, images, and quotes. The code references several image files with file extensions such as ".</a:t>
            </a:r>
            <a:r>
              <a:rPr lang="en-US" sz="1400" b="0" i="0" dirty="0" err="1">
                <a:solidFill>
                  <a:srgbClr val="D1D5DB"/>
                </a:solidFill>
                <a:effectLst/>
                <a:latin typeface="Century Gothic" panose="020B0502020202020204" pitchFamily="34" charset="0"/>
              </a:rPr>
              <a:t>png</a:t>
            </a:r>
            <a:r>
              <a:rPr lang="en-US" sz="1400" b="0" i="0" dirty="0">
                <a:solidFill>
                  <a:srgbClr val="D1D5DB"/>
                </a:solidFill>
                <a:effectLst/>
                <a:latin typeface="Century Gothic" panose="020B0502020202020204" pitchFamily="34" charset="0"/>
              </a:rPr>
              <a:t>", ".jpg", and ".jpeg", which are likely used for the images displayed on the cards and in other sections of the page. The code also includes links to other HTML files for different sections of the website, such as "index.html", "course.html", "motivation.html", and "contact.html", which are likely the respective pages for the Home, Courses, Motivation, and Contact sections of the website.</a:t>
            </a:r>
          </a:p>
        </p:txBody>
      </p:sp>
    </p:spTree>
    <p:extLst>
      <p:ext uri="{BB962C8B-B14F-4D97-AF65-F5344CB8AC3E}">
        <p14:creationId xmlns:p14="http://schemas.microsoft.com/office/powerpoint/2010/main" val="221834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F2AFA-59E9-0617-FE04-E74ADCA6754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Century Gothic" panose="020B0502020202020204" pitchFamily="34" charset="0"/>
              </a:rPr>
              <a:t>Contact Page</a:t>
            </a:r>
          </a:p>
        </p:txBody>
      </p:sp>
      <p:pic>
        <p:nvPicPr>
          <p:cNvPr id="7" name="Content Placeholder 6">
            <a:extLst>
              <a:ext uri="{FF2B5EF4-FFF2-40B4-BE49-F238E27FC236}">
                <a16:creationId xmlns:a16="http://schemas.microsoft.com/office/drawing/2014/main" id="{DEE7E458-AE1D-BD84-DA75-CB0CAE0E69D5}"/>
              </a:ext>
            </a:extLst>
          </p:cNvPr>
          <p:cNvPicPr>
            <a:picLocks noGrp="1" noChangeAspect="1"/>
          </p:cNvPicPr>
          <p:nvPr>
            <p:ph idx="1"/>
          </p:nvPr>
        </p:nvPicPr>
        <p:blipFill>
          <a:blip r:embed="rId2"/>
          <a:stretch>
            <a:fillRect/>
          </a:stretch>
        </p:blipFill>
        <p:spPr>
          <a:xfrm>
            <a:off x="643467" y="1978702"/>
            <a:ext cx="10905066" cy="4407108"/>
          </a:xfrm>
          <a:prstGeom prst="rect">
            <a:avLst/>
          </a:prstGeom>
        </p:spPr>
      </p:pic>
    </p:spTree>
    <p:extLst>
      <p:ext uri="{BB962C8B-B14F-4D97-AF65-F5344CB8AC3E}">
        <p14:creationId xmlns:p14="http://schemas.microsoft.com/office/powerpoint/2010/main" val="348943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0C61-041C-D2B5-038F-04C78716458E}"/>
              </a:ext>
            </a:extLst>
          </p:cNvPr>
          <p:cNvSpPr>
            <a:spLocks noGrp="1"/>
          </p:cNvSpPr>
          <p:nvPr>
            <p:ph type="title"/>
          </p:nvPr>
        </p:nvSpPr>
        <p:spPr>
          <a:xfrm>
            <a:off x="481013" y="3752849"/>
            <a:ext cx="3290887" cy="2452687"/>
          </a:xfrm>
        </p:spPr>
        <p:txBody>
          <a:bodyPr anchor="ctr">
            <a:normAutofit/>
          </a:bodyPr>
          <a:lstStyle/>
          <a:p>
            <a:r>
              <a:rPr lang="en-US" sz="3600" dirty="0">
                <a:latin typeface="Century Gothic" panose="020B0502020202020204" pitchFamily="34" charset="0"/>
              </a:rPr>
              <a:t>Code and Function </a:t>
            </a:r>
            <a:r>
              <a:rPr lang="en-US" sz="3600">
                <a:latin typeface="Century Gothic" panose="020B0502020202020204" pitchFamily="34" charset="0"/>
              </a:rPr>
              <a:t>Description:</a:t>
            </a:r>
            <a:br>
              <a:rPr lang="en-US" sz="3600">
                <a:latin typeface="Century Gothic" panose="020B0502020202020204" pitchFamily="34" charset="0"/>
              </a:rPr>
            </a:br>
            <a:r>
              <a:rPr lang="en-US" sz="3600">
                <a:latin typeface="Century Gothic" panose="020B0502020202020204" pitchFamily="34" charset="0"/>
              </a:rPr>
              <a:t>Contact</a:t>
            </a:r>
            <a:endParaRPr lang="en-US" sz="3600" dirty="0">
              <a:latin typeface="Century Gothic" panose="020B0502020202020204" pitchFamily="34" charset="0"/>
            </a:endParaRPr>
          </a:p>
        </p:txBody>
      </p:sp>
      <p:pic>
        <p:nvPicPr>
          <p:cNvPr id="5" name="Picture 4">
            <a:extLst>
              <a:ext uri="{FF2B5EF4-FFF2-40B4-BE49-F238E27FC236}">
                <a16:creationId xmlns:a16="http://schemas.microsoft.com/office/drawing/2014/main" id="{EECEC31C-3E35-2117-8A5C-F62CB8807EE8}"/>
              </a:ext>
            </a:extLst>
          </p:cNvPr>
          <p:cNvPicPr>
            <a:picLocks noChangeAspect="1"/>
          </p:cNvPicPr>
          <p:nvPr/>
        </p:nvPicPr>
        <p:blipFill rotWithShape="1">
          <a:blip r:embed="rId2"/>
          <a:srcRect t="19550" b="1088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9F3DA5D8-E291-16F4-A8E4-9605E812ADF7}"/>
              </a:ext>
            </a:extLst>
          </p:cNvPr>
          <p:cNvSpPr>
            <a:spLocks noGrp="1"/>
          </p:cNvSpPr>
          <p:nvPr>
            <p:ph idx="1"/>
          </p:nvPr>
        </p:nvSpPr>
        <p:spPr>
          <a:xfrm>
            <a:off x="4223982" y="3752850"/>
            <a:ext cx="7485413" cy="2452687"/>
          </a:xfrm>
        </p:spPr>
        <p:txBody>
          <a:bodyPr anchor="ctr">
            <a:normAutofit/>
          </a:bodyPr>
          <a:lstStyle/>
          <a:p>
            <a:pPr marL="0" indent="0">
              <a:buNone/>
            </a:pPr>
            <a:r>
              <a:rPr lang="en-US" sz="1800" dirty="0">
                <a:latin typeface="Century Gothic" panose="020B0502020202020204" pitchFamily="34" charset="0"/>
              </a:rPr>
              <a:t>This webpage contains information about the owner (Ayan Pinjara). The webpage includes a navigation bar at the top with links to different pages such as Home, Courses, Motivation, and Contact. The webpage also includes a container with two columns that display the owner's location and email address, along with icons for location and email. There is also a modal that displays a Google Maps </a:t>
            </a:r>
            <a:r>
              <a:rPr lang="en-US" sz="1800" dirty="0" err="1">
                <a:latin typeface="Century Gothic" panose="020B0502020202020204" pitchFamily="34" charset="0"/>
              </a:rPr>
              <a:t>iframe</a:t>
            </a:r>
            <a:r>
              <a:rPr lang="en-US" sz="1800" dirty="0">
                <a:latin typeface="Century Gothic" panose="020B0502020202020204" pitchFamily="34" charset="0"/>
              </a:rPr>
              <a:t> with the owner's location when triggered by clicking on the "location" link. The webpage uses Bootstrap, a popular CSS framework, for styling and layout.</a:t>
            </a:r>
          </a:p>
          <a:p>
            <a:endParaRPr lang="en-US" sz="1800" dirty="0"/>
          </a:p>
        </p:txBody>
      </p:sp>
    </p:spTree>
    <p:extLst>
      <p:ext uri="{BB962C8B-B14F-4D97-AF65-F5344CB8AC3E}">
        <p14:creationId xmlns:p14="http://schemas.microsoft.com/office/powerpoint/2010/main" val="371294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568</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Century Gothic</vt:lpstr>
      <vt:lpstr>Office Theme</vt:lpstr>
      <vt:lpstr>IDS517_39795_HW6</vt:lpstr>
      <vt:lpstr>Index Page</vt:lpstr>
      <vt:lpstr>Code and Function Description: Index</vt:lpstr>
      <vt:lpstr>Course Page</vt:lpstr>
      <vt:lpstr>Code and Function Description: Course</vt:lpstr>
      <vt:lpstr>Motivation Page</vt:lpstr>
      <vt:lpstr>Code and Function Description: Motivation</vt:lpstr>
      <vt:lpstr>Contact Page</vt:lpstr>
      <vt:lpstr>Code and Function Description: 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IDS517_39795_HW6</dc:title>
  <dc:creator>Pinjara, Ayan Zahid Hussain</dc:creator>
  <cp:lastModifiedBy>Pinjara, Ayan Zahid Hussain</cp:lastModifiedBy>
  <cp:revision>41</cp:revision>
  <dcterms:created xsi:type="dcterms:W3CDTF">2023-04-16T20:08:23Z</dcterms:created>
  <dcterms:modified xsi:type="dcterms:W3CDTF">2023-04-16T21:07:26Z</dcterms:modified>
</cp:coreProperties>
</file>