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4" r:id="rId3"/>
    <p:sldId id="263" r:id="rId4"/>
    <p:sldId id="262" r:id="rId5"/>
    <p:sldId id="258" r:id="rId6"/>
    <p:sldId id="259" r:id="rId7"/>
    <p:sldId id="260" r:id="rId8"/>
    <p:sldId id="261"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C8C2BDE-1E3E-4F6B-9C4A-8D61B0E36410}" type="datetimeFigureOut">
              <a:rPr lang="en-US" smtClean="0"/>
              <a:t>4/16/2023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35B5A1-7428-43E0-8A49-5E215FB8D12D}" type="slidenum">
              <a:rPr lang="en-US" smtClean="0"/>
              <a:t>‹#›</a:t>
            </a:fld>
            <a:endParaRPr lang="en-US"/>
          </a:p>
        </p:txBody>
      </p:sp>
    </p:spTree>
    <p:extLst>
      <p:ext uri="{BB962C8B-B14F-4D97-AF65-F5344CB8AC3E}">
        <p14:creationId xmlns:p14="http://schemas.microsoft.com/office/powerpoint/2010/main" val="2695224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8C2BDE-1E3E-4F6B-9C4A-8D61B0E36410}" type="datetimeFigureOut">
              <a:rPr lang="en-US" smtClean="0"/>
              <a:t>4/16/2023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35B5A1-7428-43E0-8A49-5E215FB8D12D}" type="slidenum">
              <a:rPr lang="en-US" smtClean="0"/>
              <a:t>‹#›</a:t>
            </a:fld>
            <a:endParaRPr lang="en-US"/>
          </a:p>
        </p:txBody>
      </p:sp>
    </p:spTree>
    <p:extLst>
      <p:ext uri="{BB962C8B-B14F-4D97-AF65-F5344CB8AC3E}">
        <p14:creationId xmlns:p14="http://schemas.microsoft.com/office/powerpoint/2010/main" val="2851939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8C2BDE-1E3E-4F6B-9C4A-8D61B0E36410}" type="datetimeFigureOut">
              <a:rPr lang="en-US" smtClean="0"/>
              <a:t>4/16/2023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35B5A1-7428-43E0-8A49-5E215FB8D12D}" type="slidenum">
              <a:rPr lang="en-US" smtClean="0"/>
              <a:t>‹#›</a:t>
            </a:fld>
            <a:endParaRPr lang="en-US"/>
          </a:p>
        </p:txBody>
      </p:sp>
    </p:spTree>
    <p:extLst>
      <p:ext uri="{BB962C8B-B14F-4D97-AF65-F5344CB8AC3E}">
        <p14:creationId xmlns:p14="http://schemas.microsoft.com/office/powerpoint/2010/main" val="1917330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8C2BDE-1E3E-4F6B-9C4A-8D61B0E36410}" type="datetimeFigureOut">
              <a:rPr lang="en-US" smtClean="0"/>
              <a:t>4/16/2023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35B5A1-7428-43E0-8A49-5E215FB8D12D}" type="slidenum">
              <a:rPr lang="en-US" smtClean="0"/>
              <a:t>‹#›</a:t>
            </a:fld>
            <a:endParaRPr lang="en-US"/>
          </a:p>
        </p:txBody>
      </p:sp>
    </p:spTree>
    <p:extLst>
      <p:ext uri="{BB962C8B-B14F-4D97-AF65-F5344CB8AC3E}">
        <p14:creationId xmlns:p14="http://schemas.microsoft.com/office/powerpoint/2010/main" val="810288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C8C2BDE-1E3E-4F6B-9C4A-8D61B0E36410}" type="datetimeFigureOut">
              <a:rPr lang="en-US" smtClean="0"/>
              <a:t>4/16/2023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35B5A1-7428-43E0-8A49-5E215FB8D12D}" type="slidenum">
              <a:rPr lang="en-US" smtClean="0"/>
              <a:t>‹#›</a:t>
            </a:fld>
            <a:endParaRPr lang="en-US"/>
          </a:p>
        </p:txBody>
      </p:sp>
    </p:spTree>
    <p:extLst>
      <p:ext uri="{BB962C8B-B14F-4D97-AF65-F5344CB8AC3E}">
        <p14:creationId xmlns:p14="http://schemas.microsoft.com/office/powerpoint/2010/main" val="1265291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C8C2BDE-1E3E-4F6B-9C4A-8D61B0E36410}" type="datetimeFigureOut">
              <a:rPr lang="en-US" smtClean="0"/>
              <a:t>4/16/2023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35B5A1-7428-43E0-8A49-5E215FB8D12D}" type="slidenum">
              <a:rPr lang="en-US" smtClean="0"/>
              <a:t>‹#›</a:t>
            </a:fld>
            <a:endParaRPr lang="en-US"/>
          </a:p>
        </p:txBody>
      </p:sp>
    </p:spTree>
    <p:extLst>
      <p:ext uri="{BB962C8B-B14F-4D97-AF65-F5344CB8AC3E}">
        <p14:creationId xmlns:p14="http://schemas.microsoft.com/office/powerpoint/2010/main" val="865577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C8C2BDE-1E3E-4F6B-9C4A-8D61B0E36410}" type="datetimeFigureOut">
              <a:rPr lang="en-US" smtClean="0"/>
              <a:t>4/16/2023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35B5A1-7428-43E0-8A49-5E215FB8D12D}" type="slidenum">
              <a:rPr lang="en-US" smtClean="0"/>
              <a:t>‹#›</a:t>
            </a:fld>
            <a:endParaRPr lang="en-US"/>
          </a:p>
        </p:txBody>
      </p:sp>
    </p:spTree>
    <p:extLst>
      <p:ext uri="{BB962C8B-B14F-4D97-AF65-F5344CB8AC3E}">
        <p14:creationId xmlns:p14="http://schemas.microsoft.com/office/powerpoint/2010/main" val="265665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C8C2BDE-1E3E-4F6B-9C4A-8D61B0E36410}" type="datetimeFigureOut">
              <a:rPr lang="en-US" smtClean="0"/>
              <a:t>4/16/2023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35B5A1-7428-43E0-8A49-5E215FB8D12D}" type="slidenum">
              <a:rPr lang="en-US" smtClean="0"/>
              <a:t>‹#›</a:t>
            </a:fld>
            <a:endParaRPr lang="en-US"/>
          </a:p>
        </p:txBody>
      </p:sp>
    </p:spTree>
    <p:extLst>
      <p:ext uri="{BB962C8B-B14F-4D97-AF65-F5344CB8AC3E}">
        <p14:creationId xmlns:p14="http://schemas.microsoft.com/office/powerpoint/2010/main" val="1430621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8C2BDE-1E3E-4F6B-9C4A-8D61B0E36410}" type="datetimeFigureOut">
              <a:rPr lang="en-US" smtClean="0"/>
              <a:t>4/16/2023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35B5A1-7428-43E0-8A49-5E215FB8D12D}" type="slidenum">
              <a:rPr lang="en-US" smtClean="0"/>
              <a:t>‹#›</a:t>
            </a:fld>
            <a:endParaRPr lang="en-US"/>
          </a:p>
        </p:txBody>
      </p:sp>
    </p:spTree>
    <p:extLst>
      <p:ext uri="{BB962C8B-B14F-4D97-AF65-F5344CB8AC3E}">
        <p14:creationId xmlns:p14="http://schemas.microsoft.com/office/powerpoint/2010/main" val="988701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C8C2BDE-1E3E-4F6B-9C4A-8D61B0E36410}" type="datetimeFigureOut">
              <a:rPr lang="en-US" smtClean="0"/>
              <a:t>4/16/2023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35B5A1-7428-43E0-8A49-5E215FB8D12D}" type="slidenum">
              <a:rPr lang="en-US" smtClean="0"/>
              <a:t>‹#›</a:t>
            </a:fld>
            <a:endParaRPr lang="en-US"/>
          </a:p>
        </p:txBody>
      </p:sp>
    </p:spTree>
    <p:extLst>
      <p:ext uri="{BB962C8B-B14F-4D97-AF65-F5344CB8AC3E}">
        <p14:creationId xmlns:p14="http://schemas.microsoft.com/office/powerpoint/2010/main" val="2660233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C8C2BDE-1E3E-4F6B-9C4A-8D61B0E36410}" type="datetimeFigureOut">
              <a:rPr lang="en-US" smtClean="0"/>
              <a:t>4/16/2023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35B5A1-7428-43E0-8A49-5E215FB8D12D}" type="slidenum">
              <a:rPr lang="en-US" smtClean="0"/>
              <a:t>‹#›</a:t>
            </a:fld>
            <a:endParaRPr lang="en-US"/>
          </a:p>
        </p:txBody>
      </p:sp>
    </p:spTree>
    <p:extLst>
      <p:ext uri="{BB962C8B-B14F-4D97-AF65-F5344CB8AC3E}">
        <p14:creationId xmlns:p14="http://schemas.microsoft.com/office/powerpoint/2010/main" val="1446007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8C2BDE-1E3E-4F6B-9C4A-8D61B0E36410}" type="datetimeFigureOut">
              <a:rPr lang="en-US" smtClean="0"/>
              <a:t>4/16/2023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35B5A1-7428-43E0-8A49-5E215FB8D12D}" type="slidenum">
              <a:rPr lang="en-US" smtClean="0"/>
              <a:t>‹#›</a:t>
            </a:fld>
            <a:endParaRPr lang="en-US"/>
          </a:p>
        </p:txBody>
      </p:sp>
    </p:spTree>
    <p:extLst>
      <p:ext uri="{BB962C8B-B14F-4D97-AF65-F5344CB8AC3E}">
        <p14:creationId xmlns:p14="http://schemas.microsoft.com/office/powerpoint/2010/main" val="2195603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pedia.org/wiki/University_of_Illinois_at_Chicago"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University_of_Illinois_at_Chicago"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s://en.wikipedia.org/wiki/University_of_Illinois_at_Chicago" TargetMode="External"/><Relationship Id="rId5" Type="http://schemas.openxmlformats.org/officeDocument/2006/relationships/image" Target="../media/image1.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hyperlink" Target="https://en.wikipedia.org/wiki/University_of_Illinois_at_Chicago" TargetMode="External"/><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hyperlink" Target="https://en.wikipedia.org/wiki/University_of_Illinois_at_Chicago" TargetMode="External"/><Relationship Id="rId5" Type="http://schemas.openxmlformats.org/officeDocument/2006/relationships/image" Target="../media/image1.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hyperlink" Target="https://en.wikipedia.org/wiki/University_of_Illinois_at_Chicago" TargetMode="External"/><Relationship Id="rId5" Type="http://schemas.openxmlformats.org/officeDocument/2006/relationships/image" Target="../media/image1.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hyperlink" Target="https://en.wikipedia.org/wiki/University_of_Illinois_at_Chicago" TargetMode="External"/><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5" Type="http://schemas.openxmlformats.org/officeDocument/2006/relationships/hyperlink" Target="https://en.wikipedia.org/wiki/University_of_Illinois_at_Chicago" TargetMode="Externa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University_of_Illinois_at_Chicago"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88072B-0580-6A68-F4F3-69E1056253ED}"/>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252032" y="287477"/>
            <a:ext cx="508214" cy="507654"/>
          </a:xfrm>
          <a:prstGeom prst="rect">
            <a:avLst/>
          </a:prstGeom>
        </p:spPr>
      </p:pic>
      <p:sp>
        <p:nvSpPr>
          <p:cNvPr id="7" name="TextBox 6">
            <a:extLst>
              <a:ext uri="{FF2B5EF4-FFF2-40B4-BE49-F238E27FC236}">
                <a16:creationId xmlns:a16="http://schemas.microsoft.com/office/drawing/2014/main" id="{0559F468-0D3D-0659-D053-3BF24C8CA5B3}"/>
              </a:ext>
            </a:extLst>
          </p:cNvPr>
          <p:cNvSpPr txBox="1"/>
          <p:nvPr/>
        </p:nvSpPr>
        <p:spPr>
          <a:xfrm>
            <a:off x="609600" y="2452229"/>
            <a:ext cx="3567633" cy="830997"/>
          </a:xfrm>
          <a:prstGeom prst="rect">
            <a:avLst/>
          </a:prstGeom>
          <a:noFill/>
        </p:spPr>
        <p:txBody>
          <a:bodyPr wrap="square" rtlCol="0">
            <a:spAutoFit/>
          </a:bodyPr>
          <a:lstStyle/>
          <a:p>
            <a:r>
              <a:rPr lang="en-US" sz="4800" b="1" dirty="0">
                <a:solidFill>
                  <a:srgbClr val="FF0000"/>
                </a:solidFill>
              </a:rPr>
              <a:t>IDS517 HW7:</a:t>
            </a:r>
            <a:endParaRPr lang="en-US" sz="4800" b="1" dirty="0"/>
          </a:p>
        </p:txBody>
      </p:sp>
      <p:sp>
        <p:nvSpPr>
          <p:cNvPr id="8" name="TextBox 7">
            <a:extLst>
              <a:ext uri="{FF2B5EF4-FFF2-40B4-BE49-F238E27FC236}">
                <a16:creationId xmlns:a16="http://schemas.microsoft.com/office/drawing/2014/main" id="{CAA1382B-E6AB-14A5-6B50-ED68D044B8AA}"/>
              </a:ext>
            </a:extLst>
          </p:cNvPr>
          <p:cNvSpPr txBox="1"/>
          <p:nvPr/>
        </p:nvSpPr>
        <p:spPr>
          <a:xfrm>
            <a:off x="609600" y="3270551"/>
            <a:ext cx="7129670" cy="830997"/>
          </a:xfrm>
          <a:prstGeom prst="rect">
            <a:avLst/>
          </a:prstGeom>
          <a:noFill/>
        </p:spPr>
        <p:txBody>
          <a:bodyPr wrap="square" rtlCol="0">
            <a:spAutoFit/>
          </a:bodyPr>
          <a:lstStyle/>
          <a:p>
            <a:r>
              <a:rPr lang="en-US" sz="4800" b="1" dirty="0">
                <a:solidFill>
                  <a:srgbClr val="002060"/>
                </a:solidFill>
              </a:rPr>
              <a:t>Self Information Webpage</a:t>
            </a:r>
          </a:p>
        </p:txBody>
      </p:sp>
      <p:sp>
        <p:nvSpPr>
          <p:cNvPr id="9" name="TextBox 8">
            <a:extLst>
              <a:ext uri="{FF2B5EF4-FFF2-40B4-BE49-F238E27FC236}">
                <a16:creationId xmlns:a16="http://schemas.microsoft.com/office/drawing/2014/main" id="{F2D566A4-D2E8-84FB-9B9C-D53CE32D87F2}"/>
              </a:ext>
            </a:extLst>
          </p:cNvPr>
          <p:cNvSpPr txBox="1"/>
          <p:nvPr/>
        </p:nvSpPr>
        <p:spPr>
          <a:xfrm>
            <a:off x="609599" y="4562637"/>
            <a:ext cx="4306958" cy="1631216"/>
          </a:xfrm>
          <a:prstGeom prst="rect">
            <a:avLst/>
          </a:prstGeom>
          <a:noFill/>
        </p:spPr>
        <p:txBody>
          <a:bodyPr wrap="square" rtlCol="0">
            <a:spAutoFit/>
          </a:bodyPr>
          <a:lstStyle/>
          <a:p>
            <a:r>
              <a:rPr lang="en-US" sz="2400" dirty="0"/>
              <a:t>Shree Parida</a:t>
            </a:r>
          </a:p>
          <a:p>
            <a:r>
              <a:rPr lang="en-US" sz="2400" dirty="0"/>
              <a:t>UIN: 659199283</a:t>
            </a:r>
          </a:p>
          <a:p>
            <a:r>
              <a:rPr lang="en-US" sz="2400" dirty="0"/>
              <a:t>sparid3@uic.edu</a:t>
            </a:r>
          </a:p>
          <a:p>
            <a:endParaRPr lang="en-US" sz="2800" dirty="0"/>
          </a:p>
        </p:txBody>
      </p:sp>
    </p:spTree>
    <p:extLst>
      <p:ext uri="{BB962C8B-B14F-4D97-AF65-F5344CB8AC3E}">
        <p14:creationId xmlns:p14="http://schemas.microsoft.com/office/powerpoint/2010/main" val="1022352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782" y="158277"/>
            <a:ext cx="3326296" cy="505586"/>
          </a:xfrm>
        </p:spPr>
        <p:txBody>
          <a:bodyPr>
            <a:normAutofit/>
          </a:bodyPr>
          <a:lstStyle/>
          <a:p>
            <a:r>
              <a:rPr lang="en-US" sz="2800" b="1" dirty="0">
                <a:solidFill>
                  <a:srgbClr val="002060"/>
                </a:solidFill>
                <a:latin typeface="+mn-lt"/>
                <a:ea typeface="+mn-ea"/>
                <a:cs typeface="+mn-cs"/>
              </a:rPr>
              <a:t>Introduction</a:t>
            </a:r>
          </a:p>
        </p:txBody>
      </p:sp>
      <p:sp>
        <p:nvSpPr>
          <p:cNvPr id="9" name="Subtitle 8">
            <a:extLst>
              <a:ext uri="{FF2B5EF4-FFF2-40B4-BE49-F238E27FC236}">
                <a16:creationId xmlns:a16="http://schemas.microsoft.com/office/drawing/2014/main" id="{18A3386B-0952-1B20-A7D3-CC1F128ABC6D}"/>
              </a:ext>
            </a:extLst>
          </p:cNvPr>
          <p:cNvSpPr>
            <a:spLocks noGrp="1"/>
          </p:cNvSpPr>
          <p:nvPr>
            <p:ph type="subTitle" idx="1"/>
          </p:nvPr>
        </p:nvSpPr>
        <p:spPr>
          <a:xfrm>
            <a:off x="715618" y="1157909"/>
            <a:ext cx="9144000" cy="4434508"/>
          </a:xfrm>
        </p:spPr>
        <p:txBody>
          <a:bodyPr>
            <a:normAutofit fontScale="25000" lnSpcReduction="20000"/>
          </a:bodyPr>
          <a:lstStyle/>
          <a:p>
            <a:pPr marL="857250" indent="-857250" algn="l">
              <a:lnSpc>
                <a:spcPct val="120000"/>
              </a:lnSpc>
              <a:buFont typeface="Wingdings" panose="05000000000000000000" pitchFamily="2" charset="2"/>
              <a:buChar char="q"/>
            </a:pPr>
            <a:r>
              <a:rPr lang="en-US" sz="7200" dirty="0"/>
              <a:t>Six sections have been included here:</a:t>
            </a:r>
          </a:p>
          <a:p>
            <a:pPr marL="1143000" indent="-1143000" algn="l">
              <a:lnSpc>
                <a:spcPct val="120000"/>
              </a:lnSpc>
              <a:buFont typeface="Arial" panose="020B0604020202020204" pitchFamily="34" charset="0"/>
              <a:buChar char="•"/>
            </a:pPr>
            <a:r>
              <a:rPr lang="en-US" sz="7200" dirty="0"/>
              <a:t>About</a:t>
            </a:r>
          </a:p>
          <a:p>
            <a:pPr marL="1143000" indent="-1143000" algn="l">
              <a:lnSpc>
                <a:spcPct val="120000"/>
              </a:lnSpc>
              <a:buFont typeface="Arial" panose="020B0604020202020204" pitchFamily="34" charset="0"/>
              <a:buChar char="•"/>
            </a:pPr>
            <a:r>
              <a:rPr lang="en-US" sz="7200" dirty="0"/>
              <a:t>Home</a:t>
            </a:r>
          </a:p>
          <a:p>
            <a:pPr marL="1143000" indent="-1143000" algn="l">
              <a:lnSpc>
                <a:spcPct val="120000"/>
              </a:lnSpc>
              <a:buFont typeface="Arial" panose="020B0604020202020204" pitchFamily="34" charset="0"/>
              <a:buChar char="•"/>
            </a:pPr>
            <a:r>
              <a:rPr lang="en-US" sz="7200" dirty="0"/>
              <a:t>Education</a:t>
            </a:r>
          </a:p>
          <a:p>
            <a:pPr marL="1143000" indent="-1143000" algn="l">
              <a:lnSpc>
                <a:spcPct val="120000"/>
              </a:lnSpc>
              <a:buFont typeface="Arial" panose="020B0604020202020204" pitchFamily="34" charset="0"/>
              <a:buChar char="•"/>
            </a:pPr>
            <a:r>
              <a:rPr lang="en-US" sz="7200" dirty="0"/>
              <a:t>Experience &amp; Skillset</a:t>
            </a:r>
          </a:p>
          <a:p>
            <a:pPr marL="1143000" indent="-1143000" algn="l">
              <a:lnSpc>
                <a:spcPct val="120000"/>
              </a:lnSpc>
              <a:buFont typeface="Arial" panose="020B0604020202020204" pitchFamily="34" charset="0"/>
              <a:buChar char="•"/>
            </a:pPr>
            <a:r>
              <a:rPr lang="en-US" sz="7200" dirty="0"/>
              <a:t>Hobbies</a:t>
            </a:r>
          </a:p>
          <a:p>
            <a:pPr marL="1143000" indent="-1143000" algn="l">
              <a:lnSpc>
                <a:spcPct val="120000"/>
              </a:lnSpc>
              <a:buFont typeface="Arial" panose="020B0604020202020204" pitchFamily="34" charset="0"/>
              <a:buChar char="•"/>
            </a:pPr>
            <a:r>
              <a:rPr lang="en-US" sz="7200" dirty="0"/>
              <a:t>Contact</a:t>
            </a:r>
          </a:p>
          <a:p>
            <a:pPr algn="l">
              <a:lnSpc>
                <a:spcPct val="120000"/>
              </a:lnSpc>
            </a:pPr>
            <a:endParaRPr lang="en-US" sz="7200" dirty="0"/>
          </a:p>
          <a:p>
            <a:pPr marL="857250" indent="-857250" algn="l">
              <a:lnSpc>
                <a:spcPct val="120000"/>
              </a:lnSpc>
              <a:buFont typeface="Wingdings" panose="05000000000000000000" pitchFamily="2" charset="2"/>
              <a:buChar char="q"/>
            </a:pPr>
            <a:r>
              <a:rPr lang="en-US" sz="7200" dirty="0"/>
              <a:t>The assignment consists of 3 files: </a:t>
            </a:r>
            <a:r>
              <a:rPr lang="en-US" sz="7200" dirty="0" err="1"/>
              <a:t>index.htl</a:t>
            </a:r>
            <a:r>
              <a:rPr lang="en-US" sz="7200" dirty="0"/>
              <a:t>, style.css, script.js</a:t>
            </a:r>
          </a:p>
          <a:p>
            <a:pPr marL="857250" indent="-857250" algn="l">
              <a:lnSpc>
                <a:spcPct val="120000"/>
              </a:lnSpc>
              <a:buFont typeface="Wingdings" panose="05000000000000000000" pitchFamily="2" charset="2"/>
              <a:buChar char="q"/>
            </a:pPr>
            <a:r>
              <a:rPr lang="en-US" sz="7200" dirty="0"/>
              <a:t>Subsequent slides contain the features/functionalities along with screenshots used in the assignment (not the generic ones)</a:t>
            </a:r>
          </a:p>
          <a:p>
            <a:pPr>
              <a:lnSpc>
                <a:spcPct val="120000"/>
              </a:lnSpc>
            </a:pPr>
            <a:endParaRPr lang="en-US" sz="4000" dirty="0"/>
          </a:p>
          <a:p>
            <a:pPr marL="1143000" indent="-1143000" algn="l">
              <a:lnSpc>
                <a:spcPct val="120000"/>
              </a:lnSpc>
              <a:buFont typeface="Arial" panose="020B0604020202020204" pitchFamily="34" charset="0"/>
              <a:buChar char="•"/>
            </a:pPr>
            <a:endParaRPr lang="en-US" sz="7200" dirty="0"/>
          </a:p>
          <a:p>
            <a:pPr marL="1143000" indent="-1143000" algn="l">
              <a:lnSpc>
                <a:spcPct val="120000"/>
              </a:lnSpc>
              <a:buFont typeface="Arial" panose="020B0604020202020204" pitchFamily="34" charset="0"/>
              <a:buChar char="•"/>
            </a:pPr>
            <a:endParaRPr lang="en-US" sz="8000" dirty="0"/>
          </a:p>
          <a:p>
            <a:pPr marL="1143000" indent="-1143000" algn="l">
              <a:lnSpc>
                <a:spcPct val="120000"/>
              </a:lnSpc>
              <a:buFont typeface="Arial" panose="020B0604020202020204" pitchFamily="34" charset="0"/>
              <a:buChar char="•"/>
            </a:pPr>
            <a:endParaRPr lang="en-US" sz="8000" dirty="0"/>
          </a:p>
          <a:p>
            <a:pPr marL="1143000" indent="-1143000" algn="l">
              <a:lnSpc>
                <a:spcPct val="120000"/>
              </a:lnSpc>
              <a:buFont typeface="Arial" panose="020B0604020202020204" pitchFamily="34" charset="0"/>
              <a:buChar char="•"/>
            </a:pPr>
            <a:endParaRPr lang="en-US" sz="8000" dirty="0"/>
          </a:p>
          <a:p>
            <a:pPr algn="l">
              <a:lnSpc>
                <a:spcPct val="120000"/>
              </a:lnSpc>
            </a:pPr>
            <a:endParaRPr lang="en-US" sz="8000" dirty="0"/>
          </a:p>
          <a:p>
            <a:endParaRPr lang="en-US" dirty="0"/>
          </a:p>
        </p:txBody>
      </p:sp>
      <p:pic>
        <p:nvPicPr>
          <p:cNvPr id="4" name="Picture 3">
            <a:extLst>
              <a:ext uri="{FF2B5EF4-FFF2-40B4-BE49-F238E27FC236}">
                <a16:creationId xmlns:a16="http://schemas.microsoft.com/office/drawing/2014/main" id="{D047B36F-35C3-DB82-8F96-D004C155DA19}"/>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252032" y="287477"/>
            <a:ext cx="508214" cy="507654"/>
          </a:xfrm>
          <a:prstGeom prst="rect">
            <a:avLst/>
          </a:prstGeom>
        </p:spPr>
      </p:pic>
    </p:spTree>
    <p:extLst>
      <p:ext uri="{BB962C8B-B14F-4D97-AF65-F5344CB8AC3E}">
        <p14:creationId xmlns:p14="http://schemas.microsoft.com/office/powerpoint/2010/main" val="2784166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5755"/>
            <a:ext cx="9144000" cy="505586"/>
          </a:xfrm>
        </p:spPr>
        <p:txBody>
          <a:bodyPr>
            <a:normAutofit/>
          </a:bodyPr>
          <a:lstStyle/>
          <a:p>
            <a:r>
              <a:rPr lang="en-US" sz="3000" b="1" dirty="0">
                <a:latin typeface="+mn-lt"/>
              </a:rPr>
              <a:t>Home</a:t>
            </a:r>
          </a:p>
        </p:txBody>
      </p:sp>
      <p:sp>
        <p:nvSpPr>
          <p:cNvPr id="3" name="Subtitle 2"/>
          <p:cNvSpPr>
            <a:spLocks noGrp="1"/>
          </p:cNvSpPr>
          <p:nvPr>
            <p:ph type="subTitle" idx="1"/>
          </p:nvPr>
        </p:nvSpPr>
        <p:spPr>
          <a:xfrm>
            <a:off x="902043" y="4342877"/>
            <a:ext cx="3373395" cy="377404"/>
          </a:xfrm>
        </p:spPr>
        <p:txBody>
          <a:bodyPr>
            <a:normAutofit/>
          </a:bodyPr>
          <a:lstStyle/>
          <a:p>
            <a:r>
              <a:rPr lang="en-US" sz="1600" b="1" dirty="0"/>
              <a:t>Feature 1: Typing Text Animation</a:t>
            </a:r>
          </a:p>
          <a:p>
            <a:endParaRPr lang="en-US" sz="1600" b="1" dirty="0"/>
          </a:p>
        </p:txBody>
      </p:sp>
      <p:pic>
        <p:nvPicPr>
          <p:cNvPr id="4" name="Picture 3"/>
          <p:cNvPicPr>
            <a:picLocks noChangeAspect="1"/>
          </p:cNvPicPr>
          <p:nvPr/>
        </p:nvPicPr>
        <p:blipFill>
          <a:blip r:embed="rId2"/>
          <a:stretch>
            <a:fillRect/>
          </a:stretch>
        </p:blipFill>
        <p:spPr>
          <a:xfrm>
            <a:off x="2106828" y="642550"/>
            <a:ext cx="7372864" cy="3471207"/>
          </a:xfrm>
          <a:prstGeom prst="rect">
            <a:avLst/>
          </a:prstGeom>
        </p:spPr>
      </p:pic>
      <p:cxnSp>
        <p:nvCxnSpPr>
          <p:cNvPr id="7" name="Straight Arrow Connector 6"/>
          <p:cNvCxnSpPr/>
          <p:nvPr/>
        </p:nvCxnSpPr>
        <p:spPr>
          <a:xfrm flipH="1">
            <a:off x="2458995" y="3039762"/>
            <a:ext cx="1309817" cy="1352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Subtitle 2"/>
          <p:cNvSpPr txBox="1">
            <a:spLocks/>
          </p:cNvSpPr>
          <p:nvPr/>
        </p:nvSpPr>
        <p:spPr>
          <a:xfrm>
            <a:off x="815545" y="4670853"/>
            <a:ext cx="3373395" cy="377404"/>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a:t>It automatically types and deletes (from end) the given value in JavaScript file at a certain speed</a:t>
            </a:r>
          </a:p>
        </p:txBody>
      </p:sp>
      <p:pic>
        <p:nvPicPr>
          <p:cNvPr id="12" name="Picture 11"/>
          <p:cNvPicPr>
            <a:picLocks noChangeAspect="1"/>
          </p:cNvPicPr>
          <p:nvPr/>
        </p:nvPicPr>
        <p:blipFill>
          <a:blip r:embed="rId3"/>
          <a:stretch>
            <a:fillRect/>
          </a:stretch>
        </p:blipFill>
        <p:spPr>
          <a:xfrm>
            <a:off x="599818" y="5225235"/>
            <a:ext cx="5751555" cy="910914"/>
          </a:xfrm>
          <a:prstGeom prst="rect">
            <a:avLst/>
          </a:prstGeom>
          <a:ln w="19050">
            <a:solidFill>
              <a:schemeClr val="tx1"/>
            </a:solidFill>
          </a:ln>
        </p:spPr>
      </p:pic>
      <p:cxnSp>
        <p:nvCxnSpPr>
          <p:cNvPr id="13" name="Straight Arrow Connector 12"/>
          <p:cNvCxnSpPr/>
          <p:nvPr/>
        </p:nvCxnSpPr>
        <p:spPr>
          <a:xfrm>
            <a:off x="6448169" y="966547"/>
            <a:ext cx="1744361" cy="3425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Subtitle 2"/>
          <p:cNvSpPr txBox="1">
            <a:spLocks/>
          </p:cNvSpPr>
          <p:nvPr/>
        </p:nvSpPr>
        <p:spPr>
          <a:xfrm>
            <a:off x="6713838" y="4248526"/>
            <a:ext cx="3373395" cy="37740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dirty="0"/>
              <a:t>Feature 2: Menu list having hyperlink to respective sections</a:t>
            </a:r>
          </a:p>
        </p:txBody>
      </p:sp>
      <p:pic>
        <p:nvPicPr>
          <p:cNvPr id="16" name="Picture 15"/>
          <p:cNvPicPr>
            <a:picLocks noChangeAspect="1"/>
          </p:cNvPicPr>
          <p:nvPr/>
        </p:nvPicPr>
        <p:blipFill>
          <a:blip r:embed="rId4"/>
          <a:stretch>
            <a:fillRect/>
          </a:stretch>
        </p:blipFill>
        <p:spPr>
          <a:xfrm>
            <a:off x="6547407" y="4859556"/>
            <a:ext cx="5399755" cy="1276594"/>
          </a:xfrm>
          <a:prstGeom prst="rect">
            <a:avLst/>
          </a:prstGeom>
          <a:ln w="19050">
            <a:solidFill>
              <a:schemeClr val="tx1"/>
            </a:solidFill>
          </a:ln>
        </p:spPr>
      </p:pic>
      <p:sp>
        <p:nvSpPr>
          <p:cNvPr id="5" name="TextBox 4">
            <a:extLst>
              <a:ext uri="{FF2B5EF4-FFF2-40B4-BE49-F238E27FC236}">
                <a16:creationId xmlns:a16="http://schemas.microsoft.com/office/drawing/2014/main" id="{261A39B9-2D36-E4EA-1479-945E87A1B971}"/>
              </a:ext>
            </a:extLst>
          </p:cNvPr>
          <p:cNvSpPr txBox="1"/>
          <p:nvPr/>
        </p:nvSpPr>
        <p:spPr>
          <a:xfrm>
            <a:off x="10787325" y="4490223"/>
            <a:ext cx="1404675" cy="369332"/>
          </a:xfrm>
          <a:prstGeom prst="rect">
            <a:avLst/>
          </a:prstGeom>
          <a:noFill/>
        </p:spPr>
        <p:txBody>
          <a:bodyPr wrap="square" rtlCol="0">
            <a:spAutoFit/>
          </a:bodyPr>
          <a:lstStyle/>
          <a:p>
            <a:r>
              <a:rPr lang="en-US" b="1" dirty="0"/>
              <a:t>index.html</a:t>
            </a:r>
          </a:p>
        </p:txBody>
      </p:sp>
      <p:sp>
        <p:nvSpPr>
          <p:cNvPr id="6" name="TextBox 5">
            <a:extLst>
              <a:ext uri="{FF2B5EF4-FFF2-40B4-BE49-F238E27FC236}">
                <a16:creationId xmlns:a16="http://schemas.microsoft.com/office/drawing/2014/main" id="{4430A5CB-6D16-1007-FD60-BF1B0630D701}"/>
              </a:ext>
            </a:extLst>
          </p:cNvPr>
          <p:cNvSpPr txBox="1"/>
          <p:nvPr/>
        </p:nvSpPr>
        <p:spPr>
          <a:xfrm>
            <a:off x="4897894" y="4877888"/>
            <a:ext cx="1404675" cy="369332"/>
          </a:xfrm>
          <a:prstGeom prst="rect">
            <a:avLst/>
          </a:prstGeom>
          <a:noFill/>
        </p:spPr>
        <p:txBody>
          <a:bodyPr wrap="square" rtlCol="0">
            <a:spAutoFit/>
          </a:bodyPr>
          <a:lstStyle/>
          <a:p>
            <a:r>
              <a:rPr lang="en-US" b="1" dirty="0"/>
              <a:t>script.js</a:t>
            </a:r>
          </a:p>
        </p:txBody>
      </p:sp>
      <p:pic>
        <p:nvPicPr>
          <p:cNvPr id="9" name="Picture 8">
            <a:extLst>
              <a:ext uri="{FF2B5EF4-FFF2-40B4-BE49-F238E27FC236}">
                <a16:creationId xmlns:a16="http://schemas.microsoft.com/office/drawing/2014/main" id="{FEF96B5D-1251-F770-EE17-BFDD7B6E38B6}"/>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11252032" y="287477"/>
            <a:ext cx="508214" cy="507654"/>
          </a:xfrm>
          <a:prstGeom prst="rect">
            <a:avLst/>
          </a:prstGeom>
        </p:spPr>
      </p:pic>
    </p:spTree>
    <p:extLst>
      <p:ext uri="{BB962C8B-B14F-4D97-AF65-F5344CB8AC3E}">
        <p14:creationId xmlns:p14="http://schemas.microsoft.com/office/powerpoint/2010/main" val="4244619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89173" y="812196"/>
            <a:ext cx="7402564" cy="3483559"/>
          </a:xfrm>
          <a:prstGeom prst="rect">
            <a:avLst/>
          </a:prstGeom>
        </p:spPr>
      </p:pic>
      <p:sp>
        <p:nvSpPr>
          <p:cNvPr id="2" name="Title 1"/>
          <p:cNvSpPr>
            <a:spLocks noGrp="1"/>
          </p:cNvSpPr>
          <p:nvPr>
            <p:ph type="ctrTitle"/>
          </p:nvPr>
        </p:nvSpPr>
        <p:spPr>
          <a:xfrm>
            <a:off x="1524000" y="25755"/>
            <a:ext cx="9144000" cy="505586"/>
          </a:xfrm>
        </p:spPr>
        <p:txBody>
          <a:bodyPr>
            <a:normAutofit/>
          </a:bodyPr>
          <a:lstStyle/>
          <a:p>
            <a:r>
              <a:rPr lang="en-US" sz="3000" b="1" dirty="0">
                <a:latin typeface="+mn-lt"/>
              </a:rPr>
              <a:t>About</a:t>
            </a:r>
          </a:p>
        </p:txBody>
      </p:sp>
      <p:sp>
        <p:nvSpPr>
          <p:cNvPr id="3" name="Subtitle 2"/>
          <p:cNvSpPr>
            <a:spLocks noGrp="1"/>
          </p:cNvSpPr>
          <p:nvPr>
            <p:ph type="subTitle" idx="1"/>
          </p:nvPr>
        </p:nvSpPr>
        <p:spPr>
          <a:xfrm>
            <a:off x="5231801" y="4652189"/>
            <a:ext cx="3373395" cy="377404"/>
          </a:xfrm>
        </p:spPr>
        <p:txBody>
          <a:bodyPr>
            <a:normAutofit/>
          </a:bodyPr>
          <a:lstStyle/>
          <a:p>
            <a:r>
              <a:rPr lang="en-US" sz="1600" b="1" dirty="0"/>
              <a:t>Feature 3: Scroll up button</a:t>
            </a:r>
          </a:p>
          <a:p>
            <a:endParaRPr lang="en-US" sz="1600" b="1" dirty="0"/>
          </a:p>
        </p:txBody>
      </p:sp>
      <p:cxnSp>
        <p:nvCxnSpPr>
          <p:cNvPr id="7" name="Straight Arrow Connector 6"/>
          <p:cNvCxnSpPr/>
          <p:nvPr/>
        </p:nvCxnSpPr>
        <p:spPr>
          <a:xfrm flipH="1">
            <a:off x="6871254" y="4260519"/>
            <a:ext cx="951475" cy="444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Subtitle 2"/>
          <p:cNvSpPr txBox="1">
            <a:spLocks/>
          </p:cNvSpPr>
          <p:nvPr/>
        </p:nvSpPr>
        <p:spPr>
          <a:xfrm>
            <a:off x="5357683" y="5034628"/>
            <a:ext cx="3373395" cy="37740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dirty="0"/>
              <a:t>On clicking it will scroll up to “Home” Page. The transition will take 0.3 secs as mentioned in style.css file</a:t>
            </a:r>
          </a:p>
        </p:txBody>
      </p:sp>
      <p:pic>
        <p:nvPicPr>
          <p:cNvPr id="8" name="Picture 7"/>
          <p:cNvPicPr>
            <a:picLocks noChangeAspect="1"/>
          </p:cNvPicPr>
          <p:nvPr/>
        </p:nvPicPr>
        <p:blipFill>
          <a:blip r:embed="rId3"/>
          <a:stretch>
            <a:fillRect/>
          </a:stretch>
        </p:blipFill>
        <p:spPr>
          <a:xfrm>
            <a:off x="700215" y="6107598"/>
            <a:ext cx="10111947" cy="521035"/>
          </a:xfrm>
          <a:prstGeom prst="rect">
            <a:avLst/>
          </a:prstGeom>
          <a:ln w="19050">
            <a:solidFill>
              <a:schemeClr val="tx1"/>
            </a:solidFill>
          </a:ln>
        </p:spPr>
      </p:pic>
      <p:pic>
        <p:nvPicPr>
          <p:cNvPr id="14" name="Picture 13"/>
          <p:cNvPicPr>
            <a:picLocks noChangeAspect="1"/>
          </p:cNvPicPr>
          <p:nvPr/>
        </p:nvPicPr>
        <p:blipFill>
          <a:blip r:embed="rId4"/>
          <a:stretch>
            <a:fillRect/>
          </a:stretch>
        </p:blipFill>
        <p:spPr>
          <a:xfrm>
            <a:off x="9268082" y="1041855"/>
            <a:ext cx="2476500" cy="4181475"/>
          </a:xfrm>
          <a:prstGeom prst="rect">
            <a:avLst/>
          </a:prstGeom>
          <a:ln w="19050">
            <a:solidFill>
              <a:schemeClr val="tx1"/>
            </a:solidFill>
          </a:ln>
        </p:spPr>
      </p:pic>
      <p:pic>
        <p:nvPicPr>
          <p:cNvPr id="17" name="Picture 16"/>
          <p:cNvPicPr>
            <a:picLocks noChangeAspect="1"/>
          </p:cNvPicPr>
          <p:nvPr/>
        </p:nvPicPr>
        <p:blipFill>
          <a:blip r:embed="rId5"/>
          <a:stretch>
            <a:fillRect/>
          </a:stretch>
        </p:blipFill>
        <p:spPr>
          <a:xfrm>
            <a:off x="566608" y="4625228"/>
            <a:ext cx="4791075" cy="1009650"/>
          </a:xfrm>
          <a:prstGeom prst="rect">
            <a:avLst/>
          </a:prstGeom>
          <a:ln w="19050">
            <a:solidFill>
              <a:schemeClr val="tx1"/>
            </a:solidFill>
          </a:ln>
        </p:spPr>
      </p:pic>
      <p:sp>
        <p:nvSpPr>
          <p:cNvPr id="4" name="TextBox 3">
            <a:extLst>
              <a:ext uri="{FF2B5EF4-FFF2-40B4-BE49-F238E27FC236}">
                <a16:creationId xmlns:a16="http://schemas.microsoft.com/office/drawing/2014/main" id="{B4FC88C4-23A8-3070-CE29-18728D0BD614}"/>
              </a:ext>
            </a:extLst>
          </p:cNvPr>
          <p:cNvSpPr txBox="1"/>
          <p:nvPr/>
        </p:nvSpPr>
        <p:spPr>
          <a:xfrm>
            <a:off x="9407487" y="6368115"/>
            <a:ext cx="1404675" cy="369332"/>
          </a:xfrm>
          <a:prstGeom prst="rect">
            <a:avLst/>
          </a:prstGeom>
          <a:noFill/>
        </p:spPr>
        <p:txBody>
          <a:bodyPr wrap="square" rtlCol="0">
            <a:spAutoFit/>
          </a:bodyPr>
          <a:lstStyle/>
          <a:p>
            <a:r>
              <a:rPr lang="en-US" b="1" dirty="0"/>
              <a:t>index.html</a:t>
            </a:r>
          </a:p>
        </p:txBody>
      </p:sp>
      <p:sp>
        <p:nvSpPr>
          <p:cNvPr id="6" name="TextBox 5">
            <a:extLst>
              <a:ext uri="{FF2B5EF4-FFF2-40B4-BE49-F238E27FC236}">
                <a16:creationId xmlns:a16="http://schemas.microsoft.com/office/drawing/2014/main" id="{E22CA647-C920-0CAA-A4E7-85B5B18A0421}"/>
              </a:ext>
            </a:extLst>
          </p:cNvPr>
          <p:cNvSpPr txBox="1"/>
          <p:nvPr/>
        </p:nvSpPr>
        <p:spPr>
          <a:xfrm>
            <a:off x="9803994" y="748375"/>
            <a:ext cx="1404675" cy="369332"/>
          </a:xfrm>
          <a:prstGeom prst="rect">
            <a:avLst/>
          </a:prstGeom>
          <a:noFill/>
        </p:spPr>
        <p:txBody>
          <a:bodyPr wrap="square" rtlCol="0">
            <a:spAutoFit/>
          </a:bodyPr>
          <a:lstStyle/>
          <a:p>
            <a:r>
              <a:rPr lang="en-US" b="1" dirty="0"/>
              <a:t>style.css</a:t>
            </a:r>
          </a:p>
        </p:txBody>
      </p:sp>
      <p:sp>
        <p:nvSpPr>
          <p:cNvPr id="9" name="TextBox 8">
            <a:extLst>
              <a:ext uri="{FF2B5EF4-FFF2-40B4-BE49-F238E27FC236}">
                <a16:creationId xmlns:a16="http://schemas.microsoft.com/office/drawing/2014/main" id="{093F4E02-3715-47C0-C863-0E60716E6618}"/>
              </a:ext>
            </a:extLst>
          </p:cNvPr>
          <p:cNvSpPr txBox="1"/>
          <p:nvPr/>
        </p:nvSpPr>
        <p:spPr>
          <a:xfrm>
            <a:off x="4213717" y="4598876"/>
            <a:ext cx="1404675" cy="369332"/>
          </a:xfrm>
          <a:prstGeom prst="rect">
            <a:avLst/>
          </a:prstGeom>
          <a:noFill/>
        </p:spPr>
        <p:txBody>
          <a:bodyPr wrap="square" rtlCol="0">
            <a:spAutoFit/>
          </a:bodyPr>
          <a:lstStyle/>
          <a:p>
            <a:r>
              <a:rPr lang="en-US" b="1" dirty="0"/>
              <a:t>script.css</a:t>
            </a:r>
          </a:p>
        </p:txBody>
      </p:sp>
      <p:pic>
        <p:nvPicPr>
          <p:cNvPr id="12" name="Picture 11">
            <a:extLst>
              <a:ext uri="{FF2B5EF4-FFF2-40B4-BE49-F238E27FC236}">
                <a16:creationId xmlns:a16="http://schemas.microsoft.com/office/drawing/2014/main" id="{253DF1BB-A110-C96C-064D-98820AE58C17}"/>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1252032" y="287477"/>
            <a:ext cx="508214" cy="507654"/>
          </a:xfrm>
          <a:prstGeom prst="rect">
            <a:avLst/>
          </a:prstGeom>
        </p:spPr>
      </p:pic>
    </p:spTree>
    <p:extLst>
      <p:ext uri="{BB962C8B-B14F-4D97-AF65-F5344CB8AC3E}">
        <p14:creationId xmlns:p14="http://schemas.microsoft.com/office/powerpoint/2010/main" val="1514564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35480" y="531341"/>
            <a:ext cx="7337573" cy="3668787"/>
          </a:xfrm>
          <a:prstGeom prst="rect">
            <a:avLst/>
          </a:prstGeom>
        </p:spPr>
      </p:pic>
      <p:sp>
        <p:nvSpPr>
          <p:cNvPr id="2" name="Title 1"/>
          <p:cNvSpPr>
            <a:spLocks noGrp="1"/>
          </p:cNvSpPr>
          <p:nvPr>
            <p:ph type="ctrTitle"/>
          </p:nvPr>
        </p:nvSpPr>
        <p:spPr>
          <a:xfrm>
            <a:off x="1524000" y="25755"/>
            <a:ext cx="9144000" cy="505586"/>
          </a:xfrm>
        </p:spPr>
        <p:txBody>
          <a:bodyPr>
            <a:normAutofit/>
          </a:bodyPr>
          <a:lstStyle/>
          <a:p>
            <a:r>
              <a:rPr lang="en-US" sz="3000" b="1" dirty="0">
                <a:latin typeface="+mn-lt"/>
              </a:rPr>
              <a:t>Education</a:t>
            </a:r>
          </a:p>
        </p:txBody>
      </p:sp>
      <p:sp>
        <p:nvSpPr>
          <p:cNvPr id="3" name="Subtitle 2"/>
          <p:cNvSpPr>
            <a:spLocks noGrp="1"/>
          </p:cNvSpPr>
          <p:nvPr>
            <p:ph type="subTitle" idx="1"/>
          </p:nvPr>
        </p:nvSpPr>
        <p:spPr>
          <a:xfrm>
            <a:off x="830871" y="4453627"/>
            <a:ext cx="3373395" cy="377404"/>
          </a:xfrm>
        </p:spPr>
        <p:txBody>
          <a:bodyPr>
            <a:normAutofit/>
          </a:bodyPr>
          <a:lstStyle/>
          <a:p>
            <a:r>
              <a:rPr lang="en-US" sz="1600" b="1" dirty="0"/>
              <a:t>Feature 4: Cards</a:t>
            </a:r>
          </a:p>
        </p:txBody>
      </p:sp>
      <p:cxnSp>
        <p:nvCxnSpPr>
          <p:cNvPr id="7" name="Straight Arrow Connector 6"/>
          <p:cNvCxnSpPr/>
          <p:nvPr/>
        </p:nvCxnSpPr>
        <p:spPr>
          <a:xfrm flipH="1">
            <a:off x="1942777" y="3441215"/>
            <a:ext cx="174353" cy="10860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Subtitle 2"/>
          <p:cNvSpPr txBox="1">
            <a:spLocks/>
          </p:cNvSpPr>
          <p:nvPr/>
        </p:nvSpPr>
        <p:spPr>
          <a:xfrm>
            <a:off x="3305943" y="4329661"/>
            <a:ext cx="3515110" cy="7424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dirty="0"/>
              <a:t>Using the div tag to create card and box and then another div tag for university name. It also have functionality of changing background color to crimson when we hover over it</a:t>
            </a:r>
          </a:p>
        </p:txBody>
      </p:sp>
      <p:cxnSp>
        <p:nvCxnSpPr>
          <p:cNvPr id="12" name="Straight Arrow Connector 11"/>
          <p:cNvCxnSpPr/>
          <p:nvPr/>
        </p:nvCxnSpPr>
        <p:spPr>
          <a:xfrm flipV="1">
            <a:off x="6433757" y="673100"/>
            <a:ext cx="1771129" cy="1911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Subtitle 2"/>
          <p:cNvSpPr txBox="1">
            <a:spLocks/>
          </p:cNvSpPr>
          <p:nvPr/>
        </p:nvSpPr>
        <p:spPr>
          <a:xfrm>
            <a:off x="7873053" y="484398"/>
            <a:ext cx="3373395" cy="37740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dirty="0"/>
              <a:t>Feature 5: fa code to display icon</a:t>
            </a:r>
          </a:p>
        </p:txBody>
      </p:sp>
      <p:pic>
        <p:nvPicPr>
          <p:cNvPr id="10" name="Picture 9"/>
          <p:cNvPicPr>
            <a:picLocks noChangeAspect="1"/>
          </p:cNvPicPr>
          <p:nvPr/>
        </p:nvPicPr>
        <p:blipFill>
          <a:blip r:embed="rId3"/>
          <a:stretch>
            <a:fillRect/>
          </a:stretch>
        </p:blipFill>
        <p:spPr>
          <a:xfrm>
            <a:off x="94860" y="5196074"/>
            <a:ext cx="9158010" cy="1526335"/>
          </a:xfrm>
          <a:prstGeom prst="rect">
            <a:avLst/>
          </a:prstGeom>
          <a:ln w="19050">
            <a:solidFill>
              <a:schemeClr val="tx1"/>
            </a:solidFill>
          </a:ln>
        </p:spPr>
      </p:pic>
      <p:sp>
        <p:nvSpPr>
          <p:cNvPr id="15" name="Subtitle 2"/>
          <p:cNvSpPr txBox="1">
            <a:spLocks/>
          </p:cNvSpPr>
          <p:nvPr/>
        </p:nvSpPr>
        <p:spPr>
          <a:xfrm>
            <a:off x="8338753" y="778498"/>
            <a:ext cx="3373395" cy="37740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dirty="0"/>
              <a:t>Using class=“</a:t>
            </a:r>
            <a:r>
              <a:rPr lang="en-US" sz="1200" dirty="0" err="1"/>
              <a:t>fas</a:t>
            </a:r>
            <a:r>
              <a:rPr lang="en-US" sz="1200" dirty="0"/>
              <a:t> fa-school” to display the school icon for that card</a:t>
            </a:r>
          </a:p>
        </p:txBody>
      </p:sp>
      <p:pic>
        <p:nvPicPr>
          <p:cNvPr id="17" name="Picture 16"/>
          <p:cNvPicPr>
            <a:picLocks noChangeAspect="1"/>
          </p:cNvPicPr>
          <p:nvPr/>
        </p:nvPicPr>
        <p:blipFill>
          <a:blip r:embed="rId4"/>
          <a:stretch>
            <a:fillRect/>
          </a:stretch>
        </p:blipFill>
        <p:spPr>
          <a:xfrm>
            <a:off x="8009866" y="1927997"/>
            <a:ext cx="4182134" cy="3193630"/>
          </a:xfrm>
          <a:prstGeom prst="rect">
            <a:avLst/>
          </a:prstGeom>
          <a:ln w="19050">
            <a:solidFill>
              <a:schemeClr val="tx1"/>
            </a:solidFill>
          </a:ln>
        </p:spPr>
      </p:pic>
      <p:sp>
        <p:nvSpPr>
          <p:cNvPr id="5" name="TextBox 4">
            <a:extLst>
              <a:ext uri="{FF2B5EF4-FFF2-40B4-BE49-F238E27FC236}">
                <a16:creationId xmlns:a16="http://schemas.microsoft.com/office/drawing/2014/main" id="{A6AE71BF-D41A-1407-2DD0-D34D9178BF99}"/>
              </a:ext>
            </a:extLst>
          </p:cNvPr>
          <p:cNvSpPr txBox="1"/>
          <p:nvPr/>
        </p:nvSpPr>
        <p:spPr>
          <a:xfrm>
            <a:off x="7170715" y="5975951"/>
            <a:ext cx="1404675" cy="369332"/>
          </a:xfrm>
          <a:prstGeom prst="rect">
            <a:avLst/>
          </a:prstGeom>
          <a:noFill/>
        </p:spPr>
        <p:txBody>
          <a:bodyPr wrap="square" rtlCol="0">
            <a:spAutoFit/>
          </a:bodyPr>
          <a:lstStyle/>
          <a:p>
            <a:r>
              <a:rPr lang="en-US" b="1" dirty="0"/>
              <a:t>index.html</a:t>
            </a:r>
          </a:p>
        </p:txBody>
      </p:sp>
      <p:sp>
        <p:nvSpPr>
          <p:cNvPr id="6" name="TextBox 5">
            <a:extLst>
              <a:ext uri="{FF2B5EF4-FFF2-40B4-BE49-F238E27FC236}">
                <a16:creationId xmlns:a16="http://schemas.microsoft.com/office/drawing/2014/main" id="{5245DDD3-3643-2398-3BFD-298A1ABEEF63}"/>
              </a:ext>
            </a:extLst>
          </p:cNvPr>
          <p:cNvSpPr txBox="1"/>
          <p:nvPr/>
        </p:nvSpPr>
        <p:spPr>
          <a:xfrm>
            <a:off x="10668000" y="3959635"/>
            <a:ext cx="1404675" cy="369332"/>
          </a:xfrm>
          <a:prstGeom prst="rect">
            <a:avLst/>
          </a:prstGeom>
          <a:noFill/>
        </p:spPr>
        <p:txBody>
          <a:bodyPr wrap="square" rtlCol="0">
            <a:spAutoFit/>
          </a:bodyPr>
          <a:lstStyle/>
          <a:p>
            <a:r>
              <a:rPr lang="en-US" b="1" dirty="0"/>
              <a:t>style.css</a:t>
            </a:r>
          </a:p>
        </p:txBody>
      </p:sp>
      <p:pic>
        <p:nvPicPr>
          <p:cNvPr id="8" name="Picture 7">
            <a:extLst>
              <a:ext uri="{FF2B5EF4-FFF2-40B4-BE49-F238E27FC236}">
                <a16:creationId xmlns:a16="http://schemas.microsoft.com/office/drawing/2014/main" id="{B8AF4DA1-FB11-4EB6-8226-ADA33AFA82F7}"/>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11252032" y="287477"/>
            <a:ext cx="508214" cy="507654"/>
          </a:xfrm>
          <a:prstGeom prst="rect">
            <a:avLst/>
          </a:prstGeom>
        </p:spPr>
      </p:pic>
    </p:spTree>
    <p:extLst>
      <p:ext uri="{BB962C8B-B14F-4D97-AF65-F5344CB8AC3E}">
        <p14:creationId xmlns:p14="http://schemas.microsoft.com/office/powerpoint/2010/main" val="3131807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39718" y="531341"/>
            <a:ext cx="7566067" cy="3706637"/>
          </a:xfrm>
          <a:prstGeom prst="rect">
            <a:avLst/>
          </a:prstGeom>
          <a:ln w="19050">
            <a:solidFill>
              <a:schemeClr val="tx1"/>
            </a:solidFill>
          </a:ln>
        </p:spPr>
      </p:pic>
      <p:sp>
        <p:nvSpPr>
          <p:cNvPr id="2" name="Title 1"/>
          <p:cNvSpPr>
            <a:spLocks noGrp="1"/>
          </p:cNvSpPr>
          <p:nvPr>
            <p:ph type="ctrTitle"/>
          </p:nvPr>
        </p:nvSpPr>
        <p:spPr>
          <a:xfrm>
            <a:off x="1524000" y="25755"/>
            <a:ext cx="9144000" cy="505586"/>
          </a:xfrm>
        </p:spPr>
        <p:txBody>
          <a:bodyPr>
            <a:normAutofit/>
          </a:bodyPr>
          <a:lstStyle/>
          <a:p>
            <a:r>
              <a:rPr lang="en-US" sz="3000" b="1" dirty="0">
                <a:latin typeface="+mn-lt"/>
              </a:rPr>
              <a:t>Experience and Skills</a:t>
            </a:r>
          </a:p>
        </p:txBody>
      </p:sp>
      <p:sp>
        <p:nvSpPr>
          <p:cNvPr id="3" name="Subtitle 2"/>
          <p:cNvSpPr>
            <a:spLocks noGrp="1"/>
          </p:cNvSpPr>
          <p:nvPr>
            <p:ph type="subTitle" idx="1"/>
          </p:nvPr>
        </p:nvSpPr>
        <p:spPr>
          <a:xfrm>
            <a:off x="536391" y="4329661"/>
            <a:ext cx="3373395" cy="377404"/>
          </a:xfrm>
        </p:spPr>
        <p:txBody>
          <a:bodyPr>
            <a:normAutofit/>
          </a:bodyPr>
          <a:lstStyle/>
          <a:p>
            <a:r>
              <a:rPr lang="en-US" sz="1600" b="1" dirty="0"/>
              <a:t>Feature 6: Percentage bar</a:t>
            </a:r>
          </a:p>
        </p:txBody>
      </p:sp>
      <p:cxnSp>
        <p:nvCxnSpPr>
          <p:cNvPr id="7" name="Straight Arrow Connector 6"/>
          <p:cNvCxnSpPr/>
          <p:nvPr/>
        </p:nvCxnSpPr>
        <p:spPr>
          <a:xfrm flipH="1">
            <a:off x="2743200" y="2345497"/>
            <a:ext cx="1461067" cy="1984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Subtitle 2"/>
          <p:cNvSpPr txBox="1">
            <a:spLocks/>
          </p:cNvSpPr>
          <p:nvPr/>
        </p:nvSpPr>
        <p:spPr>
          <a:xfrm>
            <a:off x="394676" y="4617672"/>
            <a:ext cx="3515110" cy="60068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dirty="0"/>
              <a:t>It is just a CSS styling, filled bar shows percentage comfortability in different skills.</a:t>
            </a:r>
          </a:p>
        </p:txBody>
      </p:sp>
      <p:pic>
        <p:nvPicPr>
          <p:cNvPr id="8" name="Picture 7"/>
          <p:cNvPicPr>
            <a:picLocks noChangeAspect="1"/>
          </p:cNvPicPr>
          <p:nvPr/>
        </p:nvPicPr>
        <p:blipFill>
          <a:blip r:embed="rId3"/>
          <a:stretch>
            <a:fillRect/>
          </a:stretch>
        </p:blipFill>
        <p:spPr>
          <a:xfrm>
            <a:off x="394676" y="5086759"/>
            <a:ext cx="6615569" cy="908164"/>
          </a:xfrm>
          <a:prstGeom prst="rect">
            <a:avLst/>
          </a:prstGeom>
          <a:ln w="19050">
            <a:solidFill>
              <a:schemeClr val="tx1"/>
            </a:solidFill>
          </a:ln>
        </p:spPr>
      </p:pic>
      <p:pic>
        <p:nvPicPr>
          <p:cNvPr id="14" name="Picture 13"/>
          <p:cNvPicPr>
            <a:picLocks noChangeAspect="1"/>
          </p:cNvPicPr>
          <p:nvPr/>
        </p:nvPicPr>
        <p:blipFill>
          <a:blip r:embed="rId4"/>
          <a:stretch>
            <a:fillRect/>
          </a:stretch>
        </p:blipFill>
        <p:spPr>
          <a:xfrm>
            <a:off x="7947501" y="2255489"/>
            <a:ext cx="4140242" cy="2074172"/>
          </a:xfrm>
          <a:prstGeom prst="rect">
            <a:avLst/>
          </a:prstGeom>
          <a:ln w="19050">
            <a:solidFill>
              <a:schemeClr val="tx1"/>
            </a:solidFill>
          </a:ln>
        </p:spPr>
      </p:pic>
      <p:sp>
        <p:nvSpPr>
          <p:cNvPr id="4" name="TextBox 3">
            <a:extLst>
              <a:ext uri="{FF2B5EF4-FFF2-40B4-BE49-F238E27FC236}">
                <a16:creationId xmlns:a16="http://schemas.microsoft.com/office/drawing/2014/main" id="{B49AC423-4054-9B34-7632-32B8372F4AC6}"/>
              </a:ext>
            </a:extLst>
          </p:cNvPr>
          <p:cNvSpPr txBox="1"/>
          <p:nvPr/>
        </p:nvSpPr>
        <p:spPr>
          <a:xfrm>
            <a:off x="5705135" y="5171509"/>
            <a:ext cx="1404675" cy="369332"/>
          </a:xfrm>
          <a:prstGeom prst="rect">
            <a:avLst/>
          </a:prstGeom>
          <a:noFill/>
        </p:spPr>
        <p:txBody>
          <a:bodyPr wrap="square" rtlCol="0">
            <a:spAutoFit/>
          </a:bodyPr>
          <a:lstStyle/>
          <a:p>
            <a:r>
              <a:rPr lang="en-US" b="1" dirty="0"/>
              <a:t>index.html</a:t>
            </a:r>
          </a:p>
        </p:txBody>
      </p:sp>
      <p:sp>
        <p:nvSpPr>
          <p:cNvPr id="6" name="TextBox 5">
            <a:extLst>
              <a:ext uri="{FF2B5EF4-FFF2-40B4-BE49-F238E27FC236}">
                <a16:creationId xmlns:a16="http://schemas.microsoft.com/office/drawing/2014/main" id="{0188B860-0AD2-6C20-9EAD-3770A0E1D420}"/>
              </a:ext>
            </a:extLst>
          </p:cNvPr>
          <p:cNvSpPr txBox="1"/>
          <p:nvPr/>
        </p:nvSpPr>
        <p:spPr>
          <a:xfrm>
            <a:off x="10683068" y="3578020"/>
            <a:ext cx="1404675" cy="369332"/>
          </a:xfrm>
          <a:prstGeom prst="rect">
            <a:avLst/>
          </a:prstGeom>
          <a:noFill/>
        </p:spPr>
        <p:txBody>
          <a:bodyPr wrap="square" rtlCol="0">
            <a:spAutoFit/>
          </a:bodyPr>
          <a:lstStyle/>
          <a:p>
            <a:r>
              <a:rPr lang="en-US" b="1" dirty="0"/>
              <a:t>style.css</a:t>
            </a:r>
          </a:p>
        </p:txBody>
      </p:sp>
      <p:pic>
        <p:nvPicPr>
          <p:cNvPr id="9" name="Picture 8">
            <a:extLst>
              <a:ext uri="{FF2B5EF4-FFF2-40B4-BE49-F238E27FC236}">
                <a16:creationId xmlns:a16="http://schemas.microsoft.com/office/drawing/2014/main" id="{4A64CFF6-CBCD-2840-CA61-527FE87B2887}"/>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11252032" y="287477"/>
            <a:ext cx="508214" cy="507654"/>
          </a:xfrm>
          <a:prstGeom prst="rect">
            <a:avLst/>
          </a:prstGeom>
        </p:spPr>
      </p:pic>
    </p:spTree>
    <p:extLst>
      <p:ext uri="{BB962C8B-B14F-4D97-AF65-F5344CB8AC3E}">
        <p14:creationId xmlns:p14="http://schemas.microsoft.com/office/powerpoint/2010/main" val="2185879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DF2971A6-2B8D-5AE1-C918-00A106A76A76}"/>
              </a:ext>
            </a:extLst>
          </p:cNvPr>
          <p:cNvPicPr>
            <a:picLocks noChangeAspect="1"/>
          </p:cNvPicPr>
          <p:nvPr/>
        </p:nvPicPr>
        <p:blipFill>
          <a:blip r:embed="rId2"/>
          <a:stretch>
            <a:fillRect/>
          </a:stretch>
        </p:blipFill>
        <p:spPr>
          <a:xfrm>
            <a:off x="329603" y="5388734"/>
            <a:ext cx="7885745" cy="1176235"/>
          </a:xfrm>
          <a:prstGeom prst="rect">
            <a:avLst/>
          </a:prstGeom>
          <a:ln w="19050">
            <a:solidFill>
              <a:schemeClr val="tx1"/>
            </a:solidFill>
          </a:ln>
        </p:spPr>
      </p:pic>
      <p:pic>
        <p:nvPicPr>
          <p:cNvPr id="6" name="Picture 5">
            <a:extLst>
              <a:ext uri="{FF2B5EF4-FFF2-40B4-BE49-F238E27FC236}">
                <a16:creationId xmlns:a16="http://schemas.microsoft.com/office/drawing/2014/main" id="{E5A69C08-3CAB-B818-4D15-62983DE5A559}"/>
              </a:ext>
            </a:extLst>
          </p:cNvPr>
          <p:cNvPicPr>
            <a:picLocks noChangeAspect="1"/>
          </p:cNvPicPr>
          <p:nvPr/>
        </p:nvPicPr>
        <p:blipFill>
          <a:blip r:embed="rId3"/>
          <a:stretch>
            <a:fillRect/>
          </a:stretch>
        </p:blipFill>
        <p:spPr>
          <a:xfrm>
            <a:off x="44484" y="531341"/>
            <a:ext cx="6945622" cy="3225122"/>
          </a:xfrm>
          <a:prstGeom prst="rect">
            <a:avLst/>
          </a:prstGeom>
        </p:spPr>
      </p:pic>
      <p:sp>
        <p:nvSpPr>
          <p:cNvPr id="2" name="Title 1"/>
          <p:cNvSpPr>
            <a:spLocks noGrp="1"/>
          </p:cNvSpPr>
          <p:nvPr>
            <p:ph type="ctrTitle"/>
          </p:nvPr>
        </p:nvSpPr>
        <p:spPr>
          <a:xfrm>
            <a:off x="1524000" y="25755"/>
            <a:ext cx="9144000" cy="505586"/>
          </a:xfrm>
        </p:spPr>
        <p:txBody>
          <a:bodyPr>
            <a:normAutofit/>
          </a:bodyPr>
          <a:lstStyle/>
          <a:p>
            <a:r>
              <a:rPr lang="en-US" sz="3000" b="1" dirty="0">
                <a:latin typeface="+mn-lt"/>
              </a:rPr>
              <a:t>Hobbies</a:t>
            </a:r>
          </a:p>
        </p:txBody>
      </p:sp>
      <p:sp>
        <p:nvSpPr>
          <p:cNvPr id="3" name="Subtitle 2"/>
          <p:cNvSpPr>
            <a:spLocks noGrp="1"/>
          </p:cNvSpPr>
          <p:nvPr>
            <p:ph type="subTitle" idx="1"/>
          </p:nvPr>
        </p:nvSpPr>
        <p:spPr>
          <a:xfrm>
            <a:off x="536391" y="4329661"/>
            <a:ext cx="3373395" cy="377404"/>
          </a:xfrm>
        </p:spPr>
        <p:txBody>
          <a:bodyPr>
            <a:normAutofit/>
          </a:bodyPr>
          <a:lstStyle/>
          <a:p>
            <a:r>
              <a:rPr lang="en-US" sz="1600" b="1" dirty="0"/>
              <a:t>Feature 7: owl-carousel slider</a:t>
            </a:r>
          </a:p>
        </p:txBody>
      </p:sp>
      <p:cxnSp>
        <p:nvCxnSpPr>
          <p:cNvPr id="7" name="Straight Arrow Connector 6"/>
          <p:cNvCxnSpPr>
            <a:cxnSpLocks/>
          </p:cNvCxnSpPr>
          <p:nvPr/>
        </p:nvCxnSpPr>
        <p:spPr>
          <a:xfrm flipH="1">
            <a:off x="2557849" y="3429000"/>
            <a:ext cx="834708" cy="800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Subtitle 2"/>
          <p:cNvSpPr txBox="1">
            <a:spLocks/>
          </p:cNvSpPr>
          <p:nvPr/>
        </p:nvSpPr>
        <p:spPr>
          <a:xfrm>
            <a:off x="169453" y="4646705"/>
            <a:ext cx="7225259" cy="60068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dirty="0"/>
              <a:t>It is an enabled jQuery plugin that lets us create responsive carousel sliders. All we need is to wrap our </a:t>
            </a:r>
            <a:r>
              <a:rPr lang="en-US" sz="1200" dirty="0" err="1"/>
              <a:t>divs</a:t>
            </a:r>
            <a:r>
              <a:rPr lang="en-US" sz="1200" dirty="0"/>
              <a:t> (owl works with any type of elements – a/</a:t>
            </a:r>
            <a:r>
              <a:rPr lang="en-US" sz="1200" dirty="0" err="1"/>
              <a:t>img</a:t>
            </a:r>
            <a:r>
              <a:rPr lang="en-US" sz="1200" dirty="0"/>
              <a:t>/span..) inside the container element. The slider will auto slide every 5 secs, when you hover over the cards, slider will pause</a:t>
            </a:r>
          </a:p>
        </p:txBody>
      </p:sp>
      <p:pic>
        <p:nvPicPr>
          <p:cNvPr id="15" name="Picture 14"/>
          <p:cNvPicPr>
            <a:picLocks noChangeAspect="1"/>
          </p:cNvPicPr>
          <p:nvPr/>
        </p:nvPicPr>
        <p:blipFill>
          <a:blip r:embed="rId4"/>
          <a:stretch>
            <a:fillRect/>
          </a:stretch>
        </p:blipFill>
        <p:spPr>
          <a:xfrm>
            <a:off x="7063236" y="820258"/>
            <a:ext cx="5084280" cy="2319824"/>
          </a:xfrm>
          <a:prstGeom prst="rect">
            <a:avLst/>
          </a:prstGeom>
          <a:ln w="19050">
            <a:solidFill>
              <a:schemeClr val="tx1"/>
            </a:solidFill>
          </a:ln>
        </p:spPr>
      </p:pic>
      <p:pic>
        <p:nvPicPr>
          <p:cNvPr id="16" name="Picture 15"/>
          <p:cNvPicPr>
            <a:picLocks noChangeAspect="1"/>
          </p:cNvPicPr>
          <p:nvPr/>
        </p:nvPicPr>
        <p:blipFill>
          <a:blip r:embed="rId5"/>
          <a:stretch>
            <a:fillRect/>
          </a:stretch>
        </p:blipFill>
        <p:spPr>
          <a:xfrm>
            <a:off x="8523669" y="3208329"/>
            <a:ext cx="3338728" cy="3569309"/>
          </a:xfrm>
          <a:prstGeom prst="rect">
            <a:avLst/>
          </a:prstGeom>
          <a:ln w="19050">
            <a:solidFill>
              <a:schemeClr val="tx1"/>
            </a:solidFill>
          </a:ln>
        </p:spPr>
      </p:pic>
      <p:sp>
        <p:nvSpPr>
          <p:cNvPr id="10" name="TextBox 9">
            <a:extLst>
              <a:ext uri="{FF2B5EF4-FFF2-40B4-BE49-F238E27FC236}">
                <a16:creationId xmlns:a16="http://schemas.microsoft.com/office/drawing/2014/main" id="{48445804-5C24-0068-E501-3BA6A285C316}"/>
              </a:ext>
            </a:extLst>
          </p:cNvPr>
          <p:cNvSpPr txBox="1"/>
          <p:nvPr/>
        </p:nvSpPr>
        <p:spPr>
          <a:xfrm>
            <a:off x="6727605" y="5963411"/>
            <a:ext cx="1404675" cy="369332"/>
          </a:xfrm>
          <a:prstGeom prst="rect">
            <a:avLst/>
          </a:prstGeom>
          <a:noFill/>
        </p:spPr>
        <p:txBody>
          <a:bodyPr wrap="square" rtlCol="0">
            <a:spAutoFit/>
          </a:bodyPr>
          <a:lstStyle/>
          <a:p>
            <a:r>
              <a:rPr lang="en-US" b="1" dirty="0"/>
              <a:t>index.html</a:t>
            </a:r>
          </a:p>
        </p:txBody>
      </p:sp>
      <p:sp>
        <p:nvSpPr>
          <p:cNvPr id="12" name="TextBox 11">
            <a:extLst>
              <a:ext uri="{FF2B5EF4-FFF2-40B4-BE49-F238E27FC236}">
                <a16:creationId xmlns:a16="http://schemas.microsoft.com/office/drawing/2014/main" id="{81ED24B8-D4B7-E5DD-F325-41D0DA2D8647}"/>
              </a:ext>
            </a:extLst>
          </p:cNvPr>
          <p:cNvSpPr txBox="1"/>
          <p:nvPr/>
        </p:nvSpPr>
        <p:spPr>
          <a:xfrm>
            <a:off x="10602713" y="5162436"/>
            <a:ext cx="1404675" cy="369332"/>
          </a:xfrm>
          <a:prstGeom prst="rect">
            <a:avLst/>
          </a:prstGeom>
          <a:noFill/>
        </p:spPr>
        <p:txBody>
          <a:bodyPr wrap="square" rtlCol="0">
            <a:spAutoFit/>
          </a:bodyPr>
          <a:lstStyle/>
          <a:p>
            <a:r>
              <a:rPr lang="en-US" b="1" dirty="0"/>
              <a:t>style.css</a:t>
            </a:r>
          </a:p>
        </p:txBody>
      </p:sp>
      <p:sp>
        <p:nvSpPr>
          <p:cNvPr id="13" name="TextBox 12">
            <a:extLst>
              <a:ext uri="{FF2B5EF4-FFF2-40B4-BE49-F238E27FC236}">
                <a16:creationId xmlns:a16="http://schemas.microsoft.com/office/drawing/2014/main" id="{C0D3B46D-EBB5-6112-DC65-E9374BA7E866}"/>
              </a:ext>
            </a:extLst>
          </p:cNvPr>
          <p:cNvSpPr txBox="1"/>
          <p:nvPr/>
        </p:nvSpPr>
        <p:spPr>
          <a:xfrm>
            <a:off x="9649860" y="2182278"/>
            <a:ext cx="1404675" cy="369332"/>
          </a:xfrm>
          <a:prstGeom prst="rect">
            <a:avLst/>
          </a:prstGeom>
          <a:noFill/>
        </p:spPr>
        <p:txBody>
          <a:bodyPr wrap="square" rtlCol="0">
            <a:spAutoFit/>
          </a:bodyPr>
          <a:lstStyle/>
          <a:p>
            <a:r>
              <a:rPr lang="en-US" b="1" dirty="0"/>
              <a:t>script.js</a:t>
            </a:r>
          </a:p>
        </p:txBody>
      </p:sp>
      <p:pic>
        <p:nvPicPr>
          <p:cNvPr id="5" name="Picture 4">
            <a:extLst>
              <a:ext uri="{FF2B5EF4-FFF2-40B4-BE49-F238E27FC236}">
                <a16:creationId xmlns:a16="http://schemas.microsoft.com/office/drawing/2014/main" id="{263E1A9B-0E4E-AC33-3F33-9CF47D1C33EA}"/>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1252032" y="287477"/>
            <a:ext cx="508214" cy="507654"/>
          </a:xfrm>
          <a:prstGeom prst="rect">
            <a:avLst/>
          </a:prstGeom>
        </p:spPr>
      </p:pic>
    </p:spTree>
    <p:extLst>
      <p:ext uri="{BB962C8B-B14F-4D97-AF65-F5344CB8AC3E}">
        <p14:creationId xmlns:p14="http://schemas.microsoft.com/office/powerpoint/2010/main" val="4147464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80B7678-6659-BD4A-5E75-EDE3F8B08C0B}"/>
              </a:ext>
            </a:extLst>
          </p:cNvPr>
          <p:cNvPicPr>
            <a:picLocks noChangeAspect="1"/>
          </p:cNvPicPr>
          <p:nvPr/>
        </p:nvPicPr>
        <p:blipFill>
          <a:blip r:embed="rId2"/>
          <a:stretch>
            <a:fillRect/>
          </a:stretch>
        </p:blipFill>
        <p:spPr>
          <a:xfrm>
            <a:off x="1074527" y="696525"/>
            <a:ext cx="6321287" cy="2943967"/>
          </a:xfrm>
          <a:prstGeom prst="rect">
            <a:avLst/>
          </a:prstGeom>
        </p:spPr>
      </p:pic>
      <p:sp>
        <p:nvSpPr>
          <p:cNvPr id="2" name="Title 1"/>
          <p:cNvSpPr>
            <a:spLocks noGrp="1"/>
          </p:cNvSpPr>
          <p:nvPr>
            <p:ph type="ctrTitle"/>
          </p:nvPr>
        </p:nvSpPr>
        <p:spPr>
          <a:xfrm>
            <a:off x="1524000" y="25755"/>
            <a:ext cx="9144000" cy="505586"/>
          </a:xfrm>
        </p:spPr>
        <p:txBody>
          <a:bodyPr>
            <a:normAutofit/>
          </a:bodyPr>
          <a:lstStyle/>
          <a:p>
            <a:r>
              <a:rPr lang="en-US" sz="3000" b="1" dirty="0">
                <a:latin typeface="+mn-lt"/>
              </a:rPr>
              <a:t>Contact</a:t>
            </a:r>
          </a:p>
        </p:txBody>
      </p:sp>
      <p:sp>
        <p:nvSpPr>
          <p:cNvPr id="3" name="Subtitle 2"/>
          <p:cNvSpPr>
            <a:spLocks noGrp="1"/>
          </p:cNvSpPr>
          <p:nvPr>
            <p:ph type="subTitle" idx="1"/>
          </p:nvPr>
        </p:nvSpPr>
        <p:spPr>
          <a:xfrm>
            <a:off x="1430197" y="4012702"/>
            <a:ext cx="3373395" cy="377404"/>
          </a:xfrm>
        </p:spPr>
        <p:txBody>
          <a:bodyPr>
            <a:normAutofit/>
          </a:bodyPr>
          <a:lstStyle/>
          <a:p>
            <a:r>
              <a:rPr lang="en-US" sz="1600" b="1" dirty="0"/>
              <a:t>Feature 8: Email id auto validation</a:t>
            </a:r>
          </a:p>
        </p:txBody>
      </p:sp>
      <p:cxnSp>
        <p:nvCxnSpPr>
          <p:cNvPr id="7" name="Straight Arrow Connector 6"/>
          <p:cNvCxnSpPr>
            <a:cxnSpLocks/>
          </p:cNvCxnSpPr>
          <p:nvPr/>
        </p:nvCxnSpPr>
        <p:spPr>
          <a:xfrm flipH="1">
            <a:off x="3233530" y="1862667"/>
            <a:ext cx="2076142" cy="2056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Subtitle 2"/>
          <p:cNvSpPr txBox="1">
            <a:spLocks/>
          </p:cNvSpPr>
          <p:nvPr/>
        </p:nvSpPr>
        <p:spPr>
          <a:xfrm>
            <a:off x="463766" y="4265533"/>
            <a:ext cx="7342810" cy="60068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dirty="0"/>
              <a:t>The input type="email" defines a field for an e-mail address. The input value is automatically validated to ensure it is a properly formatted e-mail address.</a:t>
            </a:r>
          </a:p>
        </p:txBody>
      </p:sp>
      <p:cxnSp>
        <p:nvCxnSpPr>
          <p:cNvPr id="13" name="Straight Arrow Connector 12"/>
          <p:cNvCxnSpPr>
            <a:cxnSpLocks/>
          </p:cNvCxnSpPr>
          <p:nvPr/>
        </p:nvCxnSpPr>
        <p:spPr>
          <a:xfrm flipV="1">
            <a:off x="4856153" y="2382841"/>
            <a:ext cx="3373447" cy="405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Subtitle 2"/>
          <p:cNvSpPr txBox="1">
            <a:spLocks/>
          </p:cNvSpPr>
          <p:nvPr/>
        </p:nvSpPr>
        <p:spPr>
          <a:xfrm>
            <a:off x="7600338" y="2245896"/>
            <a:ext cx="3373395" cy="37740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dirty="0"/>
              <a:t>Feature 9: Mailto Action</a:t>
            </a:r>
          </a:p>
        </p:txBody>
      </p:sp>
      <p:sp>
        <p:nvSpPr>
          <p:cNvPr id="17" name="Subtitle 2"/>
          <p:cNvSpPr txBox="1">
            <a:spLocks/>
          </p:cNvSpPr>
          <p:nvPr/>
        </p:nvSpPr>
        <p:spPr>
          <a:xfrm>
            <a:off x="7308264" y="2781083"/>
            <a:ext cx="4784767" cy="77064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dirty="0"/>
              <a:t>Mailto link is used to redirect the user to an email address instead of a link. When the user clicks on a mailto link, the default email client opens on the user's computer and suggests sending an email to the address included in the mailto link</a:t>
            </a:r>
          </a:p>
        </p:txBody>
      </p:sp>
      <p:sp>
        <p:nvSpPr>
          <p:cNvPr id="10" name="TextBox 9">
            <a:extLst>
              <a:ext uri="{FF2B5EF4-FFF2-40B4-BE49-F238E27FC236}">
                <a16:creationId xmlns:a16="http://schemas.microsoft.com/office/drawing/2014/main" id="{87ACAC02-CBCB-5DC3-511C-42C8471B9365}"/>
              </a:ext>
            </a:extLst>
          </p:cNvPr>
          <p:cNvSpPr txBox="1"/>
          <p:nvPr/>
        </p:nvSpPr>
        <p:spPr>
          <a:xfrm>
            <a:off x="8427308" y="6490391"/>
            <a:ext cx="1404675" cy="369332"/>
          </a:xfrm>
          <a:prstGeom prst="rect">
            <a:avLst/>
          </a:prstGeom>
          <a:noFill/>
        </p:spPr>
        <p:txBody>
          <a:bodyPr wrap="square" rtlCol="0">
            <a:spAutoFit/>
          </a:bodyPr>
          <a:lstStyle/>
          <a:p>
            <a:r>
              <a:rPr lang="en-US" b="1" dirty="0"/>
              <a:t>index.html</a:t>
            </a:r>
          </a:p>
        </p:txBody>
      </p:sp>
      <p:pic>
        <p:nvPicPr>
          <p:cNvPr id="14" name="Picture 13">
            <a:extLst>
              <a:ext uri="{FF2B5EF4-FFF2-40B4-BE49-F238E27FC236}">
                <a16:creationId xmlns:a16="http://schemas.microsoft.com/office/drawing/2014/main" id="{F1360662-C2C6-2E64-1ABB-D6A8EE0A4C2C}"/>
              </a:ext>
            </a:extLst>
          </p:cNvPr>
          <p:cNvPicPr>
            <a:picLocks noChangeAspect="1"/>
          </p:cNvPicPr>
          <p:nvPr/>
        </p:nvPicPr>
        <p:blipFill>
          <a:blip r:embed="rId3"/>
          <a:stretch>
            <a:fillRect/>
          </a:stretch>
        </p:blipFill>
        <p:spPr>
          <a:xfrm>
            <a:off x="81178" y="4751646"/>
            <a:ext cx="8307983" cy="1996373"/>
          </a:xfrm>
          <a:prstGeom prst="rect">
            <a:avLst/>
          </a:prstGeom>
          <a:ln w="19050">
            <a:solidFill>
              <a:schemeClr val="tx1"/>
            </a:solidFill>
          </a:ln>
        </p:spPr>
      </p:pic>
      <p:pic>
        <p:nvPicPr>
          <p:cNvPr id="4" name="Picture 3">
            <a:extLst>
              <a:ext uri="{FF2B5EF4-FFF2-40B4-BE49-F238E27FC236}">
                <a16:creationId xmlns:a16="http://schemas.microsoft.com/office/drawing/2014/main" id="{D44B3ABC-FC3A-C17D-59CD-D06D5A3A9226}"/>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1252032" y="287477"/>
            <a:ext cx="508214" cy="507654"/>
          </a:xfrm>
          <a:prstGeom prst="rect">
            <a:avLst/>
          </a:prstGeom>
        </p:spPr>
      </p:pic>
    </p:spTree>
    <p:extLst>
      <p:ext uri="{BB962C8B-B14F-4D97-AF65-F5344CB8AC3E}">
        <p14:creationId xmlns:p14="http://schemas.microsoft.com/office/powerpoint/2010/main" val="3911720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a:extLst>
              <a:ext uri="{FF2B5EF4-FFF2-40B4-BE49-F238E27FC236}">
                <a16:creationId xmlns:a16="http://schemas.microsoft.com/office/drawing/2014/main" id="{18A3386B-0952-1B20-A7D3-CC1F128ABC6D}"/>
              </a:ext>
            </a:extLst>
          </p:cNvPr>
          <p:cNvSpPr>
            <a:spLocks noGrp="1"/>
          </p:cNvSpPr>
          <p:nvPr>
            <p:ph type="subTitle" idx="1"/>
          </p:nvPr>
        </p:nvSpPr>
        <p:spPr>
          <a:xfrm>
            <a:off x="1258957" y="2430118"/>
            <a:ext cx="9144000" cy="1293743"/>
          </a:xfrm>
        </p:spPr>
        <p:txBody>
          <a:bodyPr>
            <a:normAutofit/>
          </a:bodyPr>
          <a:lstStyle/>
          <a:p>
            <a:pPr>
              <a:lnSpc>
                <a:spcPct val="120000"/>
              </a:lnSpc>
            </a:pPr>
            <a:r>
              <a:rPr lang="en-US" sz="4800" b="1" dirty="0"/>
              <a:t>Thank you</a:t>
            </a:r>
          </a:p>
          <a:p>
            <a:pPr marL="1143000" indent="-1143000" algn="l">
              <a:lnSpc>
                <a:spcPct val="120000"/>
              </a:lnSpc>
              <a:buFont typeface="Arial" panose="020B0604020202020204" pitchFamily="34" charset="0"/>
              <a:buChar char="•"/>
            </a:pPr>
            <a:endParaRPr lang="en-US" sz="7200" dirty="0"/>
          </a:p>
          <a:p>
            <a:pPr marL="1143000" indent="-1143000" algn="l">
              <a:lnSpc>
                <a:spcPct val="120000"/>
              </a:lnSpc>
              <a:buFont typeface="Arial" panose="020B0604020202020204" pitchFamily="34" charset="0"/>
              <a:buChar char="•"/>
            </a:pPr>
            <a:endParaRPr lang="en-US" sz="8000" dirty="0"/>
          </a:p>
          <a:p>
            <a:pPr marL="1143000" indent="-1143000" algn="l">
              <a:lnSpc>
                <a:spcPct val="120000"/>
              </a:lnSpc>
              <a:buFont typeface="Arial" panose="020B0604020202020204" pitchFamily="34" charset="0"/>
              <a:buChar char="•"/>
            </a:pPr>
            <a:endParaRPr lang="en-US" sz="8000" dirty="0"/>
          </a:p>
          <a:p>
            <a:pPr marL="1143000" indent="-1143000" algn="l">
              <a:lnSpc>
                <a:spcPct val="120000"/>
              </a:lnSpc>
              <a:buFont typeface="Arial" panose="020B0604020202020204" pitchFamily="34" charset="0"/>
              <a:buChar char="•"/>
            </a:pPr>
            <a:endParaRPr lang="en-US" sz="8000" dirty="0"/>
          </a:p>
          <a:p>
            <a:pPr algn="l">
              <a:lnSpc>
                <a:spcPct val="120000"/>
              </a:lnSpc>
            </a:pPr>
            <a:endParaRPr lang="en-US" sz="8000" dirty="0"/>
          </a:p>
          <a:p>
            <a:endParaRPr lang="en-US" dirty="0"/>
          </a:p>
        </p:txBody>
      </p:sp>
      <p:pic>
        <p:nvPicPr>
          <p:cNvPr id="4" name="Picture 3">
            <a:extLst>
              <a:ext uri="{FF2B5EF4-FFF2-40B4-BE49-F238E27FC236}">
                <a16:creationId xmlns:a16="http://schemas.microsoft.com/office/drawing/2014/main" id="{D047B36F-35C3-DB82-8F96-D004C155DA19}"/>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252032" y="287477"/>
            <a:ext cx="508214" cy="507654"/>
          </a:xfrm>
          <a:prstGeom prst="rect">
            <a:avLst/>
          </a:prstGeom>
        </p:spPr>
      </p:pic>
    </p:spTree>
    <p:extLst>
      <p:ext uri="{BB962C8B-B14F-4D97-AF65-F5344CB8AC3E}">
        <p14:creationId xmlns:p14="http://schemas.microsoft.com/office/powerpoint/2010/main" val="25792963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1288</TotalTime>
  <Words>421</Words>
  <Application>Microsoft Office PowerPoint</Application>
  <PresentationFormat>Widescreen</PresentationFormat>
  <Paragraphs>62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PowerPoint Presentation</vt:lpstr>
      <vt:lpstr>Introduction</vt:lpstr>
      <vt:lpstr>Home</vt:lpstr>
      <vt:lpstr>About</vt:lpstr>
      <vt:lpstr>Education</vt:lpstr>
      <vt:lpstr>Experience and Skills</vt:lpstr>
      <vt:lpstr>Hobbies</vt:lpstr>
      <vt:lpstr>Contact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dc:title>
  <dc:creator>dell</dc:creator>
  <cp:lastModifiedBy>Shweta Parida</cp:lastModifiedBy>
  <cp:revision>18</cp:revision>
  <dcterms:created xsi:type="dcterms:W3CDTF">2023-04-12T07:43:36Z</dcterms:created>
  <dcterms:modified xsi:type="dcterms:W3CDTF">2023-04-17T00:30:28Z</dcterms:modified>
</cp:coreProperties>
</file>