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Muli"/>
      <p:regular r:id="rId33"/>
      <p:bold r:id="rId34"/>
      <p:italic r:id="rId35"/>
      <p:boldItalic r:id="rId36"/>
    </p:embeddedFont>
    <p:embeddedFont>
      <p:font typeface="Nixie One"/>
      <p:regular r:id="rId37"/>
    </p:embeddedFont>
    <p:embeddedFont>
      <p:font typeface="Helvetica Neue"/>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1" name="Anjali Jha"/>
  <p:cmAuthor clrIdx="1" id="1" initials="" lastIdx="1" name="Tanishka Agarw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2E1A1B8-AEB9-4983-83BC-DAA87BF45671}">
  <a:tblStyle styleId="{12E1A1B8-AEB9-4983-83BC-DAA87BF456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2AFFFBD-5288-4DF4-9DD5-EC653BA7E4A6}" styleName="Table_1">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4.xml"/><Relationship Id="rId41" Type="http://schemas.openxmlformats.org/officeDocument/2006/relationships/font" Target="fonts/HelveticaNeue-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Muli-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uli-italic.fntdata"/><Relationship Id="rId12" Type="http://schemas.openxmlformats.org/officeDocument/2006/relationships/slide" Target="slides/slide6.xml"/><Relationship Id="rId34" Type="http://schemas.openxmlformats.org/officeDocument/2006/relationships/font" Target="fonts/Muli-bold.fntdata"/><Relationship Id="rId15" Type="http://schemas.openxmlformats.org/officeDocument/2006/relationships/slide" Target="slides/slide9.xml"/><Relationship Id="rId37" Type="http://schemas.openxmlformats.org/officeDocument/2006/relationships/font" Target="fonts/NixieOne-regular.fntdata"/><Relationship Id="rId14" Type="http://schemas.openxmlformats.org/officeDocument/2006/relationships/slide" Target="slides/slide8.xml"/><Relationship Id="rId36" Type="http://schemas.openxmlformats.org/officeDocument/2006/relationships/font" Target="fonts/Muli-boldItalic.fntdata"/><Relationship Id="rId17" Type="http://schemas.openxmlformats.org/officeDocument/2006/relationships/slide" Target="slides/slide11.xml"/><Relationship Id="rId39" Type="http://schemas.openxmlformats.org/officeDocument/2006/relationships/font" Target="fonts/HelveticaNeue-bold.fntdata"/><Relationship Id="rId16" Type="http://schemas.openxmlformats.org/officeDocument/2006/relationships/slide" Target="slides/slide10.xml"/><Relationship Id="rId38" Type="http://schemas.openxmlformats.org/officeDocument/2006/relationships/font" Target="fonts/HelveticaNeue-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1-02T20:41:23.420">
    <p:pos x="6000" y="0"/>
    <p:text>woh tier wala nhi ban payega kya?</p:text>
  </p:cm>
  <p:cm authorId="1" idx="1" dt="2019-11-02T20:41:23.420">
    <p:pos x="6000" y="0"/>
    <p:text>nhi bn jayega, iske baad wohi add krna hai, pr first tier main kaunse customers rkhne hain wo kaise decide krenge?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5a81e8ed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5a81e8ed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5a4c462a2_2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5a4c462a2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5a4c462a2_2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5a4c462a2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g65a4c462a2_2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65a4c462a2_2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5a4c462a2_2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5a4c462a2_2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65a4c462a2_2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5a4c462a2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5" name="Shape 495"/>
        <p:cNvGrpSpPr/>
        <p:nvPr/>
      </p:nvGrpSpPr>
      <p:grpSpPr>
        <a:xfrm>
          <a:off x="0" y="0"/>
          <a:ext cx="0" cy="0"/>
          <a:chOff x="0" y="0"/>
          <a:chExt cx="0" cy="0"/>
        </a:xfrm>
      </p:grpSpPr>
      <p:sp>
        <p:nvSpPr>
          <p:cNvPr id="496" name="Google Shape;496;g652e860aed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52e860ae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65a4c462a2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65a4c462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Google Shape;530;g65a4c462a2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65a4c462a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1" name="Shape 541"/>
        <p:cNvGrpSpPr/>
        <p:nvPr/>
      </p:nvGrpSpPr>
      <p:grpSpPr>
        <a:xfrm>
          <a:off x="0" y="0"/>
          <a:ext cx="0" cy="0"/>
          <a:chOff x="0" y="0"/>
          <a:chExt cx="0" cy="0"/>
        </a:xfrm>
      </p:grpSpPr>
      <p:sp>
        <p:nvSpPr>
          <p:cNvPr id="542" name="Google Shape;542;g65a4c462a2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65a4c462a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5a4c462a2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5a4c462a2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65a4c462a2_2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65a4c462a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7" name="Shape 577"/>
        <p:cNvGrpSpPr/>
        <p:nvPr/>
      </p:nvGrpSpPr>
      <p:grpSpPr>
        <a:xfrm>
          <a:off x="0" y="0"/>
          <a:ext cx="0" cy="0"/>
          <a:chOff x="0" y="0"/>
          <a:chExt cx="0" cy="0"/>
        </a:xfrm>
      </p:grpSpPr>
      <p:sp>
        <p:nvSpPr>
          <p:cNvPr id="578" name="Google Shape;578;g65a4c465a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65a4c465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2c2e7f3c08f38cb9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2c2e7f3c08f38cb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2c2e7f3c08f38cb9_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c2e7f3c08f38cb9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2c2e7f3c08f38cb9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c2e7f3c08f38cb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65341105fd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65341105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652e860aed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652e860a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65a4c462a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65a4c462a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c2e7f3c08f38cb9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c2e7f3c08f38cb9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
          <p:cNvSpPr txBox="1"/>
          <p:nvPr>
            <p:ph type="ctrTitle"/>
          </p:nvPr>
        </p:nvSpPr>
        <p:spPr>
          <a:xfrm>
            <a:off x="1400175" y="1991825"/>
            <a:ext cx="6343500" cy="1159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3" name="Google Shape;13;p2"/>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2"/>
          <p:cNvGrpSpPr/>
          <p:nvPr/>
        </p:nvGrpSpPr>
        <p:grpSpPr>
          <a:xfrm>
            <a:off x="5772008" y="4056440"/>
            <a:ext cx="573943" cy="550550"/>
            <a:chOff x="5241175" y="4959100"/>
            <a:chExt cx="539775" cy="517775"/>
          </a:xfrm>
        </p:grpSpPr>
        <p:sp>
          <p:nvSpPr>
            <p:cNvPr id="41" name="Google Shape;41;p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2"/>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48" name="Shape 48"/>
        <p:cNvGrpSpPr/>
        <p:nvPr/>
      </p:nvGrpSpPr>
      <p:grpSpPr>
        <a:xfrm>
          <a:off x="0" y="0"/>
          <a:ext cx="0" cy="0"/>
          <a:chOff x="0" y="0"/>
          <a:chExt cx="0" cy="0"/>
        </a:xfrm>
      </p:grpSpPr>
      <p:sp>
        <p:nvSpPr>
          <p:cNvPr id="49" name="Google Shape;49;p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3"/>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2" name="Google Shape;52;p3"/>
          <p:cNvSpPr txBox="1"/>
          <p:nvPr>
            <p:ph idx="1" type="subTitle"/>
          </p:nvPr>
        </p:nvSpPr>
        <p:spPr>
          <a:xfrm>
            <a:off x="2743200" y="2821004"/>
            <a:ext cx="5696100" cy="784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3" name="Google Shape;53;p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88" name="Shape 88"/>
        <p:cNvGrpSpPr/>
        <p:nvPr/>
      </p:nvGrpSpPr>
      <p:grpSpPr>
        <a:xfrm>
          <a:off x="0" y="0"/>
          <a:ext cx="0" cy="0"/>
          <a:chOff x="0" y="0"/>
          <a:chExt cx="0" cy="0"/>
        </a:xfrm>
      </p:grpSpPr>
      <p:sp>
        <p:nvSpPr>
          <p:cNvPr id="89" name="Google Shape;89;p4"/>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4"/>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4"/>
          <p:cNvSpPr txBox="1"/>
          <p:nvPr>
            <p:ph idx="1" type="body"/>
          </p:nvPr>
        </p:nvSpPr>
        <p:spPr>
          <a:xfrm>
            <a:off x="2051200" y="2085600"/>
            <a:ext cx="6282300" cy="819900"/>
          </a:xfrm>
          <a:prstGeom prst="rect">
            <a:avLst/>
          </a:prstGeom>
        </p:spPr>
        <p:txBody>
          <a:bodyPr anchorCtr="0" anchor="ctr" bIns="91425" lIns="91425" spcFirstLastPara="1" rIns="91425" wrap="square" tIns="91425">
            <a:noAutofit/>
          </a:bodyPr>
          <a:lstStyle>
            <a:lvl1pPr indent="-381000" lvl="0" marL="457200" rtl="0">
              <a:spcBef>
                <a:spcPts val="600"/>
              </a:spcBef>
              <a:spcAft>
                <a:spcPts val="0"/>
              </a:spcAft>
              <a:buSzPts val="2400"/>
              <a:buFont typeface="Nixie One"/>
              <a:buChar char="◇"/>
              <a:defRPr sz="2400">
                <a:latin typeface="Nixie One"/>
                <a:ea typeface="Nixie One"/>
                <a:cs typeface="Nixie One"/>
                <a:sym typeface="Nixie One"/>
              </a:defRPr>
            </a:lvl1pPr>
            <a:lvl2pPr indent="-381000" lvl="1" marL="914400" rtl="0">
              <a:spcBef>
                <a:spcPts val="0"/>
              </a:spcBef>
              <a:spcAft>
                <a:spcPts val="0"/>
              </a:spcAft>
              <a:buSzPts val="2400"/>
              <a:buFont typeface="Nixie One"/>
              <a:buChar char="￭"/>
              <a:defRPr sz="2400">
                <a:latin typeface="Nixie One"/>
                <a:ea typeface="Nixie One"/>
                <a:cs typeface="Nixie One"/>
                <a:sym typeface="Nixie One"/>
              </a:defRPr>
            </a:lvl2pPr>
            <a:lvl3pPr indent="-381000" lvl="2" marL="1371600" rtl="0">
              <a:spcBef>
                <a:spcPts val="0"/>
              </a:spcBef>
              <a:spcAft>
                <a:spcPts val="0"/>
              </a:spcAft>
              <a:buSzPts val="2400"/>
              <a:buFont typeface="Nixie One"/>
              <a:buChar char="￮"/>
              <a:defRPr sz="2400">
                <a:latin typeface="Nixie One"/>
                <a:ea typeface="Nixie One"/>
                <a:cs typeface="Nixie One"/>
                <a:sym typeface="Nixie One"/>
              </a:defRPr>
            </a:lvl3pPr>
            <a:lvl4pPr indent="-381000" lvl="3" marL="1828800" rtl="0">
              <a:spcBef>
                <a:spcPts val="0"/>
              </a:spcBef>
              <a:spcAft>
                <a:spcPts val="0"/>
              </a:spcAft>
              <a:buSzPts val="2400"/>
              <a:buFont typeface="Nixie One"/>
              <a:buChar char="●"/>
              <a:defRPr sz="2400">
                <a:latin typeface="Nixie One"/>
                <a:ea typeface="Nixie One"/>
                <a:cs typeface="Nixie One"/>
                <a:sym typeface="Nixie One"/>
              </a:defRPr>
            </a:lvl4pPr>
            <a:lvl5pPr indent="-381000" lvl="4" marL="2286000" rtl="0">
              <a:spcBef>
                <a:spcPts val="0"/>
              </a:spcBef>
              <a:spcAft>
                <a:spcPts val="0"/>
              </a:spcAft>
              <a:buSzPts val="2400"/>
              <a:buFont typeface="Nixie One"/>
              <a:buChar char="○"/>
              <a:defRPr sz="2400">
                <a:latin typeface="Nixie One"/>
                <a:ea typeface="Nixie One"/>
                <a:cs typeface="Nixie One"/>
                <a:sym typeface="Nixie One"/>
              </a:defRPr>
            </a:lvl5pPr>
            <a:lvl6pPr indent="-381000" lvl="5" marL="2743200" rtl="0">
              <a:spcBef>
                <a:spcPts val="0"/>
              </a:spcBef>
              <a:spcAft>
                <a:spcPts val="0"/>
              </a:spcAft>
              <a:buSzPts val="2400"/>
              <a:buFont typeface="Nixie One"/>
              <a:buChar char="■"/>
              <a:defRPr sz="2400">
                <a:latin typeface="Nixie One"/>
                <a:ea typeface="Nixie One"/>
                <a:cs typeface="Nixie One"/>
                <a:sym typeface="Nixie One"/>
              </a:defRPr>
            </a:lvl6pPr>
            <a:lvl7pPr indent="-381000" lvl="6" marL="3200400" rtl="0">
              <a:spcBef>
                <a:spcPts val="0"/>
              </a:spcBef>
              <a:spcAft>
                <a:spcPts val="0"/>
              </a:spcAft>
              <a:buSzPts val="2400"/>
              <a:buFont typeface="Nixie One"/>
              <a:buChar char="●"/>
              <a:defRPr sz="2400">
                <a:latin typeface="Nixie One"/>
                <a:ea typeface="Nixie One"/>
                <a:cs typeface="Nixie One"/>
                <a:sym typeface="Nixie One"/>
              </a:defRPr>
            </a:lvl7pPr>
            <a:lvl8pPr indent="-381000" lvl="7" marL="3657600" rtl="0">
              <a:spcBef>
                <a:spcPts val="0"/>
              </a:spcBef>
              <a:spcAft>
                <a:spcPts val="0"/>
              </a:spcAft>
              <a:buSzPts val="2400"/>
              <a:buFont typeface="Nixie One"/>
              <a:buChar char="○"/>
              <a:defRPr sz="2400">
                <a:latin typeface="Nixie One"/>
                <a:ea typeface="Nixie One"/>
                <a:cs typeface="Nixie One"/>
                <a:sym typeface="Nixie One"/>
              </a:defRPr>
            </a:lvl8pPr>
            <a:lvl9pPr indent="-381000" lvl="8" marL="4114800" rtl="0">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92" name="Google Shape;92;p4"/>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4"/>
          <p:cNvGrpSpPr/>
          <p:nvPr/>
        </p:nvGrpSpPr>
        <p:grpSpPr>
          <a:xfrm>
            <a:off x="986834" y="1394518"/>
            <a:ext cx="351204" cy="324661"/>
            <a:chOff x="5975075" y="2327500"/>
            <a:chExt cx="420100" cy="388350"/>
          </a:xfrm>
        </p:grpSpPr>
        <p:sp>
          <p:nvSpPr>
            <p:cNvPr id="97" name="Google Shape;97;p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4"/>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 name="Google Shape;100;p4"/>
          <p:cNvGrpSpPr/>
          <p:nvPr/>
        </p:nvGrpSpPr>
        <p:grpSpPr>
          <a:xfrm>
            <a:off x="295728" y="877706"/>
            <a:ext cx="247469" cy="392302"/>
            <a:chOff x="6718575" y="2318625"/>
            <a:chExt cx="256950" cy="407375"/>
          </a:xfrm>
        </p:grpSpPr>
        <p:sp>
          <p:nvSpPr>
            <p:cNvPr id="101" name="Google Shape;101;p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4"/>
          <p:cNvGrpSpPr/>
          <p:nvPr/>
        </p:nvGrpSpPr>
        <p:grpSpPr>
          <a:xfrm>
            <a:off x="1229484" y="3310481"/>
            <a:ext cx="342882" cy="350068"/>
            <a:chOff x="3951850" y="2985350"/>
            <a:chExt cx="407950" cy="416500"/>
          </a:xfrm>
        </p:grpSpPr>
        <p:sp>
          <p:nvSpPr>
            <p:cNvPr id="110" name="Google Shape;110;p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4"/>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4"/>
          <p:cNvGrpSpPr/>
          <p:nvPr/>
        </p:nvGrpSpPr>
        <p:grpSpPr>
          <a:xfrm>
            <a:off x="67092" y="1681690"/>
            <a:ext cx="455624" cy="437054"/>
            <a:chOff x="5241175" y="4959100"/>
            <a:chExt cx="539775" cy="517775"/>
          </a:xfrm>
        </p:grpSpPr>
        <p:sp>
          <p:nvSpPr>
            <p:cNvPr id="120" name="Google Shape;120;p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4"/>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0">
                <a:solidFill>
                  <a:srgbClr val="FFFFFF"/>
                </a:solidFill>
                <a:latin typeface="Nixie One"/>
                <a:ea typeface="Nixie One"/>
                <a:cs typeface="Nixie One"/>
                <a:sym typeface="Nixie One"/>
              </a:rPr>
              <a:t>“</a:t>
            </a:r>
            <a:endParaRPr sz="12000">
              <a:solidFill>
                <a:srgbClr val="FFFFFF"/>
              </a:solidFill>
              <a:latin typeface="Nixie One"/>
              <a:ea typeface="Nixie One"/>
              <a:cs typeface="Nixie One"/>
              <a:sym typeface="Nixie One"/>
            </a:endParaRPr>
          </a:p>
        </p:txBody>
      </p:sp>
      <p:sp>
        <p:nvSpPr>
          <p:cNvPr id="128" name="Google Shape;128;p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atin typeface="Nixie One"/>
                <a:ea typeface="Nixie One"/>
                <a:cs typeface="Nixie One"/>
                <a:sym typeface="Nixie One"/>
              </a:defRPr>
            </a:lvl1pPr>
            <a:lvl2pPr lvl="1" rtl="0">
              <a:buNone/>
              <a:defRPr>
                <a:latin typeface="Nixie One"/>
                <a:ea typeface="Nixie One"/>
                <a:cs typeface="Nixie One"/>
                <a:sym typeface="Nixie One"/>
              </a:defRPr>
            </a:lvl2pPr>
            <a:lvl3pPr lvl="2" rtl="0">
              <a:buNone/>
              <a:defRPr>
                <a:latin typeface="Nixie One"/>
                <a:ea typeface="Nixie One"/>
                <a:cs typeface="Nixie One"/>
                <a:sym typeface="Nixie One"/>
              </a:defRPr>
            </a:lvl3pPr>
            <a:lvl4pPr lvl="3" rtl="0">
              <a:buNone/>
              <a:defRPr>
                <a:latin typeface="Nixie One"/>
                <a:ea typeface="Nixie One"/>
                <a:cs typeface="Nixie One"/>
                <a:sym typeface="Nixie One"/>
              </a:defRPr>
            </a:lvl4pPr>
            <a:lvl5pPr lvl="4" rtl="0">
              <a:buNone/>
              <a:defRPr>
                <a:latin typeface="Nixie One"/>
                <a:ea typeface="Nixie One"/>
                <a:cs typeface="Nixie One"/>
                <a:sym typeface="Nixie One"/>
              </a:defRPr>
            </a:lvl5pPr>
            <a:lvl6pPr lvl="5" rtl="0">
              <a:buNone/>
              <a:defRPr>
                <a:latin typeface="Nixie One"/>
                <a:ea typeface="Nixie One"/>
                <a:cs typeface="Nixie One"/>
                <a:sym typeface="Nixie One"/>
              </a:defRPr>
            </a:lvl6pPr>
            <a:lvl7pPr lvl="6" rtl="0">
              <a:buNone/>
              <a:defRPr>
                <a:latin typeface="Nixie One"/>
                <a:ea typeface="Nixie One"/>
                <a:cs typeface="Nixie One"/>
                <a:sym typeface="Nixie One"/>
              </a:defRPr>
            </a:lvl7pPr>
            <a:lvl8pPr lvl="7" rtl="0">
              <a:buNone/>
              <a:defRPr>
                <a:latin typeface="Nixie One"/>
                <a:ea typeface="Nixie One"/>
                <a:cs typeface="Nixie One"/>
                <a:sym typeface="Nixie One"/>
              </a:defRPr>
            </a:lvl8pPr>
            <a:lvl9pPr lvl="8" rtl="0">
              <a:buNone/>
              <a:defRPr>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29" name="Shape 129"/>
        <p:cNvGrpSpPr/>
        <p:nvPr/>
      </p:nvGrpSpPr>
      <p:grpSpPr>
        <a:xfrm>
          <a:off x="0" y="0"/>
          <a:ext cx="0" cy="0"/>
          <a:chOff x="0" y="0"/>
          <a:chExt cx="0" cy="0"/>
        </a:xfrm>
      </p:grpSpPr>
      <p:sp>
        <p:nvSpPr>
          <p:cNvPr id="130" name="Google Shape;130;p5"/>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2" name="Google Shape;132;p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33" name="Google Shape;133;p5"/>
          <p:cNvSpPr txBox="1"/>
          <p:nvPr>
            <p:ph idx="1" type="body"/>
          </p:nvPr>
        </p:nvSpPr>
        <p:spPr>
          <a:xfrm>
            <a:off x="1732700" y="2255125"/>
            <a:ext cx="4944300" cy="1659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Font typeface="Muli"/>
              <a:buChar char="◇"/>
              <a:defRPr>
                <a:latin typeface="Muli"/>
                <a:ea typeface="Muli"/>
                <a:cs typeface="Muli"/>
                <a:sym typeface="Muli"/>
              </a:defRPr>
            </a:lvl1pPr>
            <a:lvl2pPr indent="-317500" lvl="1" marL="914400" rtl="0">
              <a:spcBef>
                <a:spcPts val="0"/>
              </a:spcBef>
              <a:spcAft>
                <a:spcPts val="0"/>
              </a:spcAft>
              <a:buSzPts val="1400"/>
              <a:buFont typeface="Muli"/>
              <a:buChar char="￭"/>
              <a:defRPr>
                <a:latin typeface="Muli"/>
                <a:ea typeface="Muli"/>
                <a:cs typeface="Muli"/>
                <a:sym typeface="Muli"/>
              </a:defRPr>
            </a:lvl2pPr>
            <a:lvl3pPr indent="-317500" lvl="2" marL="1371600" rtl="0">
              <a:spcBef>
                <a:spcPts val="0"/>
              </a:spcBef>
              <a:spcAft>
                <a:spcPts val="0"/>
              </a:spcAft>
              <a:buSzPts val="1400"/>
              <a:buFont typeface="Muli"/>
              <a:buChar char="￮"/>
              <a:defRPr>
                <a:latin typeface="Muli"/>
                <a:ea typeface="Muli"/>
                <a:cs typeface="Muli"/>
                <a:sym typeface="Muli"/>
              </a:defRPr>
            </a:lvl3pPr>
            <a:lvl4pPr indent="-317500" lvl="3" marL="1828800" rtl="0">
              <a:spcBef>
                <a:spcPts val="0"/>
              </a:spcBef>
              <a:spcAft>
                <a:spcPts val="0"/>
              </a:spcAft>
              <a:buSzPts val="1400"/>
              <a:buFont typeface="Muli"/>
              <a:buChar char="●"/>
              <a:defRPr>
                <a:latin typeface="Muli"/>
                <a:ea typeface="Muli"/>
                <a:cs typeface="Muli"/>
                <a:sym typeface="Muli"/>
              </a:defRPr>
            </a:lvl4pPr>
            <a:lvl5pPr indent="-317500" lvl="4" marL="2286000" rtl="0">
              <a:spcBef>
                <a:spcPts val="0"/>
              </a:spcBef>
              <a:spcAft>
                <a:spcPts val="0"/>
              </a:spcAft>
              <a:buSzPts val="1400"/>
              <a:buFont typeface="Muli"/>
              <a:buChar char="○"/>
              <a:defRPr>
                <a:latin typeface="Muli"/>
                <a:ea typeface="Muli"/>
                <a:cs typeface="Muli"/>
                <a:sym typeface="Muli"/>
              </a:defRPr>
            </a:lvl5pPr>
            <a:lvl6pPr indent="-317500" lvl="5" marL="2743200" rtl="0">
              <a:spcBef>
                <a:spcPts val="0"/>
              </a:spcBef>
              <a:spcAft>
                <a:spcPts val="0"/>
              </a:spcAft>
              <a:buSzPts val="1400"/>
              <a:buFont typeface="Muli"/>
              <a:buChar char="■"/>
              <a:defRPr>
                <a:latin typeface="Muli"/>
                <a:ea typeface="Muli"/>
                <a:cs typeface="Muli"/>
                <a:sym typeface="Muli"/>
              </a:defRPr>
            </a:lvl6pPr>
            <a:lvl7pPr indent="-317500" lvl="6" marL="3200400" rtl="0">
              <a:spcBef>
                <a:spcPts val="0"/>
              </a:spcBef>
              <a:spcAft>
                <a:spcPts val="0"/>
              </a:spcAft>
              <a:buSzPts val="1400"/>
              <a:buFont typeface="Muli"/>
              <a:buChar char="●"/>
              <a:defRPr>
                <a:latin typeface="Muli"/>
                <a:ea typeface="Muli"/>
                <a:cs typeface="Muli"/>
                <a:sym typeface="Muli"/>
              </a:defRPr>
            </a:lvl7pPr>
            <a:lvl8pPr indent="-317500" lvl="7" marL="3657600" rtl="0">
              <a:spcBef>
                <a:spcPts val="0"/>
              </a:spcBef>
              <a:spcAft>
                <a:spcPts val="0"/>
              </a:spcAft>
              <a:buSzPts val="1400"/>
              <a:buFont typeface="Muli"/>
              <a:buChar char="○"/>
              <a:defRPr>
                <a:latin typeface="Muli"/>
                <a:ea typeface="Muli"/>
                <a:cs typeface="Muli"/>
                <a:sym typeface="Muli"/>
              </a:defRPr>
            </a:lvl8pPr>
            <a:lvl9pPr indent="-317500" lvl="8" marL="4114800" rtl="0">
              <a:spcBef>
                <a:spcPts val="0"/>
              </a:spcBef>
              <a:spcAft>
                <a:spcPts val="0"/>
              </a:spcAft>
              <a:buSzPts val="1400"/>
              <a:buFont typeface="Muli"/>
              <a:buChar char="■"/>
              <a:defRPr>
                <a:latin typeface="Muli"/>
                <a:ea typeface="Muli"/>
                <a:cs typeface="Muli"/>
                <a:sym typeface="Muli"/>
              </a:defRPr>
            </a:lvl9pPr>
          </a:lstStyle>
          <a:p/>
        </p:txBody>
      </p:sp>
      <p:sp>
        <p:nvSpPr>
          <p:cNvPr id="134" name="Google Shape;134;p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5"/>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5"/>
          <p:cNvGrpSpPr/>
          <p:nvPr/>
        </p:nvGrpSpPr>
        <p:grpSpPr>
          <a:xfrm>
            <a:off x="904277" y="515192"/>
            <a:ext cx="382958" cy="607111"/>
            <a:chOff x="6718575" y="2318625"/>
            <a:chExt cx="256950" cy="407375"/>
          </a:xfrm>
        </p:grpSpPr>
        <p:sp>
          <p:nvSpPr>
            <p:cNvPr id="156" name="Google Shape;156;p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70" name="Shape 170"/>
        <p:cNvGrpSpPr/>
        <p:nvPr/>
      </p:nvGrpSpPr>
      <p:grpSpPr>
        <a:xfrm>
          <a:off x="0" y="0"/>
          <a:ext cx="0" cy="0"/>
          <a:chOff x="0" y="0"/>
          <a:chExt cx="0" cy="0"/>
        </a:xfrm>
      </p:grpSpPr>
      <p:sp>
        <p:nvSpPr>
          <p:cNvPr id="171" name="Google Shape;171;p6"/>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2" name="Google Shape;172;p6"/>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3" name="Google Shape;173;p6"/>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74" name="Google Shape;174;p6"/>
          <p:cNvSpPr txBox="1"/>
          <p:nvPr>
            <p:ph idx="1" type="body"/>
          </p:nvPr>
        </p:nvSpPr>
        <p:spPr>
          <a:xfrm>
            <a:off x="1734000"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5" name="Google Shape;175;p6"/>
          <p:cNvSpPr txBox="1"/>
          <p:nvPr>
            <p:ph idx="2" type="body"/>
          </p:nvPr>
        </p:nvSpPr>
        <p:spPr>
          <a:xfrm>
            <a:off x="4562088" y="2414450"/>
            <a:ext cx="2667300" cy="26637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6" name="Google Shape;176;p6"/>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6"/>
          <p:cNvGrpSpPr/>
          <p:nvPr/>
        </p:nvGrpSpPr>
        <p:grpSpPr>
          <a:xfrm>
            <a:off x="1729784" y="61068"/>
            <a:ext cx="351204" cy="324661"/>
            <a:chOff x="5975075" y="2327500"/>
            <a:chExt cx="420100" cy="388350"/>
          </a:xfrm>
        </p:grpSpPr>
        <p:sp>
          <p:nvSpPr>
            <p:cNvPr id="181" name="Google Shape;181;p6"/>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6"/>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6"/>
          <p:cNvGrpSpPr/>
          <p:nvPr/>
        </p:nvGrpSpPr>
        <p:grpSpPr>
          <a:xfrm>
            <a:off x="904277" y="515192"/>
            <a:ext cx="382958" cy="607111"/>
            <a:chOff x="6718575" y="2318625"/>
            <a:chExt cx="256950" cy="407375"/>
          </a:xfrm>
        </p:grpSpPr>
        <p:sp>
          <p:nvSpPr>
            <p:cNvPr id="185" name="Google Shape;185;p6"/>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6"/>
          <p:cNvGrpSpPr/>
          <p:nvPr/>
        </p:nvGrpSpPr>
        <p:grpSpPr>
          <a:xfrm>
            <a:off x="335759" y="1840531"/>
            <a:ext cx="342882" cy="350068"/>
            <a:chOff x="3951850" y="2985350"/>
            <a:chExt cx="407950" cy="416500"/>
          </a:xfrm>
        </p:grpSpPr>
        <p:sp>
          <p:nvSpPr>
            <p:cNvPr id="194" name="Google Shape;194;p6"/>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6"/>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6"/>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6"/>
          <p:cNvGrpSpPr/>
          <p:nvPr/>
        </p:nvGrpSpPr>
        <p:grpSpPr>
          <a:xfrm>
            <a:off x="7354067" y="3426715"/>
            <a:ext cx="455624" cy="437054"/>
            <a:chOff x="5241175" y="4959100"/>
            <a:chExt cx="539775" cy="517775"/>
          </a:xfrm>
        </p:grpSpPr>
        <p:sp>
          <p:nvSpPr>
            <p:cNvPr id="204" name="Google Shape;204;p6"/>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6"/>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12"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4" name="Google Shape;214;p7"/>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15" name="Google Shape;215;p7"/>
          <p:cNvSpPr txBox="1"/>
          <p:nvPr>
            <p:ph idx="1" type="body"/>
          </p:nvPr>
        </p:nvSpPr>
        <p:spPr>
          <a:xfrm>
            <a:off x="1732700"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6" name="Google Shape;216;p7"/>
          <p:cNvSpPr txBox="1"/>
          <p:nvPr>
            <p:ph idx="2" type="body"/>
          </p:nvPr>
        </p:nvSpPr>
        <p:spPr>
          <a:xfrm>
            <a:off x="4020972"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7" name="Google Shape;217;p7"/>
          <p:cNvSpPr txBox="1"/>
          <p:nvPr>
            <p:ph idx="3" type="body"/>
          </p:nvPr>
        </p:nvSpPr>
        <p:spPr>
          <a:xfrm>
            <a:off x="6309245" y="2380900"/>
            <a:ext cx="2176800" cy="25449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8" name="Google Shape;218;p7"/>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5" name="Google Shape;225;p7"/>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6" name="Google Shape;226;p7"/>
          <p:cNvGrpSpPr/>
          <p:nvPr/>
        </p:nvGrpSpPr>
        <p:grpSpPr>
          <a:xfrm>
            <a:off x="904277" y="515192"/>
            <a:ext cx="382958" cy="607111"/>
            <a:chOff x="6718575" y="2318625"/>
            <a:chExt cx="256950" cy="407375"/>
          </a:xfrm>
        </p:grpSpPr>
        <p:sp>
          <p:nvSpPr>
            <p:cNvPr id="227" name="Google Shape;227;p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41" name="Shape 241"/>
        <p:cNvGrpSpPr/>
        <p:nvPr/>
      </p:nvGrpSpPr>
      <p:grpSpPr>
        <a:xfrm>
          <a:off x="0" y="0"/>
          <a:ext cx="0" cy="0"/>
          <a:chOff x="0" y="0"/>
          <a:chExt cx="0" cy="0"/>
        </a:xfrm>
      </p:grpSpPr>
      <p:sp>
        <p:nvSpPr>
          <p:cNvPr id="242" name="Google Shape;242;p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3" name="Google Shape;243;p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44" name="Google Shape;244;p8"/>
          <p:cNvSpPr txBox="1"/>
          <p:nvPr>
            <p:ph type="title"/>
          </p:nvPr>
        </p:nvSpPr>
        <p:spPr>
          <a:xfrm>
            <a:off x="1732700" y="821200"/>
            <a:ext cx="4944300" cy="645300"/>
          </a:xfrm>
          <a:prstGeom prst="rect">
            <a:avLst/>
          </a:prstGeom>
        </p:spPr>
        <p:txBody>
          <a:bodyPr anchorCtr="0" anchor="t" bIns="91425" lIns="91425" spcFirstLastPara="1" rIns="91425" wrap="square" tIns="91425">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245" name="Google Shape;245;p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9" name="Google Shape;249;p8"/>
          <p:cNvGrpSpPr/>
          <p:nvPr/>
        </p:nvGrpSpPr>
        <p:grpSpPr>
          <a:xfrm>
            <a:off x="1729784" y="61068"/>
            <a:ext cx="351204" cy="324661"/>
            <a:chOff x="5975075" y="2327500"/>
            <a:chExt cx="420100" cy="388350"/>
          </a:xfrm>
        </p:grpSpPr>
        <p:sp>
          <p:nvSpPr>
            <p:cNvPr id="250" name="Google Shape;250;p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2" name="Google Shape;252;p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904277" y="515192"/>
            <a:ext cx="382958" cy="607111"/>
            <a:chOff x="6718575" y="2318625"/>
            <a:chExt cx="256950" cy="407375"/>
          </a:xfrm>
        </p:grpSpPr>
        <p:sp>
          <p:nvSpPr>
            <p:cNvPr id="254" name="Google Shape;254;p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 name="Google Shape;262;p8"/>
          <p:cNvGrpSpPr/>
          <p:nvPr/>
        </p:nvGrpSpPr>
        <p:grpSpPr>
          <a:xfrm>
            <a:off x="335759" y="1840531"/>
            <a:ext cx="342882" cy="350068"/>
            <a:chOff x="3951850" y="2985350"/>
            <a:chExt cx="407950" cy="416500"/>
          </a:xfrm>
        </p:grpSpPr>
        <p:sp>
          <p:nvSpPr>
            <p:cNvPr id="263" name="Google Shape;263;p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7" name="Google Shape;267;p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2" name="Google Shape;272;p8"/>
          <p:cNvGrpSpPr/>
          <p:nvPr/>
        </p:nvGrpSpPr>
        <p:grpSpPr>
          <a:xfrm>
            <a:off x="7354067" y="3426715"/>
            <a:ext cx="455624" cy="437054"/>
            <a:chOff x="5241175" y="4959100"/>
            <a:chExt cx="539775" cy="517775"/>
          </a:xfrm>
        </p:grpSpPr>
        <p:sp>
          <p:nvSpPr>
            <p:cNvPr id="273" name="Google Shape;273;p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9" name="Google Shape;279;p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81" name="Shape 281"/>
        <p:cNvGrpSpPr/>
        <p:nvPr/>
      </p:nvGrpSpPr>
      <p:grpSpPr>
        <a:xfrm>
          <a:off x="0" y="0"/>
          <a:ext cx="0" cy="0"/>
          <a:chOff x="0" y="0"/>
          <a:chExt cx="0" cy="0"/>
        </a:xfrm>
      </p:grpSpPr>
      <p:sp>
        <p:nvSpPr>
          <p:cNvPr id="282" name="Google Shape;282;p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3" name="Google Shape;283;p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4" name="Google Shape;284;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400"/>
              <a:buNone/>
              <a:defRPr/>
            </a:lvl1pPr>
          </a:lstStyle>
          <a:p/>
        </p:txBody>
      </p:sp>
      <p:sp>
        <p:nvSpPr>
          <p:cNvPr id="285" name="Google Shape;285;p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 name="Google Shape;289;p9"/>
          <p:cNvGrpSpPr/>
          <p:nvPr/>
        </p:nvGrpSpPr>
        <p:grpSpPr>
          <a:xfrm>
            <a:off x="1729784" y="61068"/>
            <a:ext cx="351204" cy="324661"/>
            <a:chOff x="5975075" y="2327500"/>
            <a:chExt cx="420100" cy="388350"/>
          </a:xfrm>
        </p:grpSpPr>
        <p:sp>
          <p:nvSpPr>
            <p:cNvPr id="290" name="Google Shape;290;p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9"/>
          <p:cNvGrpSpPr/>
          <p:nvPr/>
        </p:nvGrpSpPr>
        <p:grpSpPr>
          <a:xfrm>
            <a:off x="904277" y="515192"/>
            <a:ext cx="382958" cy="607111"/>
            <a:chOff x="6718575" y="2318625"/>
            <a:chExt cx="256950" cy="407375"/>
          </a:xfrm>
        </p:grpSpPr>
        <p:sp>
          <p:nvSpPr>
            <p:cNvPr id="294" name="Google Shape;294;p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 name="Google Shape;302;p9"/>
          <p:cNvGrpSpPr/>
          <p:nvPr/>
        </p:nvGrpSpPr>
        <p:grpSpPr>
          <a:xfrm>
            <a:off x="335759" y="1840531"/>
            <a:ext cx="342882" cy="350068"/>
            <a:chOff x="3951850" y="2985350"/>
            <a:chExt cx="407950" cy="416500"/>
          </a:xfrm>
        </p:grpSpPr>
        <p:sp>
          <p:nvSpPr>
            <p:cNvPr id="303" name="Google Shape;303;p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9"/>
          <p:cNvGrpSpPr/>
          <p:nvPr/>
        </p:nvGrpSpPr>
        <p:grpSpPr>
          <a:xfrm>
            <a:off x="7354067" y="3426715"/>
            <a:ext cx="455624" cy="437054"/>
            <a:chOff x="5241175" y="4959100"/>
            <a:chExt cx="539775" cy="517775"/>
          </a:xfrm>
        </p:grpSpPr>
        <p:sp>
          <p:nvSpPr>
            <p:cNvPr id="313" name="Google Shape;313;p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1" name="Shape 321"/>
        <p:cNvGrpSpPr/>
        <p:nvPr/>
      </p:nvGrpSpPr>
      <p:grpSpPr>
        <a:xfrm>
          <a:off x="0" y="0"/>
          <a:ext cx="0" cy="0"/>
          <a:chOff x="0" y="0"/>
          <a:chExt cx="0" cy="0"/>
        </a:xfrm>
      </p:grpSpPr>
      <p:sp>
        <p:nvSpPr>
          <p:cNvPr id="322" name="Google Shape;322;p10"/>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24" name="Google Shape;324;p10"/>
          <p:cNvSpPr/>
          <p:nvPr/>
        </p:nvSpPr>
        <p:spPr>
          <a:xfrm flipH="1" rot="10800000">
            <a:off x="-123825" y="847792"/>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0"/>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0"/>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0"/>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0"/>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0"/>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rgbClr val="0E29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rt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p:txBody>
      </p:sp>
      <p:sp>
        <p:nvSpPr>
          <p:cNvPr id="7" name="Google Shape;7;p1"/>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indent="-317500" lvl="1" marL="9144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indent="-317500" lvl="2" marL="13716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indent="-317500" lvl="3" marL="18288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indent="-317500" lvl="4" marL="2286000" rtl="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indent="-317500" lvl="5" marL="27432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indent="-317500" lvl="6" marL="32004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indent="-317500" lvl="7" marL="36576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indent="-317500" lvl="8" marL="4114800" rtl="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p:txBody>
      </p:sp>
      <p:sp>
        <p:nvSpPr>
          <p:cNvPr id="8" name="Google Shape;8;p1"/>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lvl="0" rtl="0">
              <a:buNone/>
              <a:defRPr sz="1200">
                <a:solidFill>
                  <a:srgbClr val="19BBD5"/>
                </a:solidFill>
                <a:latin typeface="Nixie One"/>
                <a:ea typeface="Nixie One"/>
                <a:cs typeface="Nixie One"/>
                <a:sym typeface="Nixie One"/>
              </a:defRPr>
            </a:lvl1pPr>
            <a:lvl2pPr lvl="1" rtl="0">
              <a:buNone/>
              <a:defRPr sz="1200">
                <a:solidFill>
                  <a:srgbClr val="19BBD5"/>
                </a:solidFill>
                <a:latin typeface="Nixie One"/>
                <a:ea typeface="Nixie One"/>
                <a:cs typeface="Nixie One"/>
                <a:sym typeface="Nixie One"/>
              </a:defRPr>
            </a:lvl2pPr>
            <a:lvl3pPr lvl="2" rtl="0">
              <a:buNone/>
              <a:defRPr sz="1200">
                <a:solidFill>
                  <a:srgbClr val="19BBD5"/>
                </a:solidFill>
                <a:latin typeface="Nixie One"/>
                <a:ea typeface="Nixie One"/>
                <a:cs typeface="Nixie One"/>
                <a:sym typeface="Nixie One"/>
              </a:defRPr>
            </a:lvl3pPr>
            <a:lvl4pPr lvl="3" rtl="0">
              <a:buNone/>
              <a:defRPr sz="1200">
                <a:solidFill>
                  <a:srgbClr val="19BBD5"/>
                </a:solidFill>
                <a:latin typeface="Nixie One"/>
                <a:ea typeface="Nixie One"/>
                <a:cs typeface="Nixie One"/>
                <a:sym typeface="Nixie One"/>
              </a:defRPr>
            </a:lvl4pPr>
            <a:lvl5pPr lvl="4" rtl="0">
              <a:buNone/>
              <a:defRPr sz="1200">
                <a:solidFill>
                  <a:srgbClr val="19BBD5"/>
                </a:solidFill>
                <a:latin typeface="Nixie One"/>
                <a:ea typeface="Nixie One"/>
                <a:cs typeface="Nixie One"/>
                <a:sym typeface="Nixie One"/>
              </a:defRPr>
            </a:lvl5pPr>
            <a:lvl6pPr lvl="5" rtl="0">
              <a:buNone/>
              <a:defRPr sz="1200">
                <a:solidFill>
                  <a:srgbClr val="19BBD5"/>
                </a:solidFill>
                <a:latin typeface="Nixie One"/>
                <a:ea typeface="Nixie One"/>
                <a:cs typeface="Nixie One"/>
                <a:sym typeface="Nixie One"/>
              </a:defRPr>
            </a:lvl6pPr>
            <a:lvl7pPr lvl="6" rtl="0">
              <a:buNone/>
              <a:defRPr sz="1200">
                <a:solidFill>
                  <a:srgbClr val="19BBD5"/>
                </a:solidFill>
                <a:latin typeface="Nixie One"/>
                <a:ea typeface="Nixie One"/>
                <a:cs typeface="Nixie One"/>
                <a:sym typeface="Nixie One"/>
              </a:defRPr>
            </a:lvl7pPr>
            <a:lvl8pPr lvl="7" rtl="0">
              <a:buNone/>
              <a:defRPr sz="1200">
                <a:solidFill>
                  <a:srgbClr val="19BBD5"/>
                </a:solidFill>
                <a:latin typeface="Nixie One"/>
                <a:ea typeface="Nixie One"/>
                <a:cs typeface="Nixie One"/>
                <a:sym typeface="Nixie One"/>
              </a:defRPr>
            </a:lvl8pPr>
            <a:lvl9pPr lvl="8" rtl="0">
              <a:buNone/>
              <a:defRPr sz="1200">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comments" Target="../comments/commen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11"/>
          <p:cNvSpPr txBox="1"/>
          <p:nvPr>
            <p:ph type="ctrTitle"/>
          </p:nvPr>
        </p:nvSpPr>
        <p:spPr>
          <a:xfrm>
            <a:off x="793625" y="1763225"/>
            <a:ext cx="80166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NSSC </a:t>
            </a:r>
            <a:r>
              <a:rPr b="1" lang="en"/>
              <a:t>DATA ANALYTICS</a:t>
            </a:r>
            <a:endParaRPr b="1"/>
          </a:p>
        </p:txBody>
      </p:sp>
      <p:sp>
        <p:nvSpPr>
          <p:cNvPr id="338" name="Google Shape;338;p11"/>
          <p:cNvSpPr txBox="1"/>
          <p:nvPr/>
        </p:nvSpPr>
        <p:spPr>
          <a:xfrm>
            <a:off x="2443950" y="2736325"/>
            <a:ext cx="45768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lt1"/>
                </a:solidFill>
                <a:latin typeface="Nixie One"/>
                <a:ea typeface="Nixie One"/>
                <a:cs typeface="Nixie One"/>
                <a:sym typeface="Nixie One"/>
              </a:rPr>
              <a:t>AMATEUR  ANALYST</a:t>
            </a:r>
            <a:endParaRPr b="1" sz="3000">
              <a:solidFill>
                <a:schemeClr val="lt1"/>
              </a:solidFill>
              <a:latin typeface="Nixie One"/>
              <a:ea typeface="Nixie One"/>
              <a:cs typeface="Nixie One"/>
              <a:sym typeface="Nixie One"/>
            </a:endParaRPr>
          </a:p>
        </p:txBody>
      </p:sp>
      <p:sp>
        <p:nvSpPr>
          <p:cNvPr id="339" name="Google Shape;339;p11"/>
          <p:cNvSpPr txBox="1"/>
          <p:nvPr/>
        </p:nvSpPr>
        <p:spPr>
          <a:xfrm>
            <a:off x="6887750" y="3771350"/>
            <a:ext cx="2469900" cy="15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Muli"/>
              <a:ea typeface="Muli"/>
              <a:cs typeface="Muli"/>
              <a:sym typeface="Muli"/>
            </a:endParaRPr>
          </a:p>
        </p:txBody>
      </p:sp>
      <p:sp>
        <p:nvSpPr>
          <p:cNvPr id="340" name="Google Shape;340;p11"/>
          <p:cNvSpPr txBox="1"/>
          <p:nvPr/>
        </p:nvSpPr>
        <p:spPr>
          <a:xfrm>
            <a:off x="6883875" y="3591575"/>
            <a:ext cx="1950900" cy="13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FFFFFF"/>
                </a:solidFill>
                <a:latin typeface="Muli"/>
                <a:ea typeface="Muli"/>
                <a:cs typeface="Muli"/>
                <a:sym typeface="Muli"/>
              </a:rPr>
              <a:t>PI1926</a:t>
            </a:r>
            <a:endParaRPr sz="1500">
              <a:solidFill>
                <a:srgbClr val="FFFFFF"/>
              </a:solidFill>
              <a:latin typeface="Muli"/>
              <a:ea typeface="Muli"/>
              <a:cs typeface="Muli"/>
              <a:sym typeface="Muli"/>
            </a:endParaRPr>
          </a:p>
          <a:p>
            <a:pPr indent="0" lvl="0" marL="0" rtl="0" algn="l">
              <a:spcBef>
                <a:spcPts val="0"/>
              </a:spcBef>
              <a:spcAft>
                <a:spcPts val="0"/>
              </a:spcAft>
              <a:buNone/>
            </a:pPr>
            <a:r>
              <a:rPr lang="en" sz="1500">
                <a:solidFill>
                  <a:srgbClr val="FFFFFF"/>
                </a:solidFill>
                <a:latin typeface="Muli"/>
                <a:ea typeface="Muli"/>
                <a:cs typeface="Muli"/>
                <a:sym typeface="Muli"/>
              </a:rPr>
              <a:t>PI2864</a:t>
            </a:r>
            <a:endParaRPr sz="1500">
              <a:solidFill>
                <a:srgbClr val="FFFFFF"/>
              </a:solidFill>
              <a:latin typeface="Muli"/>
              <a:ea typeface="Muli"/>
              <a:cs typeface="Muli"/>
              <a:sym typeface="Muli"/>
            </a:endParaRPr>
          </a:p>
          <a:p>
            <a:pPr indent="0" lvl="0" marL="0" rtl="0" algn="l">
              <a:spcBef>
                <a:spcPts val="0"/>
              </a:spcBef>
              <a:spcAft>
                <a:spcPts val="0"/>
              </a:spcAft>
              <a:buNone/>
            </a:pPr>
            <a:r>
              <a:rPr lang="en" sz="1500">
                <a:solidFill>
                  <a:srgbClr val="FFFFFF"/>
                </a:solidFill>
                <a:latin typeface="Muli"/>
                <a:ea typeface="Muli"/>
                <a:cs typeface="Muli"/>
                <a:sym typeface="Muli"/>
              </a:rPr>
              <a:t>PI2700</a:t>
            </a:r>
            <a:endParaRPr sz="1500">
              <a:solidFill>
                <a:srgbClr val="FFFFFF"/>
              </a:solidFill>
              <a:latin typeface="Muli"/>
              <a:ea typeface="Muli"/>
              <a:cs typeface="Muli"/>
              <a:sym typeface="Muli"/>
            </a:endParaRPr>
          </a:p>
          <a:p>
            <a:pPr indent="0" lvl="0" marL="0" rtl="0" algn="l">
              <a:spcBef>
                <a:spcPts val="0"/>
              </a:spcBef>
              <a:spcAft>
                <a:spcPts val="0"/>
              </a:spcAft>
              <a:buNone/>
            </a:pPr>
            <a:r>
              <a:rPr lang="en" sz="1500">
                <a:solidFill>
                  <a:srgbClr val="FFFFFF"/>
                </a:solidFill>
                <a:latin typeface="Muli"/>
                <a:ea typeface="Muli"/>
                <a:cs typeface="Muli"/>
                <a:sym typeface="Muli"/>
              </a:rPr>
              <a:t>PI3140</a:t>
            </a:r>
            <a:endParaRPr sz="1500">
              <a:solidFill>
                <a:srgbClr val="FFFFFF"/>
              </a:solidFill>
              <a:latin typeface="Muli"/>
              <a:ea typeface="Muli"/>
              <a:cs typeface="Muli"/>
              <a:sym typeface="Muli"/>
            </a:endParaRPr>
          </a:p>
          <a:p>
            <a:pPr indent="0" lvl="0" marL="0" rtl="0" algn="l">
              <a:spcBef>
                <a:spcPts val="0"/>
              </a:spcBef>
              <a:spcAft>
                <a:spcPts val="0"/>
              </a:spcAft>
              <a:buNone/>
            </a:pPr>
            <a:r>
              <a:rPr lang="en" sz="1500">
                <a:solidFill>
                  <a:srgbClr val="FFFFFF"/>
                </a:solidFill>
                <a:latin typeface="Muli"/>
                <a:ea typeface="Muli"/>
                <a:cs typeface="Muli"/>
                <a:sym typeface="Muli"/>
              </a:rPr>
              <a:t>PI3108</a:t>
            </a:r>
            <a:endParaRPr sz="1500">
              <a:solidFill>
                <a:srgbClr val="FFFFFF"/>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20"/>
          <p:cNvSpPr txBox="1"/>
          <p:nvPr>
            <p:ph type="title"/>
          </p:nvPr>
        </p:nvSpPr>
        <p:spPr>
          <a:xfrm>
            <a:off x="1729875" y="96785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Outliers Detection</a:t>
            </a:r>
            <a:endParaRPr b="1" sz="3000"/>
          </a:p>
        </p:txBody>
      </p:sp>
      <p:sp>
        <p:nvSpPr>
          <p:cNvPr id="443" name="Google Shape;443;p2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44" name="Google Shape;444;p20"/>
          <p:cNvSpPr/>
          <p:nvPr/>
        </p:nvSpPr>
        <p:spPr>
          <a:xfrm>
            <a:off x="-50125" y="2296250"/>
            <a:ext cx="9207600" cy="25707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0"/>
          <p:cNvSpPr txBox="1"/>
          <p:nvPr/>
        </p:nvSpPr>
        <p:spPr>
          <a:xfrm>
            <a:off x="1800325" y="1435050"/>
            <a:ext cx="6765600" cy="8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lt1"/>
                </a:solidFill>
                <a:latin typeface="Muli"/>
                <a:ea typeface="Muli"/>
                <a:cs typeface="Muli"/>
                <a:sym typeface="Muli"/>
              </a:rPr>
              <a:t>We detected outliers using </a:t>
            </a:r>
            <a:r>
              <a:rPr b="1" lang="en" sz="1200">
                <a:solidFill>
                  <a:schemeClr val="lt1"/>
                </a:solidFill>
                <a:latin typeface="Muli"/>
                <a:ea typeface="Muli"/>
                <a:cs typeface="Muli"/>
                <a:sym typeface="Muli"/>
              </a:rPr>
              <a:t>Box-Plots</a:t>
            </a:r>
            <a:r>
              <a:rPr lang="en" sz="1200">
                <a:solidFill>
                  <a:schemeClr val="lt1"/>
                </a:solidFill>
                <a:latin typeface="Muli"/>
                <a:ea typeface="Muli"/>
                <a:cs typeface="Muli"/>
                <a:sym typeface="Muli"/>
              </a:rPr>
              <a:t> and </a:t>
            </a:r>
            <a:r>
              <a:rPr b="1" lang="en" sz="1200">
                <a:solidFill>
                  <a:schemeClr val="lt1"/>
                </a:solidFill>
                <a:latin typeface="Muli"/>
                <a:ea typeface="Muli"/>
                <a:cs typeface="Muli"/>
                <a:sym typeface="Muli"/>
              </a:rPr>
              <a:t>Isolation Forest </a:t>
            </a:r>
            <a:r>
              <a:rPr lang="en" sz="1200">
                <a:solidFill>
                  <a:schemeClr val="lt1"/>
                </a:solidFill>
                <a:latin typeface="Muli"/>
                <a:ea typeface="Muli"/>
                <a:cs typeface="Muli"/>
                <a:sym typeface="Muli"/>
              </a:rPr>
              <a:t>and the rows showing significant deviation were removed.</a:t>
            </a:r>
            <a:endParaRPr sz="1200">
              <a:solidFill>
                <a:schemeClr val="lt1"/>
              </a:solidFill>
              <a:latin typeface="Muli"/>
              <a:ea typeface="Muli"/>
              <a:cs typeface="Muli"/>
              <a:sym typeface="Muli"/>
            </a:endParaRPr>
          </a:p>
          <a:p>
            <a:pPr indent="0" lvl="0" marL="0" rtl="0" algn="l">
              <a:spcBef>
                <a:spcPts val="1200"/>
              </a:spcBef>
              <a:spcAft>
                <a:spcPts val="0"/>
              </a:spcAft>
              <a:buNone/>
            </a:pPr>
            <a:r>
              <a:t/>
            </a:r>
            <a:endParaRPr sz="1200">
              <a:latin typeface="Muli"/>
              <a:ea typeface="Muli"/>
              <a:cs typeface="Muli"/>
              <a:sym typeface="Muli"/>
            </a:endParaRPr>
          </a:p>
        </p:txBody>
      </p:sp>
      <p:pic>
        <p:nvPicPr>
          <p:cNvPr id="446" name="Google Shape;446;p20"/>
          <p:cNvPicPr preferRelativeResize="0"/>
          <p:nvPr/>
        </p:nvPicPr>
        <p:blipFill>
          <a:blip r:embed="rId3">
            <a:alphaModFix/>
          </a:blip>
          <a:stretch>
            <a:fillRect/>
          </a:stretch>
        </p:blipFill>
        <p:spPr>
          <a:xfrm>
            <a:off x="257450" y="2572562"/>
            <a:ext cx="2567400" cy="2116450"/>
          </a:xfrm>
          <a:prstGeom prst="rect">
            <a:avLst/>
          </a:prstGeom>
          <a:noFill/>
          <a:ln>
            <a:noFill/>
          </a:ln>
        </p:spPr>
      </p:pic>
      <p:pic>
        <p:nvPicPr>
          <p:cNvPr id="447" name="Google Shape;447;p20"/>
          <p:cNvPicPr preferRelativeResize="0"/>
          <p:nvPr/>
        </p:nvPicPr>
        <p:blipFill>
          <a:blip r:embed="rId4">
            <a:alphaModFix/>
          </a:blip>
          <a:stretch>
            <a:fillRect/>
          </a:stretch>
        </p:blipFill>
        <p:spPr>
          <a:xfrm>
            <a:off x="5988425" y="2570050"/>
            <a:ext cx="2907975" cy="2116450"/>
          </a:xfrm>
          <a:prstGeom prst="rect">
            <a:avLst/>
          </a:prstGeom>
          <a:noFill/>
          <a:ln>
            <a:noFill/>
          </a:ln>
        </p:spPr>
      </p:pic>
      <p:pic>
        <p:nvPicPr>
          <p:cNvPr id="448" name="Google Shape;448;p20"/>
          <p:cNvPicPr preferRelativeResize="0"/>
          <p:nvPr/>
        </p:nvPicPr>
        <p:blipFill rotWithShape="1">
          <a:blip r:embed="rId5">
            <a:alphaModFix/>
          </a:blip>
          <a:srcRect b="0" l="0" r="5186" t="4861"/>
          <a:stretch/>
        </p:blipFill>
        <p:spPr>
          <a:xfrm>
            <a:off x="2928050" y="2649625"/>
            <a:ext cx="2907975" cy="2036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21"/>
          <p:cNvSpPr txBox="1"/>
          <p:nvPr>
            <p:ph type="ctrTitle"/>
          </p:nvPr>
        </p:nvSpPr>
        <p:spPr>
          <a:xfrm>
            <a:off x="1679525" y="2970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Feature Engineering</a:t>
            </a:r>
            <a:endParaRPr b="1" sz="4000"/>
          </a:p>
        </p:txBody>
      </p:sp>
      <p:sp>
        <p:nvSpPr>
          <p:cNvPr id="454" name="Google Shape;454;p21"/>
          <p:cNvSpPr txBox="1"/>
          <p:nvPr/>
        </p:nvSpPr>
        <p:spPr>
          <a:xfrm>
            <a:off x="751425" y="2090100"/>
            <a:ext cx="15201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Nixie One"/>
                <a:ea typeface="Nixie One"/>
                <a:cs typeface="Nixie One"/>
                <a:sym typeface="Nixie One"/>
              </a:rPr>
              <a:t>New Features</a:t>
            </a:r>
            <a:r>
              <a:rPr b="1" lang="en" sz="1800">
                <a:solidFill>
                  <a:schemeClr val="lt1"/>
                </a:solidFill>
                <a:latin typeface="Nixie One"/>
                <a:ea typeface="Nixie One"/>
                <a:cs typeface="Nixie One"/>
                <a:sym typeface="Nixie One"/>
              </a:rPr>
              <a:t> </a:t>
            </a:r>
            <a:endParaRPr b="1" sz="1800">
              <a:solidFill>
                <a:schemeClr val="lt1"/>
              </a:solidFill>
              <a:latin typeface="Nixie One"/>
              <a:ea typeface="Nixie One"/>
              <a:cs typeface="Nixie One"/>
              <a:sym typeface="Nixie One"/>
            </a:endParaRPr>
          </a:p>
        </p:txBody>
      </p:sp>
      <p:sp>
        <p:nvSpPr>
          <p:cNvPr id="455" name="Google Shape;455;p21"/>
          <p:cNvSpPr/>
          <p:nvPr/>
        </p:nvSpPr>
        <p:spPr>
          <a:xfrm rot="-1746659">
            <a:off x="2918819" y="1743149"/>
            <a:ext cx="2132362" cy="2358506"/>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6" name="Google Shape;456;p21"/>
          <p:cNvSpPr/>
          <p:nvPr/>
        </p:nvSpPr>
        <p:spPr>
          <a:xfrm rot="-1745754">
            <a:off x="2993932" y="1845097"/>
            <a:ext cx="1980987" cy="2153575"/>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7" name="Google Shape;457;p21"/>
          <p:cNvSpPr txBox="1"/>
          <p:nvPr/>
        </p:nvSpPr>
        <p:spPr>
          <a:xfrm>
            <a:off x="3127575" y="2515950"/>
            <a:ext cx="1970700" cy="12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Muli"/>
                <a:ea typeface="Muli"/>
                <a:cs typeface="Muli"/>
                <a:sym typeface="Muli"/>
              </a:rPr>
              <a:t> HasAccount   </a:t>
            </a:r>
            <a:r>
              <a:rPr lang="en" sz="1200">
                <a:solidFill>
                  <a:schemeClr val="lt1"/>
                </a:solidFill>
                <a:latin typeface="Muli"/>
                <a:ea typeface="Muli"/>
                <a:cs typeface="Muli"/>
                <a:sym typeface="Muli"/>
              </a:rPr>
              <a:t>=DDA + Sav + IRA + MM</a:t>
            </a:r>
            <a:endParaRPr sz="1200">
              <a:solidFill>
                <a:schemeClr val="lt1"/>
              </a:solidFill>
              <a:latin typeface="Muli"/>
              <a:ea typeface="Muli"/>
              <a:cs typeface="Muli"/>
              <a:sym typeface="Muli"/>
            </a:endParaRPr>
          </a:p>
        </p:txBody>
      </p:sp>
      <p:sp>
        <p:nvSpPr>
          <p:cNvPr id="458" name="Google Shape;458;p21"/>
          <p:cNvSpPr/>
          <p:nvPr/>
        </p:nvSpPr>
        <p:spPr>
          <a:xfrm rot="-1692328">
            <a:off x="5155297" y="2214101"/>
            <a:ext cx="2455807" cy="2731754"/>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9" name="Google Shape;459;p21"/>
          <p:cNvSpPr/>
          <p:nvPr/>
        </p:nvSpPr>
        <p:spPr>
          <a:xfrm rot="-1692824">
            <a:off x="5247254" y="2317589"/>
            <a:ext cx="2247642" cy="2504917"/>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60" name="Google Shape;460;p21"/>
          <p:cNvSpPr txBox="1"/>
          <p:nvPr/>
        </p:nvSpPr>
        <p:spPr>
          <a:xfrm>
            <a:off x="5415800" y="2849175"/>
            <a:ext cx="2059200" cy="159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50">
                <a:solidFill>
                  <a:schemeClr val="lt1"/>
                </a:solidFill>
                <a:latin typeface="Muli"/>
                <a:ea typeface="Muli"/>
                <a:cs typeface="Muli"/>
                <a:sym typeface="Muli"/>
              </a:rPr>
              <a:t>   </a:t>
            </a:r>
            <a:r>
              <a:rPr b="1" lang="en" sz="1800">
                <a:solidFill>
                  <a:schemeClr val="lt1"/>
                </a:solidFill>
                <a:latin typeface="Muli"/>
                <a:ea typeface="Muli"/>
                <a:cs typeface="Muli"/>
                <a:sym typeface="Muli"/>
              </a:rPr>
              <a:t>Assets</a:t>
            </a:r>
            <a:endParaRPr sz="1800">
              <a:solidFill>
                <a:schemeClr val="lt1"/>
              </a:solidFill>
              <a:latin typeface="Muli"/>
              <a:ea typeface="Muli"/>
              <a:cs typeface="Muli"/>
              <a:sym typeface="Muli"/>
            </a:endParaRPr>
          </a:p>
          <a:p>
            <a:pPr indent="0" lvl="0" marL="0" rtl="0" algn="l">
              <a:spcBef>
                <a:spcPts val="0"/>
              </a:spcBef>
              <a:spcAft>
                <a:spcPts val="0"/>
              </a:spcAft>
              <a:buNone/>
            </a:pPr>
            <a:r>
              <a:rPr lang="en" sz="1150">
                <a:solidFill>
                  <a:schemeClr val="lt1"/>
                </a:solidFill>
                <a:latin typeface="Muli"/>
                <a:ea typeface="Muli"/>
                <a:cs typeface="Muli"/>
                <a:sym typeface="Muli"/>
              </a:rPr>
              <a:t>=DDABal + SavBal +CDBal +IRABal + MMBal + Income + HMVal</a:t>
            </a:r>
            <a:endParaRPr sz="1150">
              <a:solidFill>
                <a:schemeClr val="lt1"/>
              </a:solidFill>
              <a:latin typeface="Muli"/>
              <a:ea typeface="Muli"/>
              <a:cs typeface="Muli"/>
              <a:sym typeface="Muli"/>
            </a:endParaRPr>
          </a:p>
          <a:p>
            <a:pPr indent="0" lvl="0" marL="0" rtl="0" algn="l">
              <a:spcBef>
                <a:spcPts val="0"/>
              </a:spcBef>
              <a:spcAft>
                <a:spcPts val="0"/>
              </a:spcAft>
              <a:buNone/>
            </a:pPr>
            <a:r>
              <a:rPr lang="en" sz="1150">
                <a:solidFill>
                  <a:schemeClr val="lt1"/>
                </a:solidFill>
                <a:latin typeface="Muli"/>
                <a:ea typeface="Muli"/>
                <a:cs typeface="Muli"/>
                <a:sym typeface="Muli"/>
              </a:rPr>
              <a:t>+ DepAmt + InvBal -NSFAmt - ILSBal - MTGBal - CCBal</a:t>
            </a:r>
            <a:endParaRPr sz="1150">
              <a:solidFill>
                <a:schemeClr val="lt1"/>
              </a:solidFill>
              <a:latin typeface="Muli"/>
              <a:ea typeface="Muli"/>
              <a:cs typeface="Muli"/>
              <a:sym typeface="Mul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22"/>
          <p:cNvSpPr txBox="1"/>
          <p:nvPr>
            <p:ph type="ctrTitle"/>
          </p:nvPr>
        </p:nvSpPr>
        <p:spPr>
          <a:xfrm>
            <a:off x="3584525" y="2208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Feature Selection</a:t>
            </a:r>
            <a:endParaRPr b="1" sz="4000"/>
          </a:p>
        </p:txBody>
      </p:sp>
      <p:sp>
        <p:nvSpPr>
          <p:cNvPr id="466" name="Google Shape;466;p22"/>
          <p:cNvSpPr txBox="1"/>
          <p:nvPr/>
        </p:nvSpPr>
        <p:spPr>
          <a:xfrm>
            <a:off x="724900" y="1907225"/>
            <a:ext cx="1520100" cy="7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ixie One"/>
                <a:ea typeface="Nixie One"/>
                <a:cs typeface="Nixie One"/>
                <a:sym typeface="Nixie One"/>
              </a:rPr>
              <a:t> Continuous Variables</a:t>
            </a:r>
            <a:endParaRPr b="1" sz="1800">
              <a:solidFill>
                <a:schemeClr val="lt1"/>
              </a:solidFill>
              <a:latin typeface="Nixie One"/>
              <a:ea typeface="Nixie One"/>
              <a:cs typeface="Nixie One"/>
              <a:sym typeface="Nixie One"/>
            </a:endParaRPr>
          </a:p>
        </p:txBody>
      </p:sp>
      <p:sp>
        <p:nvSpPr>
          <p:cNvPr id="467" name="Google Shape;467;p22"/>
          <p:cNvSpPr txBox="1"/>
          <p:nvPr/>
        </p:nvSpPr>
        <p:spPr>
          <a:xfrm>
            <a:off x="3279400" y="1443513"/>
            <a:ext cx="5024400" cy="98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Two sample t-test:  </a:t>
            </a:r>
            <a:r>
              <a:rPr lang="en" sz="1200">
                <a:solidFill>
                  <a:schemeClr val="lt1"/>
                </a:solidFill>
                <a:latin typeface="Muli"/>
                <a:ea typeface="Muli"/>
                <a:cs typeface="Muli"/>
                <a:sym typeface="Muli"/>
              </a:rPr>
              <a:t>Alternative Hypothesis is accepted</a:t>
            </a:r>
            <a:endParaRPr sz="1200">
              <a:solidFill>
                <a:schemeClr val="lt1"/>
              </a:solidFill>
              <a:latin typeface="Muli"/>
              <a:ea typeface="Muli"/>
              <a:cs typeface="Muli"/>
              <a:sym typeface="Muli"/>
            </a:endParaRPr>
          </a:p>
          <a:p>
            <a:pPr indent="0" lvl="0" marL="457200" rtl="0" algn="l">
              <a:spcBef>
                <a:spcPts val="0"/>
              </a:spcBef>
              <a:spcAft>
                <a:spcPts val="0"/>
              </a:spcAft>
              <a:buNone/>
            </a:pPr>
            <a:r>
              <a:t/>
            </a:r>
            <a:endParaRPr sz="1200">
              <a:solidFill>
                <a:schemeClr val="lt1"/>
              </a:solidFill>
              <a:latin typeface="Muli"/>
              <a:ea typeface="Muli"/>
              <a:cs typeface="Muli"/>
              <a:sym typeface="Muli"/>
            </a:endParaRPr>
          </a:p>
          <a:p>
            <a:pPr indent="-317500" lvl="0" marL="457200" rtl="0" algn="l">
              <a:spcBef>
                <a:spcPts val="0"/>
              </a:spcBef>
              <a:spcAft>
                <a:spcPts val="0"/>
              </a:spcAft>
              <a:buClr>
                <a:schemeClr val="lt1"/>
              </a:buClr>
              <a:buSzPts val="1400"/>
              <a:buFont typeface="Muli"/>
              <a:buChar char="●"/>
            </a:pPr>
            <a:r>
              <a:rPr lang="en">
                <a:solidFill>
                  <a:schemeClr val="lt1"/>
                </a:solidFill>
                <a:latin typeface="Muli"/>
                <a:ea typeface="Muli"/>
                <a:cs typeface="Muli"/>
                <a:sym typeface="Muli"/>
              </a:rPr>
              <a:t>Kruskal Wallis H- test</a:t>
            </a:r>
            <a:endParaRPr>
              <a:solidFill>
                <a:schemeClr val="lt1"/>
              </a:solidFill>
              <a:latin typeface="Muli"/>
              <a:ea typeface="Muli"/>
              <a:cs typeface="Muli"/>
              <a:sym typeface="Muli"/>
            </a:endParaRPr>
          </a:p>
        </p:txBody>
      </p:sp>
      <p:graphicFrame>
        <p:nvGraphicFramePr>
          <p:cNvPr id="468" name="Google Shape;468;p22"/>
          <p:cNvGraphicFramePr/>
          <p:nvPr/>
        </p:nvGraphicFramePr>
        <p:xfrm>
          <a:off x="3819325" y="2642175"/>
          <a:ext cx="3000000" cy="3000000"/>
        </p:xfrm>
        <a:graphic>
          <a:graphicData uri="http://schemas.openxmlformats.org/drawingml/2006/table">
            <a:tbl>
              <a:tblPr>
                <a:noFill/>
                <a:tableStyleId>{12E1A1B8-AEB9-4983-83BC-DAA87BF45671}</a:tableStyleId>
              </a:tblPr>
              <a:tblGrid>
                <a:gridCol w="1343400"/>
                <a:gridCol w="1343400"/>
              </a:tblGrid>
              <a:tr h="494575">
                <a:tc>
                  <a:txBody>
                    <a:bodyPr/>
                    <a:lstStyle/>
                    <a:p>
                      <a:pPr indent="0" lvl="0" marL="0" rtl="0" algn="l">
                        <a:spcBef>
                          <a:spcPts val="0"/>
                        </a:spcBef>
                        <a:spcAft>
                          <a:spcPts val="0"/>
                        </a:spcAft>
                        <a:buNone/>
                      </a:pPr>
                      <a:r>
                        <a:rPr lang="en">
                          <a:solidFill>
                            <a:schemeClr val="lt1"/>
                          </a:solidFill>
                        </a:rPr>
                        <a:t>Variables </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P values</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r>
              <a:tr h="512250">
                <a:tc>
                  <a:txBody>
                    <a:bodyPr/>
                    <a:lstStyle/>
                    <a:p>
                      <a:pPr indent="0" lvl="0" marL="0" rtl="0" algn="l">
                        <a:spcBef>
                          <a:spcPts val="0"/>
                        </a:spcBef>
                        <a:spcAft>
                          <a:spcPts val="0"/>
                        </a:spcAft>
                        <a:buNone/>
                      </a:pPr>
                      <a:r>
                        <a:rPr lang="en">
                          <a:solidFill>
                            <a:schemeClr val="lt1"/>
                          </a:solidFill>
                        </a:rPr>
                        <a:t>LOCBal</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0.921</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r>
              <a:tr h="512250">
                <a:tc>
                  <a:txBody>
                    <a:bodyPr/>
                    <a:lstStyle/>
                    <a:p>
                      <a:pPr indent="0" lvl="0" marL="0" rtl="0" algn="l">
                        <a:spcBef>
                          <a:spcPts val="0"/>
                        </a:spcBef>
                        <a:spcAft>
                          <a:spcPts val="0"/>
                        </a:spcAft>
                        <a:buNone/>
                      </a:pPr>
                      <a:r>
                        <a:rPr lang="en">
                          <a:solidFill>
                            <a:schemeClr val="lt1"/>
                          </a:solidFill>
                        </a:rPr>
                        <a:t>CRScore</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0.333</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r>
              <a:tr h="512250">
                <a:tc>
                  <a:txBody>
                    <a:bodyPr/>
                    <a:lstStyle/>
                    <a:p>
                      <a:pPr indent="0" lvl="0" marL="0" rtl="0" algn="l">
                        <a:spcBef>
                          <a:spcPts val="0"/>
                        </a:spcBef>
                        <a:spcAft>
                          <a:spcPts val="0"/>
                        </a:spcAft>
                        <a:buNone/>
                      </a:pPr>
                      <a:r>
                        <a:rPr lang="en">
                          <a:solidFill>
                            <a:schemeClr val="lt1"/>
                          </a:solidFill>
                        </a:rPr>
                        <a:t>ILSBal</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rPr>
                        <a:t>0.053</a:t>
                      </a:r>
                      <a:endParaRPr>
                        <a:solidFill>
                          <a:schemeClr val="lt1"/>
                        </a:solidFill>
                      </a:endParaRPr>
                    </a:p>
                  </a:txBody>
                  <a:tcPr marT="91425" marB="91425" marR="91425" marL="91425">
                    <a:lnL cap="flat" cmpd="sng" w="28575">
                      <a:solidFill>
                        <a:srgbClr val="19BBD5"/>
                      </a:solidFill>
                      <a:prstDash val="solid"/>
                      <a:round/>
                      <a:headEnd len="sm" w="sm" type="none"/>
                      <a:tailEnd len="sm" w="sm" type="none"/>
                    </a:lnL>
                    <a:lnR cap="flat" cmpd="sng" w="28575">
                      <a:solidFill>
                        <a:srgbClr val="19BBD5"/>
                      </a:solidFill>
                      <a:prstDash val="solid"/>
                      <a:round/>
                      <a:headEnd len="sm" w="sm" type="none"/>
                      <a:tailEnd len="sm" w="sm" type="none"/>
                    </a:lnR>
                    <a:lnT cap="flat" cmpd="sng" w="28575">
                      <a:solidFill>
                        <a:srgbClr val="19BBD5"/>
                      </a:solidFill>
                      <a:prstDash val="solid"/>
                      <a:round/>
                      <a:headEnd len="sm" w="sm" type="none"/>
                      <a:tailEnd len="sm" w="sm" type="none"/>
                    </a:lnT>
                    <a:lnB cap="flat" cmpd="sng" w="28575">
                      <a:solidFill>
                        <a:srgbClr val="19BBD5"/>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23"/>
          <p:cNvSpPr txBox="1"/>
          <p:nvPr/>
        </p:nvSpPr>
        <p:spPr>
          <a:xfrm>
            <a:off x="707250" y="1922200"/>
            <a:ext cx="15201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Nixie One"/>
                <a:ea typeface="Nixie One"/>
                <a:cs typeface="Nixie One"/>
                <a:sym typeface="Nixie One"/>
              </a:rPr>
              <a:t> Categorical Variables</a:t>
            </a:r>
            <a:endParaRPr b="1" sz="1800">
              <a:solidFill>
                <a:schemeClr val="lt1"/>
              </a:solidFill>
              <a:latin typeface="Nixie One"/>
              <a:ea typeface="Nixie One"/>
              <a:cs typeface="Nixie One"/>
              <a:sym typeface="Nixie One"/>
            </a:endParaRPr>
          </a:p>
        </p:txBody>
      </p:sp>
      <p:sp>
        <p:nvSpPr>
          <p:cNvPr id="474" name="Google Shape;474;p23"/>
          <p:cNvSpPr txBox="1"/>
          <p:nvPr/>
        </p:nvSpPr>
        <p:spPr>
          <a:xfrm>
            <a:off x="2404050" y="1913950"/>
            <a:ext cx="2695500" cy="17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Contingency</a:t>
            </a:r>
            <a:r>
              <a:rPr lang="en">
                <a:solidFill>
                  <a:schemeClr val="lt1"/>
                </a:solidFill>
                <a:latin typeface="Muli"/>
                <a:ea typeface="Muli"/>
                <a:cs typeface="Muli"/>
                <a:sym typeface="Muli"/>
              </a:rPr>
              <a:t> Chi-</a:t>
            </a:r>
            <a:r>
              <a:rPr lang="en">
                <a:solidFill>
                  <a:schemeClr val="lt1"/>
                </a:solidFill>
                <a:latin typeface="Muli"/>
                <a:ea typeface="Muli"/>
                <a:cs typeface="Muli"/>
                <a:sym typeface="Muli"/>
              </a:rPr>
              <a:t>square</a:t>
            </a:r>
            <a:r>
              <a:rPr lang="en">
                <a:solidFill>
                  <a:schemeClr val="lt1"/>
                </a:solidFill>
                <a:latin typeface="Muli"/>
                <a:ea typeface="Muli"/>
                <a:cs typeface="Muli"/>
                <a:sym typeface="Muli"/>
              </a:rPr>
              <a:t> t-test</a:t>
            </a:r>
            <a:endParaRPr>
              <a:solidFill>
                <a:schemeClr val="lt1"/>
              </a:solidFill>
              <a:latin typeface="Muli"/>
              <a:ea typeface="Muli"/>
              <a:cs typeface="Muli"/>
              <a:sym typeface="Muli"/>
            </a:endParaRPr>
          </a:p>
          <a:p>
            <a:pPr indent="0" lvl="0" marL="0" rtl="0" algn="l">
              <a:spcBef>
                <a:spcPts val="0"/>
              </a:spcBef>
              <a:spcAft>
                <a:spcPts val="0"/>
              </a:spcAft>
              <a:buNone/>
            </a:pPr>
            <a:r>
              <a:t/>
            </a:r>
            <a:endParaRPr>
              <a:solidFill>
                <a:schemeClr val="lt1"/>
              </a:solidFill>
              <a:latin typeface="Muli"/>
              <a:ea typeface="Muli"/>
              <a:cs typeface="Muli"/>
              <a:sym typeface="Muli"/>
            </a:endParaRPr>
          </a:p>
          <a:p>
            <a:pPr indent="-304800" lvl="0" marL="457200" rtl="0" algn="l">
              <a:spcBef>
                <a:spcPts val="0"/>
              </a:spcBef>
              <a:spcAft>
                <a:spcPts val="0"/>
              </a:spcAft>
              <a:buClr>
                <a:schemeClr val="lt1"/>
              </a:buClr>
              <a:buSzPts val="1200"/>
              <a:buFont typeface="Muli"/>
              <a:buChar char="●"/>
            </a:pPr>
            <a:r>
              <a:rPr lang="en" sz="1200">
                <a:solidFill>
                  <a:schemeClr val="lt1"/>
                </a:solidFill>
                <a:latin typeface="Muli"/>
                <a:ea typeface="Muli"/>
                <a:cs typeface="Muli"/>
                <a:sym typeface="Muli"/>
              </a:rPr>
              <a:t>If the observed chi-square test statistic is greater than the critical value, the null hypothesis can be rejected. </a:t>
            </a:r>
            <a:endParaRPr sz="1200">
              <a:solidFill>
                <a:schemeClr val="lt1"/>
              </a:solidFill>
              <a:latin typeface="Muli"/>
              <a:ea typeface="Muli"/>
              <a:cs typeface="Muli"/>
              <a:sym typeface="Muli"/>
            </a:endParaRPr>
          </a:p>
          <a:p>
            <a:pPr indent="0" lvl="0" marL="0" rtl="0" algn="l">
              <a:spcBef>
                <a:spcPts val="0"/>
              </a:spcBef>
              <a:spcAft>
                <a:spcPts val="0"/>
              </a:spcAft>
              <a:buNone/>
            </a:pPr>
            <a:r>
              <a:t/>
            </a:r>
            <a:endParaRPr>
              <a:solidFill>
                <a:schemeClr val="lt1"/>
              </a:solidFill>
              <a:latin typeface="Muli"/>
              <a:ea typeface="Muli"/>
              <a:cs typeface="Muli"/>
              <a:sym typeface="Muli"/>
            </a:endParaRPr>
          </a:p>
        </p:txBody>
      </p:sp>
      <p:graphicFrame>
        <p:nvGraphicFramePr>
          <p:cNvPr id="475" name="Google Shape;475;p23"/>
          <p:cNvGraphicFramePr/>
          <p:nvPr/>
        </p:nvGraphicFramePr>
        <p:xfrm>
          <a:off x="5444250" y="875780"/>
          <a:ext cx="3000000" cy="3000000"/>
        </p:xfrm>
        <a:graphic>
          <a:graphicData uri="http://schemas.openxmlformats.org/drawingml/2006/table">
            <a:tbl>
              <a:tblPr>
                <a:noFill/>
                <a:tableStyleId>{12E1A1B8-AEB9-4983-83BC-DAA87BF45671}</a:tableStyleId>
              </a:tblPr>
              <a:tblGrid>
                <a:gridCol w="1724375"/>
                <a:gridCol w="1825125"/>
              </a:tblGrid>
              <a:tr h="341650">
                <a:tc>
                  <a:txBody>
                    <a:bodyPr/>
                    <a:lstStyle/>
                    <a:p>
                      <a:pPr indent="0" lvl="0" marL="0" rtl="0" algn="l">
                        <a:spcBef>
                          <a:spcPts val="0"/>
                        </a:spcBef>
                        <a:spcAft>
                          <a:spcPts val="0"/>
                        </a:spcAft>
                        <a:buNone/>
                      </a:pPr>
                      <a:r>
                        <a:rPr b="1" lang="en" sz="1200">
                          <a:solidFill>
                            <a:schemeClr val="lt1"/>
                          </a:solidFill>
                        </a:rPr>
                        <a:t>Variables</a:t>
                      </a:r>
                      <a:endParaRPr b="1" sz="12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rPr>
                        <a:t>P-Values</a:t>
                      </a:r>
                      <a:endParaRPr b="1" sz="12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41650">
                <a:tc>
                  <a:txBody>
                    <a:bodyPr/>
                    <a:lstStyle/>
                    <a:p>
                      <a:pPr indent="0" lvl="0" marL="0" rtl="0" algn="l">
                        <a:spcBef>
                          <a:spcPts val="0"/>
                        </a:spcBef>
                        <a:spcAft>
                          <a:spcPts val="0"/>
                        </a:spcAft>
                        <a:buNone/>
                      </a:pPr>
                      <a:r>
                        <a:rPr lang="en" sz="1100">
                          <a:solidFill>
                            <a:schemeClr val="lt1"/>
                          </a:solidFill>
                        </a:rPr>
                        <a:t>ILS</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0.006</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MTG</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0.961</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CC</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4.646e-118</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CCPurc</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7.839e-36</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HMOwn</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0.922</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Moved</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0.421</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InArea</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3.232e-26</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Branch</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3.378e-67</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Res</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0.090</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Inv</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2.206e-59</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HasAcc</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2.362e-219</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r h="310975">
                <a:tc>
                  <a:txBody>
                    <a:bodyPr/>
                    <a:lstStyle/>
                    <a:p>
                      <a:pPr indent="0" lvl="0" marL="0" rtl="0" algn="l">
                        <a:spcBef>
                          <a:spcPts val="0"/>
                        </a:spcBef>
                        <a:spcAft>
                          <a:spcPts val="0"/>
                        </a:spcAft>
                        <a:buNone/>
                      </a:pPr>
                      <a:r>
                        <a:rPr lang="en" sz="1100">
                          <a:solidFill>
                            <a:schemeClr val="lt1"/>
                          </a:solidFill>
                        </a:rPr>
                        <a:t>LOC</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lt1"/>
                          </a:solidFill>
                        </a:rPr>
                        <a:t>0.624</a:t>
                      </a:r>
                      <a:endParaRPr sz="1100">
                        <a:solidFill>
                          <a:schemeClr val="lt1"/>
                        </a:solidFill>
                      </a:endParaRPr>
                    </a:p>
                  </a:txBody>
                  <a:tcPr marT="63500" marB="63500" marR="63500" marL="63500">
                    <a:lnL cap="flat" cmpd="sng" w="12700">
                      <a:solidFill>
                        <a:srgbClr val="19BBD5"/>
                      </a:solidFill>
                      <a:prstDash val="solid"/>
                      <a:round/>
                      <a:headEnd len="sm" w="sm" type="none"/>
                      <a:tailEnd len="sm" w="sm" type="none"/>
                    </a:lnL>
                    <a:lnR cap="flat" cmpd="sng" w="12700">
                      <a:solidFill>
                        <a:srgbClr val="19BBD5"/>
                      </a:solidFill>
                      <a:prstDash val="solid"/>
                      <a:round/>
                      <a:headEnd len="sm" w="sm" type="none"/>
                      <a:tailEnd len="sm" w="sm" type="none"/>
                    </a:lnR>
                    <a:lnT cap="flat" cmpd="sng" w="12700">
                      <a:solidFill>
                        <a:srgbClr val="19BBD5"/>
                      </a:solidFill>
                      <a:prstDash val="solid"/>
                      <a:round/>
                      <a:headEnd len="sm" w="sm" type="none"/>
                      <a:tailEnd len="sm" w="sm" type="none"/>
                    </a:lnT>
                    <a:lnB cap="flat" cmpd="sng" w="12700">
                      <a:solidFill>
                        <a:srgbClr val="19BBD5"/>
                      </a:solidFill>
                      <a:prstDash val="solid"/>
                      <a:round/>
                      <a:headEnd len="sm" w="sm" type="none"/>
                      <a:tailEnd len="sm" w="sm" type="none"/>
                    </a:lnB>
                  </a:tcPr>
                </a:tc>
              </a:tr>
            </a:tbl>
          </a:graphicData>
        </a:graphic>
      </p:graphicFrame>
      <p:sp>
        <p:nvSpPr>
          <p:cNvPr id="476" name="Google Shape;476;p23"/>
          <p:cNvSpPr txBox="1"/>
          <p:nvPr/>
        </p:nvSpPr>
        <p:spPr>
          <a:xfrm>
            <a:off x="5400000" y="239450"/>
            <a:ext cx="34203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uli"/>
                <a:ea typeface="Muli"/>
                <a:cs typeface="Muli"/>
                <a:sym typeface="Muli"/>
              </a:rPr>
              <a:t>P-values of chi-square t-test for various features </a:t>
            </a:r>
            <a:endParaRPr sz="1300">
              <a:solidFill>
                <a:schemeClr val="lt1"/>
              </a:solidFill>
              <a:latin typeface="Muli"/>
              <a:ea typeface="Muli"/>
              <a:cs typeface="Muli"/>
              <a:sym typeface="Mul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93C"/>
        </a:solidFill>
      </p:bgPr>
    </p:bg>
    <p:spTree>
      <p:nvGrpSpPr>
        <p:cNvPr id="480" name="Shape 480"/>
        <p:cNvGrpSpPr/>
        <p:nvPr/>
      </p:nvGrpSpPr>
      <p:grpSpPr>
        <a:xfrm>
          <a:off x="0" y="0"/>
          <a:ext cx="0" cy="0"/>
          <a:chOff x="0" y="0"/>
          <a:chExt cx="0" cy="0"/>
        </a:xfrm>
      </p:grpSpPr>
      <p:sp>
        <p:nvSpPr>
          <p:cNvPr id="481" name="Google Shape;481;p24"/>
          <p:cNvSpPr txBox="1"/>
          <p:nvPr>
            <p:ph type="ctrTitle"/>
          </p:nvPr>
        </p:nvSpPr>
        <p:spPr>
          <a:xfrm>
            <a:off x="2517725" y="297050"/>
            <a:ext cx="5638800" cy="50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t>Extra Tree Classifier</a:t>
            </a:r>
            <a:endParaRPr b="1" sz="3000"/>
          </a:p>
        </p:txBody>
      </p:sp>
      <p:sp>
        <p:nvSpPr>
          <p:cNvPr id="482" name="Google Shape;482;p24"/>
          <p:cNvSpPr txBox="1"/>
          <p:nvPr/>
        </p:nvSpPr>
        <p:spPr>
          <a:xfrm>
            <a:off x="801100" y="1917600"/>
            <a:ext cx="1520100" cy="14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lt1"/>
                </a:solidFill>
                <a:latin typeface="Nixie One"/>
                <a:ea typeface="Nixie One"/>
                <a:cs typeface="Nixie One"/>
                <a:sym typeface="Nixie One"/>
              </a:rPr>
              <a:t> For both Continuous and </a:t>
            </a:r>
            <a:r>
              <a:rPr b="1" lang="en" sz="1500">
                <a:solidFill>
                  <a:schemeClr val="lt1"/>
                </a:solidFill>
                <a:latin typeface="Nixie One"/>
                <a:ea typeface="Nixie One"/>
                <a:cs typeface="Nixie One"/>
                <a:sym typeface="Nixie One"/>
              </a:rPr>
              <a:t>categorical</a:t>
            </a:r>
            <a:r>
              <a:rPr b="1" lang="en" sz="1500">
                <a:solidFill>
                  <a:schemeClr val="lt1"/>
                </a:solidFill>
                <a:latin typeface="Nixie One"/>
                <a:ea typeface="Nixie One"/>
                <a:cs typeface="Nixie One"/>
                <a:sym typeface="Nixie One"/>
              </a:rPr>
              <a:t> Variables</a:t>
            </a:r>
            <a:endParaRPr b="1" sz="1500">
              <a:solidFill>
                <a:schemeClr val="lt1"/>
              </a:solidFill>
              <a:latin typeface="Nixie One"/>
              <a:ea typeface="Nixie One"/>
              <a:cs typeface="Nixie One"/>
              <a:sym typeface="Nixie One"/>
            </a:endParaRPr>
          </a:p>
        </p:txBody>
      </p:sp>
      <p:sp>
        <p:nvSpPr>
          <p:cNvPr id="483" name="Google Shape;483;p24"/>
          <p:cNvSpPr/>
          <p:nvPr/>
        </p:nvSpPr>
        <p:spPr>
          <a:xfrm>
            <a:off x="2636925" y="893425"/>
            <a:ext cx="6276600" cy="4162500"/>
          </a:xfrm>
          <a:prstGeom prst="rect">
            <a:avLst/>
          </a:prstGeom>
          <a:solidFill>
            <a:srgbClr val="C6DAE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4" name="Google Shape;484;p24"/>
          <p:cNvPicPr preferRelativeResize="0"/>
          <p:nvPr/>
        </p:nvPicPr>
        <p:blipFill>
          <a:blip r:embed="rId3">
            <a:alphaModFix/>
          </a:blip>
          <a:stretch>
            <a:fillRect/>
          </a:stretch>
        </p:blipFill>
        <p:spPr>
          <a:xfrm>
            <a:off x="2737175" y="957800"/>
            <a:ext cx="6095999" cy="40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25"/>
          <p:cNvSpPr txBox="1"/>
          <p:nvPr>
            <p:ph type="title"/>
          </p:nvPr>
        </p:nvSpPr>
        <p:spPr>
          <a:xfrm>
            <a:off x="1869175" y="730675"/>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Feature Analysis</a:t>
            </a:r>
            <a:endParaRPr b="1"/>
          </a:p>
        </p:txBody>
      </p:sp>
      <p:sp>
        <p:nvSpPr>
          <p:cNvPr id="490" name="Google Shape;490;p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91" name="Google Shape;491;p25"/>
          <p:cNvSpPr txBox="1"/>
          <p:nvPr/>
        </p:nvSpPr>
        <p:spPr>
          <a:xfrm>
            <a:off x="1104900" y="2325125"/>
            <a:ext cx="55563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492" name="Google Shape;492;p25"/>
          <p:cNvSpPr txBox="1"/>
          <p:nvPr/>
        </p:nvSpPr>
        <p:spPr>
          <a:xfrm>
            <a:off x="1721200" y="1299775"/>
            <a:ext cx="7101900" cy="90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50">
                <a:solidFill>
                  <a:schemeClr val="lt1"/>
                </a:solidFill>
                <a:latin typeface="Muli"/>
                <a:ea typeface="Muli"/>
                <a:cs typeface="Muli"/>
                <a:sym typeface="Muli"/>
              </a:rPr>
              <a:t>The features like Checks, DDABal appear to be very skewed. Hence, we use different transformations(BoxCox) and logarithmic, square root, cube root and selected the log as it gives the  most standardized distribution.</a:t>
            </a:r>
            <a:endParaRPr sz="1150">
              <a:solidFill>
                <a:schemeClr val="lt1"/>
              </a:solidFill>
              <a:latin typeface="Muli"/>
              <a:ea typeface="Muli"/>
              <a:cs typeface="Muli"/>
              <a:sym typeface="Muli"/>
            </a:endParaRPr>
          </a:p>
          <a:p>
            <a:pPr indent="0" lvl="0" marL="0" rtl="0" algn="l">
              <a:lnSpc>
                <a:spcPct val="115000"/>
              </a:lnSpc>
              <a:spcBef>
                <a:spcPts val="1200"/>
              </a:spcBef>
              <a:spcAft>
                <a:spcPts val="0"/>
              </a:spcAft>
              <a:buNone/>
            </a:pPr>
            <a:r>
              <a:t/>
            </a:r>
            <a:endParaRPr sz="1150">
              <a:solidFill>
                <a:schemeClr val="lt1"/>
              </a:solidFill>
              <a:latin typeface="Muli"/>
              <a:ea typeface="Muli"/>
              <a:cs typeface="Muli"/>
              <a:sym typeface="Muli"/>
            </a:endParaRPr>
          </a:p>
          <a:p>
            <a:pPr indent="0" lvl="0" marL="0" rtl="0" algn="l">
              <a:lnSpc>
                <a:spcPct val="115000"/>
              </a:lnSpc>
              <a:spcBef>
                <a:spcPts val="1200"/>
              </a:spcBef>
              <a:spcAft>
                <a:spcPts val="0"/>
              </a:spcAft>
              <a:buClr>
                <a:schemeClr val="dk1"/>
              </a:buClr>
              <a:buSzPts val="1100"/>
              <a:buFont typeface="Arial"/>
              <a:buNone/>
            </a:pPr>
            <a:r>
              <a:t/>
            </a:r>
            <a:endParaRPr sz="1150">
              <a:solidFill>
                <a:schemeClr val="lt1"/>
              </a:solidFill>
              <a:latin typeface="Muli"/>
              <a:ea typeface="Muli"/>
              <a:cs typeface="Muli"/>
              <a:sym typeface="Muli"/>
            </a:endParaRPr>
          </a:p>
          <a:p>
            <a:pPr indent="0" lvl="0" marL="0" rtl="0" algn="l">
              <a:spcBef>
                <a:spcPts val="1200"/>
              </a:spcBef>
              <a:spcAft>
                <a:spcPts val="0"/>
              </a:spcAft>
              <a:buNone/>
            </a:pPr>
            <a:r>
              <a:t/>
            </a:r>
            <a:endParaRPr sz="1150">
              <a:solidFill>
                <a:schemeClr val="lt1"/>
              </a:solidFill>
              <a:latin typeface="Muli"/>
              <a:ea typeface="Muli"/>
              <a:cs typeface="Muli"/>
              <a:sym typeface="Muli"/>
            </a:endParaRPr>
          </a:p>
        </p:txBody>
      </p:sp>
      <p:sp>
        <p:nvSpPr>
          <p:cNvPr id="493" name="Google Shape;493;p25"/>
          <p:cNvSpPr/>
          <p:nvPr/>
        </p:nvSpPr>
        <p:spPr>
          <a:xfrm>
            <a:off x="150" y="2325125"/>
            <a:ext cx="9144000" cy="26886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4" name="Google Shape;494;p25"/>
          <p:cNvPicPr preferRelativeResize="0"/>
          <p:nvPr/>
        </p:nvPicPr>
        <p:blipFill>
          <a:blip r:embed="rId3">
            <a:alphaModFix/>
          </a:blip>
          <a:stretch>
            <a:fillRect/>
          </a:stretch>
        </p:blipFill>
        <p:spPr>
          <a:xfrm>
            <a:off x="130350" y="2566650"/>
            <a:ext cx="8783050" cy="2205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26"/>
          <p:cNvSpPr txBox="1"/>
          <p:nvPr>
            <p:ph type="ctrTitle"/>
          </p:nvPr>
        </p:nvSpPr>
        <p:spPr>
          <a:xfrm>
            <a:off x="2734350" y="2107575"/>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MACHINE LEARNING MODELS</a:t>
            </a:r>
            <a:endParaRPr b="1" sz="4000"/>
          </a:p>
        </p:txBody>
      </p:sp>
      <p:grpSp>
        <p:nvGrpSpPr>
          <p:cNvPr id="500" name="Google Shape;500;p26"/>
          <p:cNvGrpSpPr/>
          <p:nvPr/>
        </p:nvGrpSpPr>
        <p:grpSpPr>
          <a:xfrm>
            <a:off x="805994" y="2183829"/>
            <a:ext cx="1075491" cy="795689"/>
            <a:chOff x="5255200" y="3006475"/>
            <a:chExt cx="511700" cy="378575"/>
          </a:xfrm>
        </p:grpSpPr>
        <p:sp>
          <p:nvSpPr>
            <p:cNvPr id="501" name="Google Shape;501;p26"/>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6"/>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27"/>
          <p:cNvSpPr/>
          <p:nvPr/>
        </p:nvSpPr>
        <p:spPr>
          <a:xfrm>
            <a:off x="13550" y="0"/>
            <a:ext cx="2581800" cy="24354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09" name="Google Shape;509;p27"/>
          <p:cNvSpPr txBox="1"/>
          <p:nvPr/>
        </p:nvSpPr>
        <p:spPr>
          <a:xfrm>
            <a:off x="1104900" y="2325125"/>
            <a:ext cx="5556300" cy="13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510" name="Google Shape;510;p27"/>
          <p:cNvSpPr/>
          <p:nvPr/>
        </p:nvSpPr>
        <p:spPr>
          <a:xfrm rot="-5400000">
            <a:off x="719700" y="443000"/>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1" name="Google Shape;511;p27"/>
          <p:cNvSpPr/>
          <p:nvPr/>
        </p:nvSpPr>
        <p:spPr>
          <a:xfrm rot="-5400000">
            <a:off x="1284000" y="1872225"/>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2" name="Google Shape;512;p27"/>
          <p:cNvSpPr/>
          <p:nvPr/>
        </p:nvSpPr>
        <p:spPr>
          <a:xfrm rot="-5400000">
            <a:off x="2149875" y="443000"/>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3" name="Google Shape;513;p27"/>
          <p:cNvSpPr/>
          <p:nvPr/>
        </p:nvSpPr>
        <p:spPr>
          <a:xfrm rot="-5400000">
            <a:off x="2830388" y="1872225"/>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4" name="Google Shape;514;p27"/>
          <p:cNvSpPr/>
          <p:nvPr/>
        </p:nvSpPr>
        <p:spPr>
          <a:xfrm rot="-5400000">
            <a:off x="3701413" y="443000"/>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5" name="Google Shape;515;p27"/>
          <p:cNvSpPr/>
          <p:nvPr/>
        </p:nvSpPr>
        <p:spPr>
          <a:xfrm rot="-5400000">
            <a:off x="4416513" y="1872225"/>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6" name="Google Shape;516;p27"/>
          <p:cNvSpPr/>
          <p:nvPr/>
        </p:nvSpPr>
        <p:spPr>
          <a:xfrm rot="-5400000">
            <a:off x="5210475" y="443000"/>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7" name="Google Shape;517;p27"/>
          <p:cNvSpPr/>
          <p:nvPr/>
        </p:nvSpPr>
        <p:spPr>
          <a:xfrm rot="-5400000">
            <a:off x="6020750" y="1872225"/>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8" name="Google Shape;518;p27"/>
          <p:cNvSpPr/>
          <p:nvPr/>
        </p:nvSpPr>
        <p:spPr>
          <a:xfrm rot="-5400000">
            <a:off x="6683150" y="443000"/>
            <a:ext cx="1580100" cy="182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9" name="Google Shape;519;p27"/>
          <p:cNvSpPr txBox="1"/>
          <p:nvPr/>
        </p:nvSpPr>
        <p:spPr>
          <a:xfrm>
            <a:off x="2008200" y="3986025"/>
            <a:ext cx="5280000" cy="7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00E1C6"/>
                </a:solidFill>
                <a:latin typeface="Nixie One"/>
                <a:ea typeface="Nixie One"/>
                <a:cs typeface="Nixie One"/>
                <a:sym typeface="Nixie One"/>
              </a:rPr>
              <a:t>MODELS TRAINING</a:t>
            </a:r>
            <a:endParaRPr b="1" sz="3600">
              <a:solidFill>
                <a:srgbClr val="00E1C6"/>
              </a:solidFill>
              <a:latin typeface="Nixie One"/>
              <a:ea typeface="Nixie One"/>
              <a:cs typeface="Nixie One"/>
              <a:sym typeface="Nixie One"/>
            </a:endParaRPr>
          </a:p>
        </p:txBody>
      </p:sp>
      <p:sp>
        <p:nvSpPr>
          <p:cNvPr id="520" name="Google Shape;520;p27"/>
          <p:cNvSpPr txBox="1"/>
          <p:nvPr/>
        </p:nvSpPr>
        <p:spPr>
          <a:xfrm>
            <a:off x="1070750" y="988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
                <a:ea typeface="Muli"/>
                <a:cs typeface="Muli"/>
                <a:sym typeface="Muli"/>
              </a:rPr>
              <a:t>Random Forest Classifier</a:t>
            </a:r>
            <a:endParaRPr>
              <a:latin typeface="Muli"/>
              <a:ea typeface="Muli"/>
              <a:cs typeface="Muli"/>
              <a:sym typeface="Muli"/>
            </a:endParaRPr>
          </a:p>
        </p:txBody>
      </p:sp>
      <p:sp>
        <p:nvSpPr>
          <p:cNvPr id="521" name="Google Shape;521;p27"/>
          <p:cNvSpPr txBox="1"/>
          <p:nvPr/>
        </p:nvSpPr>
        <p:spPr>
          <a:xfrm>
            <a:off x="2518550" y="988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
                <a:ea typeface="Muli"/>
                <a:cs typeface="Muli"/>
                <a:sym typeface="Muli"/>
              </a:rPr>
              <a:t>Extra Tree Classifier</a:t>
            </a:r>
            <a:endParaRPr>
              <a:latin typeface="Muli"/>
              <a:ea typeface="Muli"/>
              <a:cs typeface="Muli"/>
              <a:sym typeface="Muli"/>
            </a:endParaRPr>
          </a:p>
        </p:txBody>
      </p:sp>
      <p:sp>
        <p:nvSpPr>
          <p:cNvPr id="522" name="Google Shape;522;p27"/>
          <p:cNvSpPr txBox="1"/>
          <p:nvPr/>
        </p:nvSpPr>
        <p:spPr>
          <a:xfrm>
            <a:off x="4042550" y="988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Muli"/>
                <a:ea typeface="Muli"/>
                <a:cs typeface="Muli"/>
                <a:sym typeface="Muli"/>
              </a:rPr>
              <a:t>Light GBM</a:t>
            </a:r>
            <a:endParaRPr>
              <a:solidFill>
                <a:schemeClr val="dk1"/>
              </a:solidFill>
              <a:latin typeface="Muli"/>
              <a:ea typeface="Muli"/>
              <a:cs typeface="Muli"/>
              <a:sym typeface="Muli"/>
            </a:endParaRPr>
          </a:p>
          <a:p>
            <a:pPr indent="0" lvl="0" marL="0" rtl="0" algn="l">
              <a:spcBef>
                <a:spcPts val="0"/>
              </a:spcBef>
              <a:spcAft>
                <a:spcPts val="0"/>
              </a:spcAft>
              <a:buNone/>
            </a:pPr>
            <a:r>
              <a:t/>
            </a:r>
            <a:endParaRPr>
              <a:latin typeface="Muli"/>
              <a:ea typeface="Muli"/>
              <a:cs typeface="Muli"/>
              <a:sym typeface="Muli"/>
            </a:endParaRPr>
          </a:p>
        </p:txBody>
      </p:sp>
      <p:sp>
        <p:nvSpPr>
          <p:cNvPr id="523" name="Google Shape;523;p27"/>
          <p:cNvSpPr txBox="1"/>
          <p:nvPr/>
        </p:nvSpPr>
        <p:spPr>
          <a:xfrm>
            <a:off x="5490350" y="988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Gradient Boosting</a:t>
            </a:r>
            <a:endParaRPr>
              <a:latin typeface="Muli"/>
              <a:ea typeface="Muli"/>
              <a:cs typeface="Muli"/>
              <a:sym typeface="Muli"/>
            </a:endParaRPr>
          </a:p>
        </p:txBody>
      </p:sp>
      <p:sp>
        <p:nvSpPr>
          <p:cNvPr id="524" name="Google Shape;524;p27"/>
          <p:cNvSpPr txBox="1"/>
          <p:nvPr/>
        </p:nvSpPr>
        <p:spPr>
          <a:xfrm>
            <a:off x="7166750" y="988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Cat Boost</a:t>
            </a:r>
            <a:endParaRPr>
              <a:latin typeface="Muli"/>
              <a:ea typeface="Muli"/>
              <a:cs typeface="Muli"/>
              <a:sym typeface="Muli"/>
            </a:endParaRPr>
          </a:p>
        </p:txBody>
      </p:sp>
      <p:sp>
        <p:nvSpPr>
          <p:cNvPr id="525" name="Google Shape;525;p27"/>
          <p:cNvSpPr txBox="1"/>
          <p:nvPr/>
        </p:nvSpPr>
        <p:spPr>
          <a:xfrm>
            <a:off x="6328550" y="2512775"/>
            <a:ext cx="11799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Logistic Regression</a:t>
            </a:r>
            <a:endParaRPr>
              <a:latin typeface="Muli"/>
              <a:ea typeface="Muli"/>
              <a:cs typeface="Muli"/>
              <a:sym typeface="Muli"/>
            </a:endParaRPr>
          </a:p>
        </p:txBody>
      </p:sp>
      <p:sp>
        <p:nvSpPr>
          <p:cNvPr id="526" name="Google Shape;526;p27"/>
          <p:cNvSpPr txBox="1"/>
          <p:nvPr/>
        </p:nvSpPr>
        <p:spPr>
          <a:xfrm>
            <a:off x="4804550" y="25127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Naive Bayes</a:t>
            </a:r>
            <a:endParaRPr>
              <a:latin typeface="Muli"/>
              <a:ea typeface="Muli"/>
              <a:cs typeface="Muli"/>
              <a:sym typeface="Muli"/>
            </a:endParaRPr>
          </a:p>
        </p:txBody>
      </p:sp>
      <p:sp>
        <p:nvSpPr>
          <p:cNvPr id="527" name="Google Shape;527;p27"/>
          <p:cNvSpPr txBox="1"/>
          <p:nvPr/>
        </p:nvSpPr>
        <p:spPr>
          <a:xfrm>
            <a:off x="3280550" y="25889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SVC</a:t>
            </a:r>
            <a:endParaRPr>
              <a:latin typeface="Muli"/>
              <a:ea typeface="Muli"/>
              <a:cs typeface="Muli"/>
              <a:sym typeface="Muli"/>
            </a:endParaRPr>
          </a:p>
        </p:txBody>
      </p:sp>
      <p:sp>
        <p:nvSpPr>
          <p:cNvPr id="528" name="Google Shape;528;p27"/>
          <p:cNvSpPr txBox="1"/>
          <p:nvPr/>
        </p:nvSpPr>
        <p:spPr>
          <a:xfrm>
            <a:off x="1604150" y="2588975"/>
            <a:ext cx="9846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uli"/>
                <a:ea typeface="Muli"/>
                <a:cs typeface="Muli"/>
                <a:sym typeface="Muli"/>
              </a:rPr>
              <a:t>Bagging</a:t>
            </a:r>
            <a:endParaRPr>
              <a:latin typeface="Muli"/>
              <a:ea typeface="Muli"/>
              <a:cs typeface="Muli"/>
              <a:sym typeface="Mul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Google Shape;533;p28"/>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34" name="Google Shape;534;p28"/>
          <p:cNvSpPr/>
          <p:nvPr/>
        </p:nvSpPr>
        <p:spPr>
          <a:xfrm rot="-5400000">
            <a:off x="3659850" y="213825"/>
            <a:ext cx="1849800" cy="21354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cxnSp>
        <p:nvCxnSpPr>
          <p:cNvPr id="535" name="Google Shape;535;p28"/>
          <p:cNvCxnSpPr/>
          <p:nvPr/>
        </p:nvCxnSpPr>
        <p:spPr>
          <a:xfrm>
            <a:off x="4584600" y="2261925"/>
            <a:ext cx="0" cy="2073600"/>
          </a:xfrm>
          <a:prstGeom prst="straightConnector1">
            <a:avLst/>
          </a:prstGeom>
          <a:noFill/>
          <a:ln cap="flat" cmpd="sng" w="38100">
            <a:solidFill>
              <a:srgbClr val="19BBD5"/>
            </a:solidFill>
            <a:prstDash val="solid"/>
            <a:round/>
            <a:headEnd len="med" w="med" type="none"/>
            <a:tailEnd len="med" w="med" type="none"/>
          </a:ln>
        </p:spPr>
      </p:cxnSp>
      <p:sp>
        <p:nvSpPr>
          <p:cNvPr id="536" name="Google Shape;536;p28"/>
          <p:cNvSpPr txBox="1"/>
          <p:nvPr/>
        </p:nvSpPr>
        <p:spPr>
          <a:xfrm>
            <a:off x="3789450" y="1035325"/>
            <a:ext cx="1590300" cy="8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uli"/>
                <a:ea typeface="Muli"/>
                <a:cs typeface="Muli"/>
                <a:sym typeface="Muli"/>
              </a:rPr>
              <a:t>Random Forest Classifier</a:t>
            </a:r>
            <a:endParaRPr b="1" sz="1500">
              <a:latin typeface="Muli"/>
              <a:ea typeface="Muli"/>
              <a:cs typeface="Muli"/>
              <a:sym typeface="Muli"/>
            </a:endParaRPr>
          </a:p>
        </p:txBody>
      </p:sp>
      <p:sp>
        <p:nvSpPr>
          <p:cNvPr id="537" name="Google Shape;537;p28"/>
          <p:cNvSpPr txBox="1"/>
          <p:nvPr/>
        </p:nvSpPr>
        <p:spPr>
          <a:xfrm>
            <a:off x="222300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PROS</a:t>
            </a:r>
            <a:endParaRPr b="1" sz="1600">
              <a:solidFill>
                <a:srgbClr val="19BBD5"/>
              </a:solidFill>
              <a:latin typeface="Muli"/>
              <a:ea typeface="Muli"/>
              <a:cs typeface="Muli"/>
              <a:sym typeface="Muli"/>
            </a:endParaRPr>
          </a:p>
        </p:txBody>
      </p:sp>
      <p:sp>
        <p:nvSpPr>
          <p:cNvPr id="538" name="Google Shape;538;p28"/>
          <p:cNvSpPr txBox="1"/>
          <p:nvPr/>
        </p:nvSpPr>
        <p:spPr>
          <a:xfrm>
            <a:off x="596405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CONS</a:t>
            </a:r>
            <a:endParaRPr b="1" sz="1600">
              <a:solidFill>
                <a:srgbClr val="19BBD5"/>
              </a:solidFill>
              <a:latin typeface="Muli"/>
              <a:ea typeface="Muli"/>
              <a:cs typeface="Muli"/>
              <a:sym typeface="Muli"/>
            </a:endParaRPr>
          </a:p>
        </p:txBody>
      </p:sp>
      <p:sp>
        <p:nvSpPr>
          <p:cNvPr id="539" name="Google Shape;539;p28"/>
          <p:cNvSpPr txBox="1"/>
          <p:nvPr/>
        </p:nvSpPr>
        <p:spPr>
          <a:xfrm>
            <a:off x="1278325"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It is robust to outliers (which are many in number in our case)</a:t>
            </a:r>
            <a:endParaRPr sz="1150">
              <a:solidFill>
                <a:srgbClr val="FFFFFF"/>
              </a:solidFill>
              <a:latin typeface="Muli"/>
              <a:ea typeface="Muli"/>
              <a:cs typeface="Muli"/>
              <a:sym typeface="Muli"/>
            </a:endParaRPr>
          </a:p>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It is also indifferent to non-linear data</a:t>
            </a:r>
            <a:endParaRPr sz="1150">
              <a:solidFill>
                <a:srgbClr val="FFFFFF"/>
              </a:solidFill>
              <a:latin typeface="Muli"/>
              <a:ea typeface="Muli"/>
              <a:cs typeface="Muli"/>
              <a:sym typeface="Muli"/>
            </a:endParaRPr>
          </a:p>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Each Decision Tree has high variance, but low bias. But because we average over all trees, we have low bias and moderate variance model</a:t>
            </a:r>
            <a:endParaRPr sz="1150">
              <a:solidFill>
                <a:srgbClr val="FFFFFF"/>
              </a:solidFill>
              <a:latin typeface="Muli"/>
              <a:ea typeface="Muli"/>
              <a:cs typeface="Muli"/>
              <a:sym typeface="Muli"/>
            </a:endParaRPr>
          </a:p>
          <a:p>
            <a:pPr indent="0" lvl="0" marL="0" rtl="0" algn="l">
              <a:spcBef>
                <a:spcPts val="0"/>
              </a:spcBef>
              <a:spcAft>
                <a:spcPts val="0"/>
              </a:spcAft>
              <a:buNone/>
            </a:pPr>
            <a:r>
              <a:t/>
            </a:r>
            <a:endParaRPr sz="1150">
              <a:solidFill>
                <a:srgbClr val="FFFFFF"/>
              </a:solidFill>
              <a:latin typeface="Muli"/>
              <a:ea typeface="Muli"/>
              <a:cs typeface="Muli"/>
              <a:sym typeface="Muli"/>
            </a:endParaRPr>
          </a:p>
        </p:txBody>
      </p:sp>
      <p:sp>
        <p:nvSpPr>
          <p:cNvPr id="540" name="Google Shape;540;p28"/>
          <p:cNvSpPr txBox="1"/>
          <p:nvPr/>
        </p:nvSpPr>
        <p:spPr>
          <a:xfrm>
            <a:off x="5017250"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It can tend to overfit and hence needs parameter tuning</a:t>
            </a:r>
            <a:endParaRPr sz="1150">
              <a:solidFill>
                <a:srgbClr val="FFFFFF"/>
              </a:solidFill>
              <a:latin typeface="Muli"/>
              <a:ea typeface="Muli"/>
              <a:cs typeface="Muli"/>
              <a:sym typeface="Muli"/>
            </a:endParaRPr>
          </a:p>
          <a:p>
            <a:pPr indent="0" lvl="0" marL="457200" rtl="0" algn="l">
              <a:lnSpc>
                <a:spcPct val="115000"/>
              </a:lnSpc>
              <a:spcBef>
                <a:spcPts val="0"/>
              </a:spcBef>
              <a:spcAft>
                <a:spcPts val="0"/>
              </a:spcAft>
              <a:buNone/>
            </a:pPr>
            <a:r>
              <a:t/>
            </a:r>
            <a:endParaRPr sz="1150">
              <a:solidFill>
                <a:srgbClr val="FFFFFF"/>
              </a:solidFill>
              <a:latin typeface="Muli"/>
              <a:ea typeface="Muli"/>
              <a:cs typeface="Muli"/>
              <a:sym typeface="Muli"/>
            </a:endParaRPr>
          </a:p>
          <a:p>
            <a:pPr indent="0" lvl="0" marL="0" rtl="0" algn="l">
              <a:spcBef>
                <a:spcPts val="1200"/>
              </a:spcBef>
              <a:spcAft>
                <a:spcPts val="0"/>
              </a:spcAft>
              <a:buNone/>
            </a:pPr>
            <a:r>
              <a:t/>
            </a:r>
            <a:endParaRPr sz="1150">
              <a:solidFill>
                <a:srgbClr val="FFFFFF"/>
              </a:solidFill>
              <a:latin typeface="Muli"/>
              <a:ea typeface="Muli"/>
              <a:cs typeface="Muli"/>
              <a:sym typeface="Mul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4" name="Shape 544"/>
        <p:cNvGrpSpPr/>
        <p:nvPr/>
      </p:nvGrpSpPr>
      <p:grpSpPr>
        <a:xfrm>
          <a:off x="0" y="0"/>
          <a:ext cx="0" cy="0"/>
          <a:chOff x="0" y="0"/>
          <a:chExt cx="0" cy="0"/>
        </a:xfrm>
      </p:grpSpPr>
      <p:sp>
        <p:nvSpPr>
          <p:cNvPr id="545" name="Google Shape;545;p29"/>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46" name="Google Shape;546;p29"/>
          <p:cNvSpPr/>
          <p:nvPr/>
        </p:nvSpPr>
        <p:spPr>
          <a:xfrm rot="-5400000">
            <a:off x="3659850" y="213825"/>
            <a:ext cx="1849800" cy="21354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cxnSp>
        <p:nvCxnSpPr>
          <p:cNvPr id="547" name="Google Shape;547;p29"/>
          <p:cNvCxnSpPr/>
          <p:nvPr/>
        </p:nvCxnSpPr>
        <p:spPr>
          <a:xfrm>
            <a:off x="4584600" y="2261925"/>
            <a:ext cx="0" cy="2073600"/>
          </a:xfrm>
          <a:prstGeom prst="straightConnector1">
            <a:avLst/>
          </a:prstGeom>
          <a:noFill/>
          <a:ln cap="flat" cmpd="sng" w="38100">
            <a:solidFill>
              <a:srgbClr val="19BBD5"/>
            </a:solidFill>
            <a:prstDash val="solid"/>
            <a:round/>
            <a:headEnd len="med" w="med" type="none"/>
            <a:tailEnd len="med" w="med" type="none"/>
          </a:ln>
        </p:spPr>
      </p:cxnSp>
      <p:sp>
        <p:nvSpPr>
          <p:cNvPr id="548" name="Google Shape;548;p29"/>
          <p:cNvSpPr txBox="1"/>
          <p:nvPr/>
        </p:nvSpPr>
        <p:spPr>
          <a:xfrm>
            <a:off x="3789450" y="1035325"/>
            <a:ext cx="1590300" cy="8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uli"/>
                <a:ea typeface="Muli"/>
                <a:cs typeface="Muli"/>
                <a:sym typeface="Muli"/>
              </a:rPr>
              <a:t>XGBoost</a:t>
            </a:r>
            <a:r>
              <a:rPr b="1" lang="en" sz="1500">
                <a:latin typeface="Muli"/>
                <a:ea typeface="Muli"/>
                <a:cs typeface="Muli"/>
                <a:sym typeface="Muli"/>
              </a:rPr>
              <a:t> Classifier</a:t>
            </a:r>
            <a:endParaRPr b="1" sz="1500">
              <a:latin typeface="Muli"/>
              <a:ea typeface="Muli"/>
              <a:cs typeface="Muli"/>
              <a:sym typeface="Muli"/>
            </a:endParaRPr>
          </a:p>
        </p:txBody>
      </p:sp>
      <p:sp>
        <p:nvSpPr>
          <p:cNvPr id="549" name="Google Shape;549;p29"/>
          <p:cNvSpPr txBox="1"/>
          <p:nvPr/>
        </p:nvSpPr>
        <p:spPr>
          <a:xfrm>
            <a:off x="222300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PROS</a:t>
            </a:r>
            <a:endParaRPr b="1" sz="1600">
              <a:solidFill>
                <a:srgbClr val="19BBD5"/>
              </a:solidFill>
              <a:latin typeface="Muli"/>
              <a:ea typeface="Muli"/>
              <a:cs typeface="Muli"/>
              <a:sym typeface="Muli"/>
            </a:endParaRPr>
          </a:p>
        </p:txBody>
      </p:sp>
      <p:sp>
        <p:nvSpPr>
          <p:cNvPr id="550" name="Google Shape;550;p29"/>
          <p:cNvSpPr txBox="1"/>
          <p:nvPr/>
        </p:nvSpPr>
        <p:spPr>
          <a:xfrm>
            <a:off x="596405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CONS</a:t>
            </a:r>
            <a:endParaRPr b="1" sz="1600">
              <a:solidFill>
                <a:srgbClr val="19BBD5"/>
              </a:solidFill>
              <a:latin typeface="Muli"/>
              <a:ea typeface="Muli"/>
              <a:cs typeface="Muli"/>
              <a:sym typeface="Muli"/>
            </a:endParaRPr>
          </a:p>
        </p:txBody>
      </p:sp>
      <p:sp>
        <p:nvSpPr>
          <p:cNvPr id="551" name="Google Shape;551;p29"/>
          <p:cNvSpPr txBox="1"/>
          <p:nvPr/>
        </p:nvSpPr>
        <p:spPr>
          <a:xfrm>
            <a:off x="1278325"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It has inbuilt capability to handle missing values</a:t>
            </a:r>
            <a:endParaRPr sz="1150">
              <a:solidFill>
                <a:srgbClr val="FFFFFF"/>
              </a:solidFill>
              <a:latin typeface="Muli"/>
              <a:ea typeface="Muli"/>
              <a:cs typeface="Muli"/>
              <a:sym typeface="Muli"/>
            </a:endParaRPr>
          </a:p>
          <a:p>
            <a:pPr indent="0" lvl="0" marL="0" rtl="0" algn="l">
              <a:spcBef>
                <a:spcPts val="1200"/>
              </a:spcBef>
              <a:spcAft>
                <a:spcPts val="0"/>
              </a:spcAft>
              <a:buNone/>
            </a:pPr>
            <a:r>
              <a:t/>
            </a:r>
            <a:endParaRPr sz="1150">
              <a:solidFill>
                <a:srgbClr val="FFFFFF"/>
              </a:solidFill>
              <a:latin typeface="Muli"/>
              <a:ea typeface="Muli"/>
              <a:cs typeface="Muli"/>
              <a:sym typeface="Muli"/>
            </a:endParaRPr>
          </a:p>
        </p:txBody>
      </p:sp>
      <p:sp>
        <p:nvSpPr>
          <p:cNvPr id="552" name="Google Shape;552;p29"/>
          <p:cNvSpPr txBox="1"/>
          <p:nvPr/>
        </p:nvSpPr>
        <p:spPr>
          <a:xfrm>
            <a:off x="5017250"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Model interpretability: It appears to be a blackbox and is very difficult to be interpreted</a:t>
            </a:r>
            <a:endParaRPr sz="1150">
              <a:solidFill>
                <a:srgbClr val="FFFFFF"/>
              </a:solidFill>
              <a:latin typeface="Muli"/>
              <a:ea typeface="Muli"/>
              <a:cs typeface="Muli"/>
              <a:sym typeface="Muli"/>
            </a:endParaRPr>
          </a:p>
          <a:p>
            <a:pPr indent="0" lvl="0" marL="457200" rtl="0" algn="l">
              <a:lnSpc>
                <a:spcPct val="115000"/>
              </a:lnSpc>
              <a:spcBef>
                <a:spcPts val="0"/>
              </a:spcBef>
              <a:spcAft>
                <a:spcPts val="0"/>
              </a:spcAft>
              <a:buNone/>
            </a:pPr>
            <a:r>
              <a:t/>
            </a:r>
            <a:endParaRPr sz="1150">
              <a:solidFill>
                <a:srgbClr val="FFFFFF"/>
              </a:solidFill>
              <a:latin typeface="Muli"/>
              <a:ea typeface="Muli"/>
              <a:cs typeface="Muli"/>
              <a:sym typeface="Muli"/>
            </a:endParaRPr>
          </a:p>
          <a:p>
            <a:pPr indent="0" lvl="0" marL="0" rtl="0" algn="l">
              <a:spcBef>
                <a:spcPts val="1200"/>
              </a:spcBef>
              <a:spcAft>
                <a:spcPts val="0"/>
              </a:spcAft>
              <a:buNone/>
            </a:pPr>
            <a:r>
              <a:t/>
            </a:r>
            <a:endParaRPr sz="1150">
              <a:solidFill>
                <a:srgbClr val="FFFFFF"/>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12"/>
          <p:cNvSpPr txBox="1"/>
          <p:nvPr>
            <p:ph type="title"/>
          </p:nvPr>
        </p:nvSpPr>
        <p:spPr>
          <a:xfrm>
            <a:off x="1829575" y="891225"/>
            <a:ext cx="24867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Index</a:t>
            </a:r>
            <a:endParaRPr b="1"/>
          </a:p>
        </p:txBody>
      </p:sp>
      <p:sp>
        <p:nvSpPr>
          <p:cNvPr id="346" name="Google Shape;346;p12"/>
          <p:cNvSpPr txBox="1"/>
          <p:nvPr/>
        </p:nvSpPr>
        <p:spPr>
          <a:xfrm>
            <a:off x="2317425" y="1483125"/>
            <a:ext cx="4013400" cy="3489300"/>
          </a:xfrm>
          <a:prstGeom prst="rect">
            <a:avLst/>
          </a:prstGeom>
          <a:noFill/>
          <a:ln>
            <a:noFill/>
          </a:ln>
        </p:spPr>
        <p:txBody>
          <a:bodyPr anchorCtr="0" anchor="t" bIns="91425" lIns="91425" spcFirstLastPara="1" rIns="91425" wrap="square" tIns="91425">
            <a:noAutofit/>
          </a:bodyPr>
          <a:lstStyle/>
          <a:p>
            <a:pPr indent="-311150" lvl="0" marL="457200" rtl="0" algn="l">
              <a:lnSpc>
                <a:spcPct val="150000"/>
              </a:lnSpc>
              <a:spcBef>
                <a:spcPts val="600"/>
              </a:spcBef>
              <a:spcAft>
                <a:spcPts val="0"/>
              </a:spcAft>
              <a:buClr>
                <a:srgbClr val="C6DAEC"/>
              </a:buClr>
              <a:buSzPts val="1300"/>
              <a:buFont typeface="Muli"/>
              <a:buAutoNum type="arabicPeriod"/>
            </a:pPr>
            <a:r>
              <a:rPr b="1" lang="en" sz="1300">
                <a:solidFill>
                  <a:srgbClr val="C6DAEC"/>
                </a:solidFill>
                <a:latin typeface="Muli"/>
                <a:ea typeface="Muli"/>
                <a:cs typeface="Muli"/>
                <a:sym typeface="Muli"/>
              </a:rPr>
              <a:t>Introduction</a:t>
            </a:r>
            <a:endParaRPr b="1" sz="1300">
              <a:solidFill>
                <a:srgbClr val="C6DAEC"/>
              </a:solidFill>
              <a:latin typeface="Muli"/>
              <a:ea typeface="Muli"/>
              <a:cs typeface="Muli"/>
              <a:sym typeface="Muli"/>
            </a:endParaRPr>
          </a:p>
          <a:p>
            <a:pPr indent="-311150" lvl="0" marL="457200" rtl="0" algn="l">
              <a:lnSpc>
                <a:spcPct val="150000"/>
              </a:lnSpc>
              <a:spcBef>
                <a:spcPts val="0"/>
              </a:spcBef>
              <a:spcAft>
                <a:spcPts val="0"/>
              </a:spcAft>
              <a:buClr>
                <a:srgbClr val="C6DAEC"/>
              </a:buClr>
              <a:buSzPts val="1300"/>
              <a:buFont typeface="Muli"/>
              <a:buAutoNum type="arabicPeriod"/>
            </a:pPr>
            <a:r>
              <a:rPr b="1" lang="en" sz="1300">
                <a:solidFill>
                  <a:srgbClr val="C6DAEC"/>
                </a:solidFill>
                <a:latin typeface="Muli"/>
                <a:ea typeface="Muli"/>
                <a:cs typeface="Muli"/>
                <a:sym typeface="Muli"/>
              </a:rPr>
              <a:t>Data Description</a:t>
            </a:r>
            <a:endParaRPr b="1" sz="1300">
              <a:solidFill>
                <a:srgbClr val="C6DAEC"/>
              </a:solidFill>
              <a:latin typeface="Muli"/>
              <a:ea typeface="Muli"/>
              <a:cs typeface="Muli"/>
              <a:sym typeface="Muli"/>
            </a:endParaRPr>
          </a:p>
          <a:p>
            <a:pPr indent="-311150" lvl="0" marL="457200" rtl="0" algn="l">
              <a:lnSpc>
                <a:spcPct val="150000"/>
              </a:lnSpc>
              <a:spcBef>
                <a:spcPts val="0"/>
              </a:spcBef>
              <a:spcAft>
                <a:spcPts val="0"/>
              </a:spcAft>
              <a:buClr>
                <a:srgbClr val="C6DAEC"/>
              </a:buClr>
              <a:buSzPts val="1300"/>
              <a:buFont typeface="Muli"/>
              <a:buAutoNum type="arabicPeriod"/>
            </a:pPr>
            <a:r>
              <a:rPr b="1" lang="en" sz="1300">
                <a:solidFill>
                  <a:srgbClr val="C6DAEC"/>
                </a:solidFill>
                <a:latin typeface="Muli"/>
                <a:ea typeface="Muli"/>
                <a:cs typeface="Muli"/>
                <a:sym typeface="Muli"/>
              </a:rPr>
              <a:t>Data Pre-processing</a:t>
            </a:r>
            <a:endParaRPr b="1" sz="1300">
              <a:solidFill>
                <a:srgbClr val="C6DAEC"/>
              </a:solidFill>
              <a:latin typeface="Muli"/>
              <a:ea typeface="Muli"/>
              <a:cs typeface="Muli"/>
              <a:sym typeface="Muli"/>
            </a:endParaRPr>
          </a:p>
          <a:p>
            <a:pPr indent="-311150" lvl="1" marL="914400" rtl="0" algn="l">
              <a:lnSpc>
                <a:spcPct val="150000"/>
              </a:lnSpc>
              <a:spcBef>
                <a:spcPts val="0"/>
              </a:spcBef>
              <a:spcAft>
                <a:spcPts val="0"/>
              </a:spcAft>
              <a:buClr>
                <a:srgbClr val="C6DAEC"/>
              </a:buClr>
              <a:buSzPts val="1300"/>
              <a:buFont typeface="Muli"/>
              <a:buAutoNum type="alphaLcPeriod"/>
            </a:pPr>
            <a:r>
              <a:rPr b="1" lang="en" sz="1300">
                <a:solidFill>
                  <a:srgbClr val="C6DAEC"/>
                </a:solidFill>
                <a:latin typeface="Muli"/>
                <a:ea typeface="Muli"/>
                <a:cs typeface="Muli"/>
                <a:sym typeface="Muli"/>
              </a:rPr>
              <a:t>Data Cleaning</a:t>
            </a:r>
            <a:endParaRPr b="1" sz="1300">
              <a:solidFill>
                <a:srgbClr val="C6DAEC"/>
              </a:solidFill>
              <a:latin typeface="Muli"/>
              <a:ea typeface="Muli"/>
              <a:cs typeface="Muli"/>
              <a:sym typeface="Muli"/>
            </a:endParaRPr>
          </a:p>
          <a:p>
            <a:pPr indent="-311150" lvl="1" marL="914400" rtl="0" algn="l">
              <a:lnSpc>
                <a:spcPct val="150000"/>
              </a:lnSpc>
              <a:spcBef>
                <a:spcPts val="0"/>
              </a:spcBef>
              <a:spcAft>
                <a:spcPts val="0"/>
              </a:spcAft>
              <a:buClr>
                <a:srgbClr val="C6DAEC"/>
              </a:buClr>
              <a:buSzPts val="1300"/>
              <a:buFont typeface="Muli"/>
              <a:buAutoNum type="alphaLcPeriod"/>
            </a:pPr>
            <a:r>
              <a:rPr b="1" lang="en" sz="1300">
                <a:solidFill>
                  <a:srgbClr val="C6DAEC"/>
                </a:solidFill>
                <a:latin typeface="Muli"/>
                <a:ea typeface="Muli"/>
                <a:cs typeface="Muli"/>
                <a:sym typeface="Muli"/>
              </a:rPr>
              <a:t>Feature Engineering</a:t>
            </a:r>
            <a:endParaRPr b="1" sz="1300">
              <a:solidFill>
                <a:srgbClr val="C6DAEC"/>
              </a:solidFill>
              <a:latin typeface="Muli"/>
              <a:ea typeface="Muli"/>
              <a:cs typeface="Muli"/>
              <a:sym typeface="Muli"/>
            </a:endParaRPr>
          </a:p>
          <a:p>
            <a:pPr indent="-311150" lvl="1" marL="914400" rtl="0" algn="l">
              <a:lnSpc>
                <a:spcPct val="150000"/>
              </a:lnSpc>
              <a:spcBef>
                <a:spcPts val="0"/>
              </a:spcBef>
              <a:spcAft>
                <a:spcPts val="0"/>
              </a:spcAft>
              <a:buClr>
                <a:srgbClr val="C6DAEC"/>
              </a:buClr>
              <a:buSzPts val="1300"/>
              <a:buFont typeface="Muli"/>
              <a:buAutoNum type="alphaLcPeriod"/>
            </a:pPr>
            <a:r>
              <a:rPr b="1" lang="en" sz="1300">
                <a:solidFill>
                  <a:srgbClr val="C6DAEC"/>
                </a:solidFill>
                <a:latin typeface="Muli"/>
                <a:ea typeface="Muli"/>
                <a:cs typeface="Muli"/>
                <a:sym typeface="Muli"/>
              </a:rPr>
              <a:t>Feature Analysis</a:t>
            </a:r>
            <a:endParaRPr b="1" sz="1300">
              <a:solidFill>
                <a:srgbClr val="C6DAEC"/>
              </a:solidFill>
              <a:latin typeface="Muli"/>
              <a:ea typeface="Muli"/>
              <a:cs typeface="Muli"/>
              <a:sym typeface="Muli"/>
            </a:endParaRPr>
          </a:p>
          <a:p>
            <a:pPr indent="-311150" lvl="0" marL="457200" rtl="0" algn="l">
              <a:lnSpc>
                <a:spcPct val="150000"/>
              </a:lnSpc>
              <a:spcBef>
                <a:spcPts val="0"/>
              </a:spcBef>
              <a:spcAft>
                <a:spcPts val="0"/>
              </a:spcAft>
              <a:buClr>
                <a:srgbClr val="C6DAEC"/>
              </a:buClr>
              <a:buSzPts val="1300"/>
              <a:buFont typeface="Muli"/>
              <a:buAutoNum type="arabicPeriod"/>
            </a:pPr>
            <a:r>
              <a:rPr b="1" lang="en" sz="1300">
                <a:solidFill>
                  <a:srgbClr val="C6DAEC"/>
                </a:solidFill>
                <a:latin typeface="Muli"/>
                <a:ea typeface="Muli"/>
                <a:cs typeface="Muli"/>
                <a:sym typeface="Muli"/>
              </a:rPr>
              <a:t>Machine Learning Models</a:t>
            </a:r>
            <a:endParaRPr b="1" sz="1300">
              <a:solidFill>
                <a:srgbClr val="C6DAEC"/>
              </a:solidFill>
              <a:latin typeface="Muli"/>
              <a:ea typeface="Muli"/>
              <a:cs typeface="Muli"/>
              <a:sym typeface="Muli"/>
            </a:endParaRPr>
          </a:p>
          <a:p>
            <a:pPr indent="-311150" lvl="1" marL="914400" rtl="0" algn="l">
              <a:lnSpc>
                <a:spcPct val="150000"/>
              </a:lnSpc>
              <a:spcBef>
                <a:spcPts val="0"/>
              </a:spcBef>
              <a:spcAft>
                <a:spcPts val="0"/>
              </a:spcAft>
              <a:buClr>
                <a:srgbClr val="C6DAEC"/>
              </a:buClr>
              <a:buSzPts val="1300"/>
              <a:buFont typeface="Muli"/>
              <a:buAutoNum type="alphaLcPeriod"/>
            </a:pPr>
            <a:r>
              <a:rPr b="1" lang="en" sz="1300">
                <a:solidFill>
                  <a:srgbClr val="C6DAEC"/>
                </a:solidFill>
                <a:latin typeface="Muli"/>
                <a:ea typeface="Muli"/>
                <a:cs typeface="Muli"/>
                <a:sym typeface="Muli"/>
              </a:rPr>
              <a:t>Model training </a:t>
            </a:r>
            <a:endParaRPr b="1" sz="1300">
              <a:solidFill>
                <a:srgbClr val="C6DAEC"/>
              </a:solidFill>
              <a:latin typeface="Muli"/>
              <a:ea typeface="Muli"/>
              <a:cs typeface="Muli"/>
              <a:sym typeface="Muli"/>
            </a:endParaRPr>
          </a:p>
          <a:p>
            <a:pPr indent="-311150" lvl="1" marL="914400" rtl="0" algn="l">
              <a:lnSpc>
                <a:spcPct val="150000"/>
              </a:lnSpc>
              <a:spcBef>
                <a:spcPts val="0"/>
              </a:spcBef>
              <a:spcAft>
                <a:spcPts val="0"/>
              </a:spcAft>
              <a:buClr>
                <a:srgbClr val="C6DAEC"/>
              </a:buClr>
              <a:buSzPts val="1300"/>
              <a:buFont typeface="Muli"/>
              <a:buAutoNum type="alphaLcPeriod"/>
            </a:pPr>
            <a:r>
              <a:rPr b="1" lang="en" sz="1300">
                <a:solidFill>
                  <a:srgbClr val="C6DAEC"/>
                </a:solidFill>
                <a:latin typeface="Muli"/>
                <a:ea typeface="Muli"/>
                <a:cs typeface="Muli"/>
                <a:sym typeface="Muli"/>
              </a:rPr>
              <a:t>Results</a:t>
            </a:r>
            <a:endParaRPr b="1" sz="1300">
              <a:solidFill>
                <a:srgbClr val="C6DAEC"/>
              </a:solidFill>
              <a:latin typeface="Muli"/>
              <a:ea typeface="Muli"/>
              <a:cs typeface="Muli"/>
              <a:sym typeface="Muli"/>
            </a:endParaRPr>
          </a:p>
          <a:p>
            <a:pPr indent="-311150" lvl="0" marL="457200" rtl="0" algn="l">
              <a:lnSpc>
                <a:spcPct val="150000"/>
              </a:lnSpc>
              <a:spcBef>
                <a:spcPts val="0"/>
              </a:spcBef>
              <a:spcAft>
                <a:spcPts val="0"/>
              </a:spcAft>
              <a:buClr>
                <a:srgbClr val="C6DAEC"/>
              </a:buClr>
              <a:buSzPts val="1300"/>
              <a:buFont typeface="Muli"/>
              <a:buAutoNum type="arabicPeriod"/>
            </a:pPr>
            <a:r>
              <a:rPr b="1" lang="en" sz="1300">
                <a:solidFill>
                  <a:srgbClr val="C6DAEC"/>
                </a:solidFill>
                <a:latin typeface="Muli"/>
                <a:ea typeface="Muli"/>
                <a:cs typeface="Muli"/>
                <a:sym typeface="Muli"/>
              </a:rPr>
              <a:t>Business and Marketing Insights</a:t>
            </a:r>
            <a:endParaRPr b="1" sz="1300">
              <a:solidFill>
                <a:srgbClr val="C6DAEC"/>
              </a:solidFill>
              <a:latin typeface="Muli"/>
              <a:ea typeface="Muli"/>
              <a:cs typeface="Muli"/>
              <a:sym typeface="Muli"/>
            </a:endParaRPr>
          </a:p>
          <a:p>
            <a:pPr indent="457200" lvl="0" marL="0" rtl="0" algn="l">
              <a:lnSpc>
                <a:spcPct val="150000"/>
              </a:lnSpc>
              <a:spcBef>
                <a:spcPts val="600"/>
              </a:spcBef>
              <a:spcAft>
                <a:spcPts val="0"/>
              </a:spcAft>
              <a:buNone/>
            </a:pPr>
            <a:r>
              <a:rPr b="1" lang="en" sz="1300">
                <a:solidFill>
                  <a:srgbClr val="C6DAEC"/>
                </a:solidFill>
                <a:latin typeface="Muli"/>
                <a:ea typeface="Muli"/>
                <a:cs typeface="Muli"/>
                <a:sym typeface="Muli"/>
              </a:rPr>
              <a:t> </a:t>
            </a:r>
            <a:endParaRPr b="1" sz="1300">
              <a:solidFill>
                <a:srgbClr val="C6DAEC"/>
              </a:solidFill>
              <a:latin typeface="Muli"/>
              <a:ea typeface="Muli"/>
              <a:cs typeface="Muli"/>
              <a:sym typeface="Muli"/>
            </a:endParaRPr>
          </a:p>
          <a:p>
            <a:pPr indent="0" lvl="0" marL="0" rtl="0" algn="l">
              <a:lnSpc>
                <a:spcPct val="150000"/>
              </a:lnSpc>
              <a:spcBef>
                <a:spcPts val="600"/>
              </a:spcBef>
              <a:spcAft>
                <a:spcPts val="0"/>
              </a:spcAft>
              <a:buNone/>
            </a:pPr>
            <a:r>
              <a:t/>
            </a:r>
            <a:endParaRPr sz="1300">
              <a:solidFill>
                <a:srgbClr val="C6DAEC"/>
              </a:solidFill>
              <a:latin typeface="Muli"/>
              <a:ea typeface="Muli"/>
              <a:cs typeface="Muli"/>
              <a:sym typeface="Muli"/>
            </a:endParaRPr>
          </a:p>
        </p:txBody>
      </p:sp>
      <p:sp>
        <p:nvSpPr>
          <p:cNvPr id="347" name="Google Shape;347;p1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30"/>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58" name="Google Shape;558;p30"/>
          <p:cNvSpPr/>
          <p:nvPr/>
        </p:nvSpPr>
        <p:spPr>
          <a:xfrm rot="-5400000">
            <a:off x="3659850" y="213825"/>
            <a:ext cx="1849800" cy="21354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cxnSp>
        <p:nvCxnSpPr>
          <p:cNvPr id="559" name="Google Shape;559;p30"/>
          <p:cNvCxnSpPr/>
          <p:nvPr/>
        </p:nvCxnSpPr>
        <p:spPr>
          <a:xfrm>
            <a:off x="4584600" y="2261925"/>
            <a:ext cx="0" cy="2073600"/>
          </a:xfrm>
          <a:prstGeom prst="straightConnector1">
            <a:avLst/>
          </a:prstGeom>
          <a:noFill/>
          <a:ln cap="flat" cmpd="sng" w="38100">
            <a:solidFill>
              <a:srgbClr val="19BBD5"/>
            </a:solidFill>
            <a:prstDash val="solid"/>
            <a:round/>
            <a:headEnd len="med" w="med" type="none"/>
            <a:tailEnd len="med" w="med" type="none"/>
          </a:ln>
        </p:spPr>
      </p:cxnSp>
      <p:sp>
        <p:nvSpPr>
          <p:cNvPr id="560" name="Google Shape;560;p30"/>
          <p:cNvSpPr txBox="1"/>
          <p:nvPr/>
        </p:nvSpPr>
        <p:spPr>
          <a:xfrm>
            <a:off x="3789450" y="1035325"/>
            <a:ext cx="1590300" cy="88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uli"/>
                <a:ea typeface="Muli"/>
                <a:cs typeface="Muli"/>
                <a:sym typeface="Muli"/>
              </a:rPr>
              <a:t>Cat Boost</a:t>
            </a:r>
            <a:endParaRPr b="1" sz="1500">
              <a:latin typeface="Muli"/>
              <a:ea typeface="Muli"/>
              <a:cs typeface="Muli"/>
              <a:sym typeface="Muli"/>
            </a:endParaRPr>
          </a:p>
        </p:txBody>
      </p:sp>
      <p:sp>
        <p:nvSpPr>
          <p:cNvPr id="561" name="Google Shape;561;p30"/>
          <p:cNvSpPr txBox="1"/>
          <p:nvPr/>
        </p:nvSpPr>
        <p:spPr>
          <a:xfrm>
            <a:off x="222300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PROS</a:t>
            </a:r>
            <a:endParaRPr b="1" sz="1600">
              <a:solidFill>
                <a:srgbClr val="19BBD5"/>
              </a:solidFill>
              <a:latin typeface="Muli"/>
              <a:ea typeface="Muli"/>
              <a:cs typeface="Muli"/>
              <a:sym typeface="Muli"/>
            </a:endParaRPr>
          </a:p>
        </p:txBody>
      </p:sp>
      <p:sp>
        <p:nvSpPr>
          <p:cNvPr id="562" name="Google Shape;562;p30"/>
          <p:cNvSpPr txBox="1"/>
          <p:nvPr/>
        </p:nvSpPr>
        <p:spPr>
          <a:xfrm>
            <a:off x="5964050" y="2106600"/>
            <a:ext cx="14193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19BBD5"/>
                </a:solidFill>
                <a:latin typeface="Muli"/>
                <a:ea typeface="Muli"/>
                <a:cs typeface="Muli"/>
                <a:sym typeface="Muli"/>
              </a:rPr>
              <a:t>CONS</a:t>
            </a:r>
            <a:endParaRPr b="1" sz="1600">
              <a:solidFill>
                <a:srgbClr val="19BBD5"/>
              </a:solidFill>
              <a:latin typeface="Muli"/>
              <a:ea typeface="Muli"/>
              <a:cs typeface="Muli"/>
              <a:sym typeface="Muli"/>
            </a:endParaRPr>
          </a:p>
        </p:txBody>
      </p:sp>
      <p:sp>
        <p:nvSpPr>
          <p:cNvPr id="563" name="Google Shape;563;p30"/>
          <p:cNvSpPr txBox="1"/>
          <p:nvPr/>
        </p:nvSpPr>
        <p:spPr>
          <a:xfrm>
            <a:off x="1278325"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It has the flexibility of giving indices of categorical columns so that it can be encoded as one-hot encoding using one_hot_max_size.</a:t>
            </a:r>
            <a:endParaRPr sz="1150">
              <a:solidFill>
                <a:srgbClr val="FFFFFF"/>
              </a:solidFill>
              <a:latin typeface="Muli"/>
              <a:ea typeface="Muli"/>
              <a:cs typeface="Muli"/>
              <a:sym typeface="Muli"/>
            </a:endParaRPr>
          </a:p>
          <a:p>
            <a:pPr indent="0" lvl="0" marL="914400" rtl="0" algn="l">
              <a:lnSpc>
                <a:spcPct val="115000"/>
              </a:lnSpc>
              <a:spcBef>
                <a:spcPts val="0"/>
              </a:spcBef>
              <a:spcAft>
                <a:spcPts val="0"/>
              </a:spcAft>
              <a:buNone/>
            </a:pPr>
            <a:r>
              <a:t/>
            </a:r>
            <a:endParaRPr sz="1150">
              <a:solidFill>
                <a:srgbClr val="FFFFFF"/>
              </a:solidFill>
              <a:latin typeface="Muli"/>
              <a:ea typeface="Muli"/>
              <a:cs typeface="Muli"/>
              <a:sym typeface="Muli"/>
            </a:endParaRPr>
          </a:p>
          <a:p>
            <a:pPr indent="-301625" lvl="0" marL="457200" rtl="0" algn="l">
              <a:lnSpc>
                <a:spcPct val="115000"/>
              </a:lnSpc>
              <a:spcBef>
                <a:spcPts val="0"/>
              </a:spcBef>
              <a:spcAft>
                <a:spcPts val="0"/>
              </a:spcAft>
              <a:buClr>
                <a:srgbClr val="FFFFFF"/>
              </a:buClr>
              <a:buSzPts val="1150"/>
              <a:buFont typeface="Muli"/>
              <a:buChar char="●"/>
            </a:pPr>
            <a:r>
              <a:rPr lang="en" sz="1150">
                <a:solidFill>
                  <a:srgbClr val="FFFFFF"/>
                </a:solidFill>
                <a:latin typeface="Muli"/>
                <a:ea typeface="Muli"/>
                <a:cs typeface="Muli"/>
                <a:sym typeface="Muli"/>
              </a:rPr>
              <a:t>CatBoost uses an efficient method of encoding which is similar to mean encoding but reduces overfitting.</a:t>
            </a:r>
            <a:endParaRPr sz="1150">
              <a:solidFill>
                <a:srgbClr val="FFFFFF"/>
              </a:solidFill>
              <a:latin typeface="Muli"/>
              <a:ea typeface="Muli"/>
              <a:cs typeface="Muli"/>
              <a:sym typeface="Muli"/>
            </a:endParaRPr>
          </a:p>
          <a:p>
            <a:pPr indent="0" lvl="0" marL="457200" rtl="0" algn="l">
              <a:spcBef>
                <a:spcPts val="0"/>
              </a:spcBef>
              <a:spcAft>
                <a:spcPts val="0"/>
              </a:spcAft>
              <a:buNone/>
            </a:pPr>
            <a:r>
              <a:t/>
            </a:r>
            <a:endParaRPr sz="1150">
              <a:solidFill>
                <a:srgbClr val="FFFFFF"/>
              </a:solidFill>
              <a:latin typeface="Muli"/>
              <a:ea typeface="Muli"/>
              <a:cs typeface="Muli"/>
              <a:sym typeface="Muli"/>
            </a:endParaRPr>
          </a:p>
        </p:txBody>
      </p:sp>
      <p:sp>
        <p:nvSpPr>
          <p:cNvPr id="564" name="Google Shape;564;p30"/>
          <p:cNvSpPr txBox="1"/>
          <p:nvPr/>
        </p:nvSpPr>
        <p:spPr>
          <a:xfrm>
            <a:off x="5017250" y="2566725"/>
            <a:ext cx="3160500" cy="2218800"/>
          </a:xfrm>
          <a:prstGeom prst="rect">
            <a:avLst/>
          </a:prstGeom>
          <a:noFill/>
          <a:ln>
            <a:noFill/>
          </a:ln>
        </p:spPr>
        <p:txBody>
          <a:bodyPr anchorCtr="0" anchor="t" bIns="91425" lIns="91425" spcFirstLastPara="1" rIns="91425" wrap="square" tIns="91425">
            <a:noAutofit/>
          </a:bodyPr>
          <a:lstStyle/>
          <a:p>
            <a:pPr indent="-301625" lvl="0" marL="457200" rtl="0" algn="l">
              <a:lnSpc>
                <a:spcPct val="115000"/>
              </a:lnSpc>
              <a:spcBef>
                <a:spcPts val="0"/>
              </a:spcBef>
              <a:spcAft>
                <a:spcPts val="0"/>
              </a:spcAft>
              <a:buClr>
                <a:srgbClr val="FFFFFF"/>
              </a:buClr>
              <a:buSzPts val="1150"/>
              <a:buFont typeface="Muli"/>
              <a:buChar char="●"/>
            </a:pPr>
            <a:r>
              <a:rPr lang="en" sz="1100">
                <a:solidFill>
                  <a:srgbClr val="FFFFFF"/>
                </a:solidFill>
                <a:latin typeface="Muli"/>
                <a:ea typeface="Muli"/>
                <a:cs typeface="Muli"/>
                <a:sym typeface="Muli"/>
              </a:rPr>
              <a:t>CatBoost performs well only when we have categorical variables in the data and we properly tune them and has little or no effect on continuous variables.</a:t>
            </a:r>
            <a:endParaRPr sz="1100">
              <a:solidFill>
                <a:srgbClr val="FFFFFF"/>
              </a:solidFill>
              <a:latin typeface="Muli"/>
              <a:ea typeface="Muli"/>
              <a:cs typeface="Muli"/>
              <a:sym typeface="Muli"/>
            </a:endParaRPr>
          </a:p>
          <a:p>
            <a:pPr indent="0" lvl="0" marL="457200" rtl="0" algn="l">
              <a:lnSpc>
                <a:spcPct val="115000"/>
              </a:lnSpc>
              <a:spcBef>
                <a:spcPts val="0"/>
              </a:spcBef>
              <a:spcAft>
                <a:spcPts val="0"/>
              </a:spcAft>
              <a:buNone/>
            </a:pPr>
            <a:r>
              <a:t/>
            </a:r>
            <a:endParaRPr sz="1150">
              <a:solidFill>
                <a:srgbClr val="FFFFFF"/>
              </a:solidFill>
              <a:latin typeface="Muli"/>
              <a:ea typeface="Muli"/>
              <a:cs typeface="Muli"/>
              <a:sym typeface="Muli"/>
            </a:endParaRPr>
          </a:p>
          <a:p>
            <a:pPr indent="0" lvl="0" marL="457200" rtl="0" algn="l">
              <a:lnSpc>
                <a:spcPct val="115000"/>
              </a:lnSpc>
              <a:spcBef>
                <a:spcPts val="0"/>
              </a:spcBef>
              <a:spcAft>
                <a:spcPts val="0"/>
              </a:spcAft>
              <a:buNone/>
            </a:pPr>
            <a:r>
              <a:t/>
            </a:r>
            <a:endParaRPr sz="1150">
              <a:solidFill>
                <a:srgbClr val="FFFFFF"/>
              </a:solidFill>
              <a:latin typeface="Muli"/>
              <a:ea typeface="Muli"/>
              <a:cs typeface="Muli"/>
              <a:sym typeface="Muli"/>
            </a:endParaRPr>
          </a:p>
          <a:p>
            <a:pPr indent="0" lvl="0" marL="0" rtl="0" algn="l">
              <a:spcBef>
                <a:spcPts val="1200"/>
              </a:spcBef>
              <a:spcAft>
                <a:spcPts val="0"/>
              </a:spcAft>
              <a:buNone/>
            </a:pPr>
            <a:r>
              <a:t/>
            </a:r>
            <a:endParaRPr sz="1150">
              <a:solidFill>
                <a:srgbClr val="FFFFFF"/>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8" name="Shape 568"/>
        <p:cNvGrpSpPr/>
        <p:nvPr/>
      </p:nvGrpSpPr>
      <p:grpSpPr>
        <a:xfrm>
          <a:off x="0" y="0"/>
          <a:ext cx="0" cy="0"/>
          <a:chOff x="0" y="0"/>
          <a:chExt cx="0" cy="0"/>
        </a:xfrm>
      </p:grpSpPr>
      <p:sp>
        <p:nvSpPr>
          <p:cNvPr id="569" name="Google Shape;569;p31"/>
          <p:cNvSpPr txBox="1"/>
          <p:nvPr>
            <p:ph type="title"/>
          </p:nvPr>
        </p:nvSpPr>
        <p:spPr>
          <a:xfrm>
            <a:off x="1656500" y="89740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t>Results</a:t>
            </a:r>
            <a:endParaRPr b="1" sz="3000"/>
          </a:p>
        </p:txBody>
      </p:sp>
      <p:graphicFrame>
        <p:nvGraphicFramePr>
          <p:cNvPr id="570" name="Google Shape;570;p31"/>
          <p:cNvGraphicFramePr/>
          <p:nvPr/>
        </p:nvGraphicFramePr>
        <p:xfrm>
          <a:off x="373713" y="1947331"/>
          <a:ext cx="3000000" cy="3000000"/>
        </p:xfrm>
        <a:graphic>
          <a:graphicData uri="http://schemas.openxmlformats.org/drawingml/2006/table">
            <a:tbl>
              <a:tblPr>
                <a:noFill/>
                <a:tableStyleId>{72AFFFBD-5288-4DF4-9DD5-EC653BA7E4A6}</a:tableStyleId>
              </a:tblPr>
              <a:tblGrid>
                <a:gridCol w="1268275"/>
                <a:gridCol w="1356900"/>
                <a:gridCol w="1188825"/>
                <a:gridCol w="1545950"/>
              </a:tblGrid>
              <a:tr h="822875">
                <a:tc>
                  <a:txBody>
                    <a:bodyPr/>
                    <a:lstStyle/>
                    <a:p>
                      <a:pPr indent="0" lvl="0" marL="0" rtl="0" algn="ctr">
                        <a:spcBef>
                          <a:spcPts val="0"/>
                        </a:spcBef>
                        <a:spcAft>
                          <a:spcPts val="0"/>
                        </a:spcAft>
                        <a:buNone/>
                      </a:pPr>
                      <a:r>
                        <a:rPr b="1" lang="en">
                          <a:solidFill>
                            <a:srgbClr val="C6DAEC"/>
                          </a:solidFill>
                          <a:latin typeface="Muli"/>
                          <a:ea typeface="Muli"/>
                          <a:cs typeface="Muli"/>
                          <a:sym typeface="Muli"/>
                        </a:rPr>
                        <a:t>Model</a:t>
                      </a:r>
                      <a:endParaRPr b="1">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6DAEC"/>
                          </a:solidFill>
                          <a:latin typeface="Muli"/>
                          <a:ea typeface="Muli"/>
                          <a:cs typeface="Muli"/>
                          <a:sym typeface="Muli"/>
                        </a:rPr>
                        <a:t>Test Accuracy</a:t>
                      </a:r>
                      <a:endParaRPr b="1">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6DAEC"/>
                          </a:solidFill>
                          <a:latin typeface="Muli"/>
                          <a:ea typeface="Muli"/>
                          <a:cs typeface="Muli"/>
                          <a:sym typeface="Muli"/>
                        </a:rPr>
                        <a:t>F1 Score</a:t>
                      </a:r>
                      <a:endParaRPr b="1">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C6DAEC"/>
                          </a:solidFill>
                          <a:latin typeface="Muli"/>
                          <a:ea typeface="Muli"/>
                          <a:cs typeface="Muli"/>
                          <a:sym typeface="Muli"/>
                        </a:rPr>
                        <a:t>MCC</a:t>
                      </a:r>
                      <a:endParaRPr b="1">
                        <a:solidFill>
                          <a:srgbClr val="C6DAEC"/>
                        </a:solidFill>
                        <a:latin typeface="Muli"/>
                        <a:ea typeface="Muli"/>
                        <a:cs typeface="Muli"/>
                        <a:sym typeface="Muli"/>
                      </a:endParaRPr>
                    </a:p>
                    <a:p>
                      <a:pPr indent="0" lvl="0" marL="0" rtl="0" algn="ctr">
                        <a:spcBef>
                          <a:spcPts val="0"/>
                        </a:spcBef>
                        <a:spcAft>
                          <a:spcPts val="0"/>
                        </a:spcAft>
                        <a:buNone/>
                      </a:pPr>
                      <a:r>
                        <a:rPr lang="en" sz="1100">
                          <a:solidFill>
                            <a:srgbClr val="C6DAEC"/>
                          </a:solidFill>
                          <a:latin typeface="Muli"/>
                          <a:ea typeface="Muli"/>
                          <a:cs typeface="Muli"/>
                          <a:sym typeface="Muli"/>
                        </a:rPr>
                        <a:t>Matthew</a:t>
                      </a:r>
                      <a:r>
                        <a:rPr lang="en" sz="1100">
                          <a:solidFill>
                            <a:srgbClr val="C6DAEC"/>
                          </a:solidFill>
                          <a:latin typeface="Muli"/>
                          <a:ea typeface="Muli"/>
                          <a:cs typeface="Muli"/>
                          <a:sym typeface="Muli"/>
                        </a:rPr>
                        <a:t> Correlation Coefficient</a:t>
                      </a:r>
                      <a:endParaRPr sz="11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371625">
                <a:tc>
                  <a:txBody>
                    <a:bodyPr/>
                    <a:lstStyle/>
                    <a:p>
                      <a:pPr indent="0" lvl="0" marL="0" rtl="0" algn="l">
                        <a:spcBef>
                          <a:spcPts val="0"/>
                        </a:spcBef>
                        <a:spcAft>
                          <a:spcPts val="0"/>
                        </a:spcAft>
                        <a:buNone/>
                      </a:pPr>
                      <a:r>
                        <a:rPr lang="en">
                          <a:solidFill>
                            <a:srgbClr val="C6DAEC"/>
                          </a:solidFill>
                          <a:latin typeface="Muli"/>
                          <a:ea typeface="Muli"/>
                          <a:cs typeface="Muli"/>
                          <a:sym typeface="Muli"/>
                        </a:rPr>
                        <a:t>Cat Boost</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Clr>
                          <a:schemeClr val="dk1"/>
                        </a:buClr>
                        <a:buSzPts val="1100"/>
                        <a:buFont typeface="Arial"/>
                        <a:buNone/>
                      </a:pPr>
                      <a:r>
                        <a:rPr lang="en" sz="1200">
                          <a:solidFill>
                            <a:srgbClr val="C6DAEC"/>
                          </a:solidFill>
                          <a:latin typeface="Muli"/>
                          <a:ea typeface="Muli"/>
                          <a:cs typeface="Muli"/>
                          <a:sym typeface="Muli"/>
                        </a:rPr>
                        <a:t>0.753</a:t>
                      </a:r>
                      <a:endParaRPr sz="1200">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0.610</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0.45</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r h="482125">
                <a:tc>
                  <a:txBody>
                    <a:bodyPr/>
                    <a:lstStyle/>
                    <a:p>
                      <a:pPr indent="0" lvl="0" marL="0" rtl="0" algn="l">
                        <a:spcBef>
                          <a:spcPts val="0"/>
                        </a:spcBef>
                        <a:spcAft>
                          <a:spcPts val="0"/>
                        </a:spcAft>
                        <a:buNone/>
                      </a:pPr>
                      <a:r>
                        <a:rPr lang="en">
                          <a:solidFill>
                            <a:srgbClr val="C6DAEC"/>
                          </a:solidFill>
                          <a:latin typeface="Muli"/>
                          <a:ea typeface="Muli"/>
                          <a:cs typeface="Muli"/>
                          <a:sym typeface="Muli"/>
                        </a:rPr>
                        <a:t>XGBoost</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0.75</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0.609</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0.428</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tcPr>
                </a:tc>
              </a:tr>
              <a:tr h="539225">
                <a:tc>
                  <a:txBody>
                    <a:bodyPr/>
                    <a:lstStyle/>
                    <a:p>
                      <a:pPr indent="0" lvl="0" marL="0" rtl="0" algn="l">
                        <a:spcBef>
                          <a:spcPts val="0"/>
                        </a:spcBef>
                        <a:spcAft>
                          <a:spcPts val="0"/>
                        </a:spcAft>
                        <a:buClr>
                          <a:schemeClr val="dk1"/>
                        </a:buClr>
                        <a:buSzPts val="1100"/>
                        <a:buFont typeface="Arial"/>
                        <a:buNone/>
                      </a:pPr>
                      <a:r>
                        <a:rPr lang="en">
                          <a:solidFill>
                            <a:srgbClr val="C6DAEC"/>
                          </a:solidFill>
                          <a:latin typeface="Muli"/>
                          <a:ea typeface="Muli"/>
                          <a:cs typeface="Muli"/>
                          <a:sym typeface="Muli"/>
                        </a:rPr>
                        <a:t>Random Forest</a:t>
                      </a:r>
                      <a:endParaRPr>
                        <a:solidFill>
                          <a:srgbClr val="C6DAEC"/>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0.748</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0.608</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c>
                  <a:txBody>
                    <a:bodyPr/>
                    <a:lstStyle/>
                    <a:p>
                      <a:pPr indent="0" lvl="0" marL="0" rtl="0" algn="ctr">
                        <a:spcBef>
                          <a:spcPts val="0"/>
                        </a:spcBef>
                        <a:spcAft>
                          <a:spcPts val="0"/>
                        </a:spcAft>
                        <a:buNone/>
                      </a:pPr>
                      <a:r>
                        <a:rPr lang="en" sz="1200">
                          <a:solidFill>
                            <a:srgbClr val="FFFFFF"/>
                          </a:solidFill>
                          <a:latin typeface="Muli"/>
                          <a:ea typeface="Muli"/>
                          <a:cs typeface="Muli"/>
                          <a:sym typeface="Muli"/>
                        </a:rPr>
                        <a:t>0.424</a:t>
                      </a:r>
                      <a:endParaRPr sz="1200">
                        <a:solidFill>
                          <a:srgbClr val="FFFFFF"/>
                        </a:solidFill>
                        <a:latin typeface="Muli"/>
                        <a:ea typeface="Muli"/>
                        <a:cs typeface="Muli"/>
                        <a:sym typeface="Muli"/>
                      </a:endParaRPr>
                    </a:p>
                  </a:txBody>
                  <a:tcPr marT="68575" marB="68575" marR="91425" marL="91425" anchor="ctr">
                    <a:lnL cap="flat" cmpd="sng" w="19050">
                      <a:solidFill>
                        <a:srgbClr val="19BBD5"/>
                      </a:solidFill>
                      <a:prstDash val="solid"/>
                      <a:round/>
                      <a:headEnd len="sm" w="sm" type="none"/>
                      <a:tailEnd len="sm" w="sm" type="none"/>
                    </a:lnL>
                    <a:lnR cap="flat" cmpd="sng" w="19050">
                      <a:solidFill>
                        <a:srgbClr val="19BBD5"/>
                      </a:solidFill>
                      <a:prstDash val="solid"/>
                      <a:round/>
                      <a:headEnd len="sm" w="sm" type="none"/>
                      <a:tailEnd len="sm" w="sm" type="none"/>
                    </a:lnR>
                    <a:lnT cap="flat" cmpd="sng" w="19050">
                      <a:solidFill>
                        <a:srgbClr val="19BBD5">
                          <a:alpha val="0"/>
                        </a:srgbClr>
                      </a:solidFill>
                      <a:prstDash val="solid"/>
                      <a:round/>
                      <a:headEnd len="sm" w="sm" type="none"/>
                      <a:tailEnd len="sm" w="sm" type="none"/>
                    </a:lnT>
                    <a:lnB cap="flat" cmpd="sng" w="19050">
                      <a:solidFill>
                        <a:srgbClr val="19BBD5">
                          <a:alpha val="0"/>
                        </a:srgbClr>
                      </a:solidFill>
                      <a:prstDash val="solid"/>
                      <a:round/>
                      <a:headEnd len="sm" w="sm" type="none"/>
                      <a:tailEnd len="sm" w="sm" type="none"/>
                    </a:lnB>
                    <a:solidFill>
                      <a:srgbClr val="184769"/>
                    </a:solidFill>
                  </a:tcPr>
                </a:tc>
              </a:tr>
            </a:tbl>
          </a:graphicData>
        </a:graphic>
      </p:graphicFrame>
      <p:sp>
        <p:nvSpPr>
          <p:cNvPr id="571" name="Google Shape;571;p31"/>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72" name="Google Shape;572;p31"/>
          <p:cNvSpPr/>
          <p:nvPr/>
        </p:nvSpPr>
        <p:spPr>
          <a:xfrm>
            <a:off x="5958800" y="0"/>
            <a:ext cx="3185100" cy="51435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73" name="Google Shape;573;p31"/>
          <p:cNvPicPr preferRelativeResize="0"/>
          <p:nvPr/>
        </p:nvPicPr>
        <p:blipFill>
          <a:blip r:embed="rId3">
            <a:alphaModFix/>
          </a:blip>
          <a:stretch>
            <a:fillRect/>
          </a:stretch>
        </p:blipFill>
        <p:spPr>
          <a:xfrm>
            <a:off x="6066725" y="0"/>
            <a:ext cx="3009600" cy="1683525"/>
          </a:xfrm>
          <a:prstGeom prst="rect">
            <a:avLst/>
          </a:prstGeom>
          <a:noFill/>
          <a:ln>
            <a:noFill/>
          </a:ln>
        </p:spPr>
      </p:pic>
      <p:pic>
        <p:nvPicPr>
          <p:cNvPr id="574" name="Google Shape;574;p31"/>
          <p:cNvPicPr preferRelativeResize="0"/>
          <p:nvPr/>
        </p:nvPicPr>
        <p:blipFill>
          <a:blip r:embed="rId4">
            <a:alphaModFix/>
          </a:blip>
          <a:stretch>
            <a:fillRect/>
          </a:stretch>
        </p:blipFill>
        <p:spPr>
          <a:xfrm>
            <a:off x="6066725" y="1683525"/>
            <a:ext cx="3009600" cy="1849475"/>
          </a:xfrm>
          <a:prstGeom prst="rect">
            <a:avLst/>
          </a:prstGeom>
          <a:noFill/>
          <a:ln>
            <a:noFill/>
          </a:ln>
        </p:spPr>
      </p:pic>
      <p:pic>
        <p:nvPicPr>
          <p:cNvPr id="575" name="Google Shape;575;p31"/>
          <p:cNvPicPr preferRelativeResize="0"/>
          <p:nvPr/>
        </p:nvPicPr>
        <p:blipFill>
          <a:blip r:embed="rId5">
            <a:alphaModFix/>
          </a:blip>
          <a:stretch>
            <a:fillRect/>
          </a:stretch>
        </p:blipFill>
        <p:spPr>
          <a:xfrm>
            <a:off x="6066725" y="3464025"/>
            <a:ext cx="3009600" cy="1679475"/>
          </a:xfrm>
          <a:prstGeom prst="rect">
            <a:avLst/>
          </a:prstGeom>
          <a:noFill/>
          <a:ln>
            <a:noFill/>
          </a:ln>
        </p:spPr>
      </p:pic>
      <p:cxnSp>
        <p:nvCxnSpPr>
          <p:cNvPr id="576" name="Google Shape;576;p31"/>
          <p:cNvCxnSpPr/>
          <p:nvPr/>
        </p:nvCxnSpPr>
        <p:spPr>
          <a:xfrm>
            <a:off x="371700" y="4180200"/>
            <a:ext cx="5364000" cy="0"/>
          </a:xfrm>
          <a:prstGeom prst="straightConnector1">
            <a:avLst/>
          </a:prstGeom>
          <a:noFill/>
          <a:ln cap="flat" cmpd="sng" w="19050">
            <a:solidFill>
              <a:srgbClr val="19BBD5"/>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0" name="Shape 580"/>
        <p:cNvGrpSpPr/>
        <p:nvPr/>
      </p:nvGrpSpPr>
      <p:grpSpPr>
        <a:xfrm>
          <a:off x="0" y="0"/>
          <a:ext cx="0" cy="0"/>
          <a:chOff x="0" y="0"/>
          <a:chExt cx="0" cy="0"/>
        </a:xfrm>
      </p:grpSpPr>
      <p:sp>
        <p:nvSpPr>
          <p:cNvPr id="581" name="Google Shape;581;p32"/>
          <p:cNvSpPr/>
          <p:nvPr/>
        </p:nvSpPr>
        <p:spPr>
          <a:xfrm>
            <a:off x="7865525" y="3432300"/>
            <a:ext cx="1248000" cy="16905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p:nvPr/>
        </p:nvSpPr>
        <p:spPr>
          <a:xfrm>
            <a:off x="20100" y="10050"/>
            <a:ext cx="2029200" cy="3264900"/>
          </a:xfrm>
          <a:prstGeom prst="rect">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2"/>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584" name="Google Shape;584;p32"/>
          <p:cNvSpPr txBox="1"/>
          <p:nvPr/>
        </p:nvSpPr>
        <p:spPr>
          <a:xfrm>
            <a:off x="257025" y="260525"/>
            <a:ext cx="72129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19BBD5"/>
                </a:solidFill>
                <a:latin typeface="Nixie One"/>
                <a:ea typeface="Nixie One"/>
                <a:cs typeface="Nixie One"/>
                <a:sym typeface="Nixie One"/>
              </a:rPr>
              <a:t>Business &amp; Marketing Insights</a:t>
            </a:r>
            <a:endParaRPr b="1" sz="3000">
              <a:solidFill>
                <a:srgbClr val="19BBD5"/>
              </a:solidFill>
              <a:latin typeface="Nixie One"/>
              <a:ea typeface="Nixie One"/>
              <a:cs typeface="Nixie One"/>
              <a:sym typeface="Nixie One"/>
            </a:endParaRPr>
          </a:p>
          <a:p>
            <a:pPr indent="0" lvl="0" marL="914400" rtl="0" algn="l">
              <a:lnSpc>
                <a:spcPct val="115000"/>
              </a:lnSpc>
              <a:spcBef>
                <a:spcPts val="0"/>
              </a:spcBef>
              <a:spcAft>
                <a:spcPts val="0"/>
              </a:spcAft>
              <a:buNone/>
            </a:pPr>
            <a:r>
              <a:t/>
            </a:r>
            <a:endParaRPr b="1" sz="1600">
              <a:solidFill>
                <a:schemeClr val="dk1"/>
              </a:solidFill>
              <a:highlight>
                <a:srgbClr val="00E1C6"/>
              </a:highlight>
              <a:latin typeface="Nixie One"/>
              <a:ea typeface="Nixie One"/>
              <a:cs typeface="Nixie One"/>
              <a:sym typeface="Nixie One"/>
            </a:endParaRPr>
          </a:p>
        </p:txBody>
      </p:sp>
      <p:sp>
        <p:nvSpPr>
          <p:cNvPr id="585" name="Google Shape;585;p32"/>
          <p:cNvSpPr txBox="1"/>
          <p:nvPr/>
        </p:nvSpPr>
        <p:spPr>
          <a:xfrm>
            <a:off x="306800" y="1046275"/>
            <a:ext cx="6654900" cy="1647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200">
                <a:solidFill>
                  <a:schemeClr val="lt1"/>
                </a:solidFill>
                <a:latin typeface="Muli"/>
                <a:ea typeface="Muli"/>
                <a:cs typeface="Muli"/>
                <a:sym typeface="Muli"/>
              </a:rPr>
              <a:t>From our analysis on the data, we find few of the features very important from the business perspective as these are important in determining if the customer is a potential buyer of the insurance product which is a permanent disability product with a low monthly premium.</a:t>
            </a:r>
            <a:endParaRPr>
              <a:solidFill>
                <a:schemeClr val="lt1"/>
              </a:solidFill>
              <a:highlight>
                <a:srgbClr val="9E9E9E"/>
              </a:highlight>
              <a:latin typeface="Muli"/>
              <a:ea typeface="Muli"/>
              <a:cs typeface="Muli"/>
              <a:sym typeface="Muli"/>
            </a:endParaRPr>
          </a:p>
        </p:txBody>
      </p:sp>
      <p:pic>
        <p:nvPicPr>
          <p:cNvPr id="586" name="Google Shape;586;p32"/>
          <p:cNvPicPr preferRelativeResize="0"/>
          <p:nvPr/>
        </p:nvPicPr>
        <p:blipFill>
          <a:blip r:embed="rId4">
            <a:alphaModFix/>
          </a:blip>
          <a:stretch>
            <a:fillRect/>
          </a:stretch>
        </p:blipFill>
        <p:spPr>
          <a:xfrm>
            <a:off x="387175" y="1941325"/>
            <a:ext cx="6574624" cy="2898050"/>
          </a:xfrm>
          <a:prstGeom prst="rect">
            <a:avLst/>
          </a:prstGeom>
          <a:noFill/>
          <a:ln>
            <a:noFill/>
          </a:ln>
        </p:spPr>
      </p:pic>
      <p:sp>
        <p:nvSpPr>
          <p:cNvPr id="587" name="Google Shape;587;p32"/>
          <p:cNvSpPr/>
          <p:nvPr/>
        </p:nvSpPr>
        <p:spPr>
          <a:xfrm>
            <a:off x="7485200" y="184325"/>
            <a:ext cx="1573200" cy="1363200"/>
          </a:xfrm>
          <a:prstGeom prst="hexagon">
            <a:avLst>
              <a:gd fmla="val 25000" name="adj"/>
              <a:gd fmla="val 115470" name="vf"/>
            </a:avLst>
          </a:prstGeom>
          <a:gradFill>
            <a:gsLst>
              <a:gs pos="0">
                <a:srgbClr val="3393E2"/>
              </a:gs>
              <a:gs pos="100000">
                <a:srgbClr val="00E2C7"/>
              </a:gs>
            </a:gsLst>
            <a:lin ang="6982063"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2"/>
          <p:cNvSpPr/>
          <p:nvPr/>
        </p:nvSpPr>
        <p:spPr>
          <a:xfrm>
            <a:off x="7494600" y="3683350"/>
            <a:ext cx="1573200" cy="1363200"/>
          </a:xfrm>
          <a:prstGeom prst="hexagon">
            <a:avLst>
              <a:gd fmla="val 25000" name="adj"/>
              <a:gd fmla="val 115470" name="vf"/>
            </a:avLst>
          </a:prstGeom>
          <a:gradFill>
            <a:gsLst>
              <a:gs pos="0">
                <a:srgbClr val="3393E2"/>
              </a:gs>
              <a:gs pos="100000">
                <a:srgbClr val="00E2C7"/>
              </a:gs>
            </a:gsLst>
            <a:lin ang="6982063"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2"/>
          <p:cNvSpPr/>
          <p:nvPr/>
        </p:nvSpPr>
        <p:spPr>
          <a:xfrm>
            <a:off x="7152275" y="2687625"/>
            <a:ext cx="1573200" cy="1363200"/>
          </a:xfrm>
          <a:prstGeom prst="hexagon">
            <a:avLst>
              <a:gd fmla="val 25000" name="adj"/>
              <a:gd fmla="val 115470" name="vf"/>
            </a:avLst>
          </a:prstGeom>
          <a:gradFill>
            <a:gsLst>
              <a:gs pos="0">
                <a:srgbClr val="3393E2"/>
              </a:gs>
              <a:gs pos="100000">
                <a:srgbClr val="00E2C7"/>
              </a:gs>
            </a:gsLst>
            <a:lin ang="6982063"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2"/>
          <p:cNvSpPr/>
          <p:nvPr/>
        </p:nvSpPr>
        <p:spPr>
          <a:xfrm>
            <a:off x="7230425" y="2755275"/>
            <a:ext cx="1416900" cy="1227900"/>
          </a:xfrm>
          <a:prstGeom prst="hexagon">
            <a:avLst>
              <a:gd fmla="val 25000" name="adj"/>
              <a:gd fmla="val 115470" name="vf"/>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2"/>
          <p:cNvSpPr/>
          <p:nvPr/>
        </p:nvSpPr>
        <p:spPr>
          <a:xfrm>
            <a:off x="7152275" y="1254475"/>
            <a:ext cx="1573200" cy="1363200"/>
          </a:xfrm>
          <a:prstGeom prst="hexagon">
            <a:avLst>
              <a:gd fmla="val 25000" name="adj"/>
              <a:gd fmla="val 115470" name="vf"/>
            </a:avLst>
          </a:prstGeom>
          <a:gradFill>
            <a:gsLst>
              <a:gs pos="0">
                <a:srgbClr val="3393E2"/>
              </a:gs>
              <a:gs pos="100000">
                <a:srgbClr val="00E2C7"/>
              </a:gs>
            </a:gsLst>
            <a:lin ang="6982063"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2"/>
          <p:cNvSpPr/>
          <p:nvPr/>
        </p:nvSpPr>
        <p:spPr>
          <a:xfrm>
            <a:off x="7230425" y="1322125"/>
            <a:ext cx="1416900" cy="1227900"/>
          </a:xfrm>
          <a:prstGeom prst="hexagon">
            <a:avLst>
              <a:gd fmla="val 25000" name="adj"/>
              <a:gd fmla="val 115470" name="vf"/>
            </a:avLst>
          </a:prstGeom>
          <a:solidFill>
            <a:srgbClr val="0E29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2"/>
          <p:cNvSpPr txBox="1"/>
          <p:nvPr/>
        </p:nvSpPr>
        <p:spPr>
          <a:xfrm>
            <a:off x="7563550" y="1721175"/>
            <a:ext cx="8052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CDBal</a:t>
            </a:r>
            <a:endParaRPr>
              <a:solidFill>
                <a:srgbClr val="FFFFFF"/>
              </a:solidFill>
              <a:latin typeface="Muli"/>
              <a:ea typeface="Muli"/>
              <a:cs typeface="Muli"/>
              <a:sym typeface="Muli"/>
            </a:endParaRPr>
          </a:p>
        </p:txBody>
      </p:sp>
      <p:sp>
        <p:nvSpPr>
          <p:cNvPr id="594" name="Google Shape;594;p32"/>
          <p:cNvSpPr txBox="1"/>
          <p:nvPr/>
        </p:nvSpPr>
        <p:spPr>
          <a:xfrm>
            <a:off x="7563550" y="3153525"/>
            <a:ext cx="8052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Sav</a:t>
            </a:r>
            <a:r>
              <a:rPr lang="en">
                <a:solidFill>
                  <a:srgbClr val="FFFFFF"/>
                </a:solidFill>
                <a:latin typeface="Muli"/>
                <a:ea typeface="Muli"/>
                <a:cs typeface="Muli"/>
                <a:sym typeface="Muli"/>
              </a:rPr>
              <a:t>Bal</a:t>
            </a:r>
            <a:endParaRPr>
              <a:solidFill>
                <a:srgbClr val="FFFFFF"/>
              </a:solidFill>
              <a:latin typeface="Muli"/>
              <a:ea typeface="Muli"/>
              <a:cs typeface="Muli"/>
              <a:sym typeface="Muli"/>
            </a:endParaRPr>
          </a:p>
        </p:txBody>
      </p:sp>
      <p:sp>
        <p:nvSpPr>
          <p:cNvPr id="595" name="Google Shape;595;p32"/>
          <p:cNvSpPr txBox="1"/>
          <p:nvPr/>
        </p:nvSpPr>
        <p:spPr>
          <a:xfrm>
            <a:off x="7831950" y="600725"/>
            <a:ext cx="8985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E293C"/>
                </a:solidFill>
                <a:latin typeface="Muli"/>
                <a:ea typeface="Muli"/>
                <a:cs typeface="Muli"/>
                <a:sym typeface="Muli"/>
              </a:rPr>
              <a:t>DDABal</a:t>
            </a:r>
            <a:endParaRPr b="1">
              <a:solidFill>
                <a:srgbClr val="0E293C"/>
              </a:solidFill>
              <a:latin typeface="Muli"/>
              <a:ea typeface="Muli"/>
              <a:cs typeface="Muli"/>
              <a:sym typeface="Muli"/>
            </a:endParaRPr>
          </a:p>
        </p:txBody>
      </p:sp>
      <p:sp>
        <p:nvSpPr>
          <p:cNvPr id="596" name="Google Shape;596;p32"/>
          <p:cNvSpPr txBox="1"/>
          <p:nvPr/>
        </p:nvSpPr>
        <p:spPr>
          <a:xfrm>
            <a:off x="7908150" y="4188425"/>
            <a:ext cx="898500" cy="5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E293C"/>
                </a:solidFill>
                <a:latin typeface="Muli"/>
                <a:ea typeface="Muli"/>
                <a:cs typeface="Muli"/>
                <a:sym typeface="Muli"/>
              </a:rPr>
              <a:t>MM</a:t>
            </a:r>
            <a:r>
              <a:rPr b="1" lang="en">
                <a:solidFill>
                  <a:srgbClr val="0E293C"/>
                </a:solidFill>
                <a:latin typeface="Muli"/>
                <a:ea typeface="Muli"/>
                <a:cs typeface="Muli"/>
                <a:sym typeface="Muli"/>
              </a:rPr>
              <a:t>Bal</a:t>
            </a:r>
            <a:endParaRPr b="1">
              <a:solidFill>
                <a:srgbClr val="0E293C"/>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33"/>
          <p:cNvSpPr/>
          <p:nvPr/>
        </p:nvSpPr>
        <p:spPr>
          <a:xfrm>
            <a:off x="5248125" y="0"/>
            <a:ext cx="3895800" cy="51435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03" name="Google Shape;603;p33"/>
          <p:cNvSpPr txBox="1"/>
          <p:nvPr/>
        </p:nvSpPr>
        <p:spPr>
          <a:xfrm>
            <a:off x="1400025" y="641525"/>
            <a:ext cx="72129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19BBD5"/>
                </a:solidFill>
                <a:latin typeface="Nixie One"/>
                <a:ea typeface="Nixie One"/>
                <a:cs typeface="Nixie One"/>
                <a:sym typeface="Nixie One"/>
              </a:rPr>
              <a:t>Business Insights</a:t>
            </a:r>
            <a:endParaRPr b="1" sz="3000">
              <a:solidFill>
                <a:srgbClr val="19BBD5"/>
              </a:solidFill>
              <a:latin typeface="Nixie One"/>
              <a:ea typeface="Nixie One"/>
              <a:cs typeface="Nixie One"/>
              <a:sym typeface="Nixie One"/>
            </a:endParaRPr>
          </a:p>
          <a:p>
            <a:pPr indent="0" lvl="0" marL="914400" rtl="0" algn="l">
              <a:lnSpc>
                <a:spcPct val="115000"/>
              </a:lnSpc>
              <a:spcBef>
                <a:spcPts val="0"/>
              </a:spcBef>
              <a:spcAft>
                <a:spcPts val="0"/>
              </a:spcAft>
              <a:buNone/>
            </a:pPr>
            <a:r>
              <a:t/>
            </a:r>
            <a:endParaRPr b="1" sz="1600">
              <a:solidFill>
                <a:schemeClr val="dk1"/>
              </a:solidFill>
              <a:highlight>
                <a:srgbClr val="00E1C6"/>
              </a:highlight>
              <a:latin typeface="Nixie One"/>
              <a:ea typeface="Nixie One"/>
              <a:cs typeface="Nixie One"/>
              <a:sym typeface="Nixie One"/>
            </a:endParaRPr>
          </a:p>
        </p:txBody>
      </p:sp>
      <p:sp>
        <p:nvSpPr>
          <p:cNvPr id="604" name="Google Shape;604;p33"/>
          <p:cNvSpPr txBox="1"/>
          <p:nvPr/>
        </p:nvSpPr>
        <p:spPr>
          <a:xfrm>
            <a:off x="1120975" y="1990150"/>
            <a:ext cx="3857700" cy="32850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FFFFFF"/>
              </a:buClr>
              <a:buSzPts val="1200"/>
              <a:buFont typeface="Muli"/>
              <a:buAutoNum type="arabicPeriod"/>
            </a:pPr>
            <a:r>
              <a:rPr b="1" lang="en" sz="1300">
                <a:solidFill>
                  <a:srgbClr val="19BBD5"/>
                </a:solidFill>
                <a:latin typeface="Muli"/>
                <a:ea typeface="Muli"/>
                <a:cs typeface="Muli"/>
                <a:sym typeface="Muli"/>
              </a:rPr>
              <a:t>MM</a:t>
            </a:r>
            <a:endParaRPr sz="1200">
              <a:solidFill>
                <a:srgbClr val="FFFFFF"/>
              </a:solidFill>
              <a:latin typeface="Muli"/>
              <a:ea typeface="Muli"/>
              <a:cs typeface="Muli"/>
              <a:sym typeface="Muli"/>
            </a:endParaRPr>
          </a:p>
          <a:p>
            <a:pPr indent="0" lvl="0" marL="457200" rtl="0" algn="l">
              <a:spcBef>
                <a:spcPts val="0"/>
              </a:spcBef>
              <a:spcAft>
                <a:spcPts val="0"/>
              </a:spcAft>
              <a:buNone/>
            </a:pPr>
            <a:r>
              <a:rPr lang="en" sz="1200">
                <a:solidFill>
                  <a:srgbClr val="FFFFFF"/>
                </a:solidFill>
                <a:latin typeface="Muli"/>
                <a:ea typeface="Muli"/>
                <a:cs typeface="Muli"/>
                <a:sym typeface="Muli"/>
              </a:rPr>
              <a:t>People associated with Money Market have a higher chance of being a potential customer.</a:t>
            </a:r>
            <a:endParaRPr sz="1200">
              <a:solidFill>
                <a:srgbClr val="FFFFFF"/>
              </a:solidFill>
              <a:latin typeface="Muli"/>
              <a:ea typeface="Muli"/>
              <a:cs typeface="Muli"/>
              <a:sym typeface="Muli"/>
            </a:endParaRPr>
          </a:p>
          <a:p>
            <a:pPr indent="0" lvl="0" marL="457200" rtl="0" algn="l">
              <a:spcBef>
                <a:spcPts val="0"/>
              </a:spcBef>
              <a:spcAft>
                <a:spcPts val="0"/>
              </a:spcAft>
              <a:buNone/>
            </a:pPr>
            <a:r>
              <a:t/>
            </a:r>
            <a:endParaRPr sz="1200">
              <a:solidFill>
                <a:srgbClr val="FFFFFF"/>
              </a:solidFill>
              <a:latin typeface="Muli"/>
              <a:ea typeface="Muli"/>
              <a:cs typeface="Muli"/>
              <a:sym typeface="Muli"/>
            </a:endParaRPr>
          </a:p>
          <a:p>
            <a:pPr indent="-304800" lvl="0" marL="457200" rtl="0" algn="l">
              <a:spcBef>
                <a:spcPts val="0"/>
              </a:spcBef>
              <a:spcAft>
                <a:spcPts val="0"/>
              </a:spcAft>
              <a:buClr>
                <a:srgbClr val="FFFFFF"/>
              </a:buClr>
              <a:buSzPts val="1200"/>
              <a:buFont typeface="Muli"/>
              <a:buAutoNum type="arabicPeriod"/>
            </a:pPr>
            <a:r>
              <a:rPr b="1" lang="en" sz="1300">
                <a:solidFill>
                  <a:srgbClr val="19BBD5"/>
                </a:solidFill>
                <a:latin typeface="Muli"/>
                <a:ea typeface="Muli"/>
                <a:cs typeface="Muli"/>
                <a:sym typeface="Muli"/>
              </a:rPr>
              <a:t>Phone</a:t>
            </a:r>
            <a:r>
              <a:rPr lang="en" sz="1200">
                <a:solidFill>
                  <a:srgbClr val="FFFFFF"/>
                </a:solidFill>
                <a:latin typeface="Muli"/>
                <a:ea typeface="Muli"/>
                <a:cs typeface="Muli"/>
                <a:sym typeface="Muli"/>
              </a:rPr>
              <a:t> </a:t>
            </a:r>
            <a:endParaRPr sz="1200">
              <a:solidFill>
                <a:srgbClr val="FFFFFF"/>
              </a:solidFill>
              <a:latin typeface="Muli"/>
              <a:ea typeface="Muli"/>
              <a:cs typeface="Muli"/>
              <a:sym typeface="Muli"/>
            </a:endParaRPr>
          </a:p>
          <a:p>
            <a:pPr indent="0" lvl="0" marL="457200" rtl="0" algn="l">
              <a:spcBef>
                <a:spcPts val="0"/>
              </a:spcBef>
              <a:spcAft>
                <a:spcPts val="0"/>
              </a:spcAft>
              <a:buNone/>
            </a:pPr>
            <a:r>
              <a:rPr lang="en" sz="1200">
                <a:solidFill>
                  <a:srgbClr val="FFFFFF"/>
                </a:solidFill>
                <a:latin typeface="Muli"/>
                <a:ea typeface="Muli"/>
                <a:cs typeface="Muli"/>
                <a:sym typeface="Muli"/>
              </a:rPr>
              <a:t>Greater the number of phones lesser is the chance of being a potential candidate.</a:t>
            </a:r>
            <a:endParaRPr sz="1200">
              <a:solidFill>
                <a:srgbClr val="FFFFFF"/>
              </a:solidFill>
              <a:latin typeface="Muli"/>
              <a:ea typeface="Muli"/>
              <a:cs typeface="Muli"/>
              <a:sym typeface="Muli"/>
            </a:endParaRPr>
          </a:p>
          <a:p>
            <a:pPr indent="0" lvl="0" marL="457200" rtl="0" algn="l">
              <a:spcBef>
                <a:spcPts val="0"/>
              </a:spcBef>
              <a:spcAft>
                <a:spcPts val="0"/>
              </a:spcAft>
              <a:buNone/>
            </a:pPr>
            <a:r>
              <a:t/>
            </a:r>
            <a:endParaRPr sz="1200">
              <a:solidFill>
                <a:srgbClr val="FFFFFF"/>
              </a:solidFill>
              <a:latin typeface="Muli"/>
              <a:ea typeface="Muli"/>
              <a:cs typeface="Muli"/>
              <a:sym typeface="Muli"/>
            </a:endParaRPr>
          </a:p>
          <a:p>
            <a:pPr indent="-304800" lvl="0" marL="457200" rtl="0" algn="l">
              <a:spcBef>
                <a:spcPts val="0"/>
              </a:spcBef>
              <a:spcAft>
                <a:spcPts val="0"/>
              </a:spcAft>
              <a:buClr>
                <a:srgbClr val="FFFFFF"/>
              </a:buClr>
              <a:buSzPts val="1200"/>
              <a:buFont typeface="Muli"/>
              <a:buAutoNum type="arabicPeriod"/>
            </a:pPr>
            <a:r>
              <a:rPr b="1" lang="en" sz="1300">
                <a:solidFill>
                  <a:srgbClr val="19BBD5"/>
                </a:solidFill>
                <a:latin typeface="Muli"/>
                <a:ea typeface="Muli"/>
                <a:cs typeface="Muli"/>
                <a:sym typeface="Muli"/>
              </a:rPr>
              <a:t>Assets</a:t>
            </a:r>
            <a:endParaRPr sz="1200">
              <a:solidFill>
                <a:srgbClr val="FFFFFF"/>
              </a:solidFill>
              <a:latin typeface="Muli"/>
              <a:ea typeface="Muli"/>
              <a:cs typeface="Muli"/>
              <a:sym typeface="Muli"/>
            </a:endParaRPr>
          </a:p>
          <a:p>
            <a:pPr indent="0" lvl="0" marL="457200" rtl="0" algn="l">
              <a:spcBef>
                <a:spcPts val="0"/>
              </a:spcBef>
              <a:spcAft>
                <a:spcPts val="0"/>
              </a:spcAft>
              <a:buNone/>
            </a:pPr>
            <a:r>
              <a:rPr lang="en" sz="1200">
                <a:solidFill>
                  <a:srgbClr val="FFFFFF"/>
                </a:solidFill>
                <a:latin typeface="Muli"/>
                <a:ea typeface="Muli"/>
                <a:cs typeface="Muli"/>
                <a:sym typeface="Muli"/>
              </a:rPr>
              <a:t> People with positive value of assets are our potential buyers</a:t>
            </a:r>
            <a:endParaRPr sz="1200">
              <a:solidFill>
                <a:srgbClr val="FFFFFF"/>
              </a:solidFill>
              <a:latin typeface="Muli"/>
              <a:ea typeface="Muli"/>
              <a:cs typeface="Muli"/>
              <a:sym typeface="Muli"/>
            </a:endParaRPr>
          </a:p>
          <a:p>
            <a:pPr indent="0" lvl="0" marL="457200" rtl="0" algn="l">
              <a:spcBef>
                <a:spcPts val="0"/>
              </a:spcBef>
              <a:spcAft>
                <a:spcPts val="0"/>
              </a:spcAft>
              <a:buNone/>
            </a:pPr>
            <a:r>
              <a:t/>
            </a:r>
            <a:endParaRPr sz="1200">
              <a:solidFill>
                <a:srgbClr val="FFFFFF"/>
              </a:solidFill>
              <a:latin typeface="Muli"/>
              <a:ea typeface="Muli"/>
              <a:cs typeface="Muli"/>
              <a:sym typeface="Muli"/>
            </a:endParaRPr>
          </a:p>
        </p:txBody>
      </p:sp>
      <p:pic>
        <p:nvPicPr>
          <p:cNvPr id="605" name="Google Shape;605;p33"/>
          <p:cNvPicPr preferRelativeResize="0"/>
          <p:nvPr/>
        </p:nvPicPr>
        <p:blipFill rotWithShape="1">
          <a:blip r:embed="rId3">
            <a:alphaModFix/>
          </a:blip>
          <a:srcRect b="0" l="12967" r="0" t="0"/>
          <a:stretch/>
        </p:blipFill>
        <p:spPr>
          <a:xfrm>
            <a:off x="5408850" y="379575"/>
            <a:ext cx="3573901" cy="2135950"/>
          </a:xfrm>
          <a:prstGeom prst="rect">
            <a:avLst/>
          </a:prstGeom>
          <a:noFill/>
          <a:ln cap="flat" cmpd="sng" w="19050">
            <a:solidFill>
              <a:srgbClr val="184769"/>
            </a:solidFill>
            <a:prstDash val="solid"/>
            <a:round/>
            <a:headEnd len="sm" w="sm" type="none"/>
            <a:tailEnd len="sm" w="sm" type="none"/>
          </a:ln>
        </p:spPr>
      </p:pic>
      <p:pic>
        <p:nvPicPr>
          <p:cNvPr id="606" name="Google Shape;606;p33"/>
          <p:cNvPicPr preferRelativeResize="0"/>
          <p:nvPr/>
        </p:nvPicPr>
        <p:blipFill>
          <a:blip r:embed="rId4">
            <a:alphaModFix/>
          </a:blip>
          <a:stretch>
            <a:fillRect/>
          </a:stretch>
        </p:blipFill>
        <p:spPr>
          <a:xfrm>
            <a:off x="5408850" y="2834550"/>
            <a:ext cx="3573900" cy="2135950"/>
          </a:xfrm>
          <a:prstGeom prst="rect">
            <a:avLst/>
          </a:prstGeom>
          <a:noFill/>
          <a:ln cap="flat" cmpd="sng" w="19050">
            <a:solidFill>
              <a:srgbClr val="0E293C"/>
            </a:solidFill>
            <a:prstDash val="solid"/>
            <a:round/>
            <a:headEnd len="sm" w="sm" type="none"/>
            <a:tailEnd len="sm" w="sm" type="none"/>
          </a:ln>
        </p:spPr>
      </p:pic>
      <p:grpSp>
        <p:nvGrpSpPr>
          <p:cNvPr id="607" name="Google Shape;607;p33"/>
          <p:cNvGrpSpPr/>
          <p:nvPr/>
        </p:nvGrpSpPr>
        <p:grpSpPr>
          <a:xfrm>
            <a:off x="630106" y="429692"/>
            <a:ext cx="490857" cy="465214"/>
            <a:chOff x="5300400" y="3670175"/>
            <a:chExt cx="421300" cy="399325"/>
          </a:xfrm>
        </p:grpSpPr>
        <p:sp>
          <p:nvSpPr>
            <p:cNvPr id="608" name="Google Shape;608;p33"/>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34"/>
          <p:cNvSpPr/>
          <p:nvPr/>
        </p:nvSpPr>
        <p:spPr>
          <a:xfrm>
            <a:off x="-38175" y="1677675"/>
            <a:ext cx="9182100" cy="3465900"/>
          </a:xfrm>
          <a:prstGeom prst="rect">
            <a:avLst/>
          </a:prstGeom>
          <a:solidFill>
            <a:srgbClr val="C6D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619" name="Google Shape;619;p34"/>
          <p:cNvSpPr txBox="1"/>
          <p:nvPr/>
        </p:nvSpPr>
        <p:spPr>
          <a:xfrm>
            <a:off x="1552425" y="641525"/>
            <a:ext cx="7212900" cy="67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3000">
                <a:solidFill>
                  <a:srgbClr val="19BBD5"/>
                </a:solidFill>
                <a:latin typeface="Nixie One"/>
                <a:ea typeface="Nixie One"/>
                <a:cs typeface="Nixie One"/>
                <a:sym typeface="Nixie One"/>
              </a:rPr>
              <a:t>Business Insights</a:t>
            </a:r>
            <a:endParaRPr b="1" sz="3000">
              <a:solidFill>
                <a:srgbClr val="19BBD5"/>
              </a:solidFill>
              <a:latin typeface="Nixie One"/>
              <a:ea typeface="Nixie One"/>
              <a:cs typeface="Nixie One"/>
              <a:sym typeface="Nixie One"/>
            </a:endParaRPr>
          </a:p>
          <a:p>
            <a:pPr indent="0" lvl="0" marL="914400" rtl="0" algn="l">
              <a:lnSpc>
                <a:spcPct val="115000"/>
              </a:lnSpc>
              <a:spcBef>
                <a:spcPts val="0"/>
              </a:spcBef>
              <a:spcAft>
                <a:spcPts val="0"/>
              </a:spcAft>
              <a:buNone/>
            </a:pPr>
            <a:r>
              <a:t/>
            </a:r>
            <a:endParaRPr b="1" sz="3000">
              <a:solidFill>
                <a:schemeClr val="dk1"/>
              </a:solidFill>
              <a:highlight>
                <a:srgbClr val="00E1C6"/>
              </a:highlight>
              <a:latin typeface="Nixie One"/>
              <a:ea typeface="Nixie One"/>
              <a:cs typeface="Nixie One"/>
              <a:sym typeface="Nixie One"/>
            </a:endParaRPr>
          </a:p>
        </p:txBody>
      </p:sp>
      <p:pic>
        <p:nvPicPr>
          <p:cNvPr id="620" name="Google Shape;620;p34"/>
          <p:cNvPicPr preferRelativeResize="0"/>
          <p:nvPr/>
        </p:nvPicPr>
        <p:blipFill>
          <a:blip r:embed="rId3">
            <a:alphaModFix/>
          </a:blip>
          <a:stretch>
            <a:fillRect/>
          </a:stretch>
        </p:blipFill>
        <p:spPr>
          <a:xfrm>
            <a:off x="351100" y="1920725"/>
            <a:ext cx="3872350" cy="2001450"/>
          </a:xfrm>
          <a:prstGeom prst="rect">
            <a:avLst/>
          </a:prstGeom>
          <a:noFill/>
          <a:ln>
            <a:noFill/>
          </a:ln>
        </p:spPr>
      </p:pic>
      <p:pic>
        <p:nvPicPr>
          <p:cNvPr id="621" name="Google Shape;621;p34"/>
          <p:cNvPicPr preferRelativeResize="0"/>
          <p:nvPr/>
        </p:nvPicPr>
        <p:blipFill>
          <a:blip r:embed="rId4">
            <a:alphaModFix/>
          </a:blip>
          <a:stretch>
            <a:fillRect/>
          </a:stretch>
        </p:blipFill>
        <p:spPr>
          <a:xfrm>
            <a:off x="4923100" y="1920725"/>
            <a:ext cx="3872350" cy="2001450"/>
          </a:xfrm>
          <a:prstGeom prst="rect">
            <a:avLst/>
          </a:prstGeom>
          <a:noFill/>
          <a:ln>
            <a:noFill/>
          </a:ln>
        </p:spPr>
      </p:pic>
      <p:cxnSp>
        <p:nvCxnSpPr>
          <p:cNvPr id="622" name="Google Shape;622;p34"/>
          <p:cNvCxnSpPr/>
          <p:nvPr/>
        </p:nvCxnSpPr>
        <p:spPr>
          <a:xfrm flipH="1">
            <a:off x="4552850" y="2650500"/>
            <a:ext cx="2100" cy="2416800"/>
          </a:xfrm>
          <a:prstGeom prst="straightConnector1">
            <a:avLst/>
          </a:prstGeom>
          <a:noFill/>
          <a:ln cap="flat" cmpd="sng" w="38100">
            <a:solidFill>
              <a:srgbClr val="0E293C"/>
            </a:solidFill>
            <a:prstDash val="solid"/>
            <a:round/>
            <a:headEnd len="med" w="med" type="none"/>
            <a:tailEnd len="med" w="med" type="none"/>
          </a:ln>
        </p:spPr>
      </p:cxnSp>
      <p:sp>
        <p:nvSpPr>
          <p:cNvPr id="623" name="Google Shape;623;p34"/>
          <p:cNvSpPr txBox="1"/>
          <p:nvPr/>
        </p:nvSpPr>
        <p:spPr>
          <a:xfrm>
            <a:off x="4932525" y="4203450"/>
            <a:ext cx="38628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293C"/>
                </a:solidFill>
                <a:latin typeface="Muli"/>
                <a:ea typeface="Muli"/>
                <a:cs typeface="Muli"/>
                <a:sym typeface="Muli"/>
              </a:rPr>
              <a:t>Customers having no Income, that is Income = 0 and age &lt; 45 are not potential customers.</a:t>
            </a:r>
            <a:endParaRPr sz="1200">
              <a:solidFill>
                <a:srgbClr val="0E293C"/>
              </a:solidFill>
              <a:latin typeface="Muli"/>
              <a:ea typeface="Muli"/>
              <a:cs typeface="Muli"/>
              <a:sym typeface="Muli"/>
            </a:endParaRPr>
          </a:p>
        </p:txBody>
      </p:sp>
      <p:sp>
        <p:nvSpPr>
          <p:cNvPr id="624" name="Google Shape;624;p34"/>
          <p:cNvSpPr txBox="1"/>
          <p:nvPr/>
        </p:nvSpPr>
        <p:spPr>
          <a:xfrm>
            <a:off x="409050" y="4203450"/>
            <a:ext cx="3862800" cy="7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E293C"/>
                </a:solidFill>
                <a:latin typeface="Muli"/>
                <a:ea typeface="Muli"/>
                <a:cs typeface="Muli"/>
                <a:sym typeface="Muli"/>
              </a:rPr>
              <a:t>Customers having no Home, that is HMOwn = 0 and age &lt; 45 are not potential customers.</a:t>
            </a:r>
            <a:endParaRPr sz="1200">
              <a:solidFill>
                <a:srgbClr val="0E293C"/>
              </a:solidFill>
              <a:latin typeface="Muli"/>
              <a:ea typeface="Muli"/>
              <a:cs typeface="Muli"/>
              <a:sym typeface="Muli"/>
            </a:endParaRPr>
          </a:p>
        </p:txBody>
      </p:sp>
      <p:grpSp>
        <p:nvGrpSpPr>
          <p:cNvPr id="625" name="Google Shape;625;p34"/>
          <p:cNvGrpSpPr/>
          <p:nvPr/>
        </p:nvGrpSpPr>
        <p:grpSpPr>
          <a:xfrm>
            <a:off x="630106" y="429692"/>
            <a:ext cx="490857" cy="465214"/>
            <a:chOff x="5300400" y="3670175"/>
            <a:chExt cx="421300" cy="399325"/>
          </a:xfrm>
        </p:grpSpPr>
        <p:sp>
          <p:nvSpPr>
            <p:cNvPr id="626" name="Google Shape;626;p34"/>
            <p:cNvSpPr/>
            <p:nvPr/>
          </p:nvSpPr>
          <p:spPr>
            <a:xfrm>
              <a:off x="5300400" y="3708025"/>
              <a:ext cx="421300" cy="267450"/>
            </a:xfrm>
            <a:custGeom>
              <a:rect b="b" l="l" r="r" t="t"/>
              <a:pathLst>
                <a:path extrusionOk="0" h="10698" w="16852">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4"/>
            <p:cNvSpPr/>
            <p:nvPr/>
          </p:nvSpPr>
          <p:spPr>
            <a:xfrm>
              <a:off x="5498825" y="3670175"/>
              <a:ext cx="24450" cy="25650"/>
            </a:xfrm>
            <a:custGeom>
              <a:rect b="b" l="l" r="r" t="t"/>
              <a:pathLst>
                <a:path extrusionOk="0" h="1026" w="978">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4"/>
            <p:cNvSpPr/>
            <p:nvPr/>
          </p:nvSpPr>
          <p:spPr>
            <a:xfrm>
              <a:off x="5366325" y="3987675"/>
              <a:ext cx="61100" cy="81825"/>
            </a:xfrm>
            <a:custGeom>
              <a:rect b="b" l="l" r="r" t="t"/>
              <a:pathLst>
                <a:path extrusionOk="0" h="3273" w="2444">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4"/>
            <p:cNvSpPr/>
            <p:nvPr/>
          </p:nvSpPr>
          <p:spPr>
            <a:xfrm>
              <a:off x="5594700" y="3987675"/>
              <a:ext cx="61075" cy="81825"/>
            </a:xfrm>
            <a:custGeom>
              <a:rect b="b" l="l" r="r" t="t"/>
              <a:pathLst>
                <a:path extrusionOk="0" h="3273" w="2443">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4"/>
            <p:cNvSpPr/>
            <p:nvPr/>
          </p:nvSpPr>
          <p:spPr>
            <a:xfrm>
              <a:off x="5324825" y="3732450"/>
              <a:ext cx="372475" cy="218600"/>
            </a:xfrm>
            <a:custGeom>
              <a:rect b="b" l="l" r="r" t="t"/>
              <a:pathLst>
                <a:path extrusionOk="0" h="8744" w="14899">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35"/>
          <p:cNvSpPr txBox="1"/>
          <p:nvPr/>
        </p:nvSpPr>
        <p:spPr>
          <a:xfrm>
            <a:off x="731925" y="2155675"/>
            <a:ext cx="1564200" cy="117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uli"/>
                <a:ea typeface="Muli"/>
                <a:cs typeface="Muli"/>
                <a:sym typeface="Muli"/>
              </a:rPr>
              <a:t>Who are the most potential buyers?</a:t>
            </a:r>
            <a:endParaRPr b="1" sz="1500">
              <a:latin typeface="Muli"/>
              <a:ea typeface="Muli"/>
              <a:cs typeface="Muli"/>
              <a:sym typeface="Muli"/>
            </a:endParaRPr>
          </a:p>
        </p:txBody>
      </p:sp>
      <p:sp>
        <p:nvSpPr>
          <p:cNvPr id="636" name="Google Shape;636;p35"/>
          <p:cNvSpPr/>
          <p:nvPr/>
        </p:nvSpPr>
        <p:spPr>
          <a:xfrm rot="-5400000">
            <a:off x="4836350" y="1719025"/>
            <a:ext cx="1880100" cy="3757200"/>
          </a:xfrm>
          <a:prstGeom prst="homePlate">
            <a:avLst>
              <a:gd fmla="val 30129" name="adj"/>
            </a:avLst>
          </a:prstGeom>
          <a:solidFill>
            <a:srgbClr val="184769"/>
          </a:solidFill>
          <a:ln cap="flat" cmpd="sng" w="1143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latin typeface="Muli"/>
              <a:ea typeface="Muli"/>
              <a:cs typeface="Muli"/>
              <a:sym typeface="Muli"/>
            </a:endParaRPr>
          </a:p>
        </p:txBody>
      </p:sp>
      <p:sp>
        <p:nvSpPr>
          <p:cNvPr id="637" name="Google Shape;637;p35"/>
          <p:cNvSpPr/>
          <p:nvPr/>
        </p:nvSpPr>
        <p:spPr>
          <a:xfrm rot="-5400000">
            <a:off x="4836350" y="578875"/>
            <a:ext cx="1880100" cy="3757200"/>
          </a:xfrm>
          <a:prstGeom prst="homePlate">
            <a:avLst>
              <a:gd fmla="val 30129" name="adj"/>
            </a:avLst>
          </a:prstGeom>
          <a:solidFill>
            <a:srgbClr val="19BBD5"/>
          </a:solid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latin typeface="Muli"/>
              <a:ea typeface="Muli"/>
              <a:cs typeface="Muli"/>
              <a:sym typeface="Muli"/>
            </a:endParaRPr>
          </a:p>
        </p:txBody>
      </p:sp>
      <p:sp>
        <p:nvSpPr>
          <p:cNvPr id="638" name="Google Shape;638;p35"/>
          <p:cNvSpPr/>
          <p:nvPr/>
        </p:nvSpPr>
        <p:spPr>
          <a:xfrm rot="-5400000">
            <a:off x="5000150" y="-477125"/>
            <a:ext cx="1552500" cy="3757200"/>
          </a:xfrm>
          <a:prstGeom prst="homePlate">
            <a:avLst>
              <a:gd fmla="val 30129" name="adj"/>
            </a:avLst>
          </a:prstGeom>
          <a:solidFill>
            <a:srgbClr val="00E1C6"/>
          </a:solid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E1C6"/>
              </a:solidFill>
              <a:latin typeface="Muli"/>
              <a:ea typeface="Muli"/>
              <a:cs typeface="Muli"/>
              <a:sym typeface="Muli"/>
            </a:endParaRPr>
          </a:p>
        </p:txBody>
      </p:sp>
      <p:sp>
        <p:nvSpPr>
          <p:cNvPr id="639" name="Google Shape;639;p35"/>
          <p:cNvSpPr txBox="1"/>
          <p:nvPr/>
        </p:nvSpPr>
        <p:spPr>
          <a:xfrm>
            <a:off x="3974425" y="1301425"/>
            <a:ext cx="6618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Muli"/>
                <a:ea typeface="Muli"/>
                <a:cs typeface="Muli"/>
                <a:sym typeface="Muli"/>
              </a:rPr>
              <a:t>1</a:t>
            </a:r>
            <a:endParaRPr b="1" sz="4000">
              <a:solidFill>
                <a:srgbClr val="FFFFFF"/>
              </a:solidFill>
              <a:latin typeface="Muli"/>
              <a:ea typeface="Muli"/>
              <a:cs typeface="Muli"/>
              <a:sym typeface="Muli"/>
            </a:endParaRPr>
          </a:p>
        </p:txBody>
      </p:sp>
      <p:sp>
        <p:nvSpPr>
          <p:cNvPr id="640" name="Google Shape;640;p35"/>
          <p:cNvSpPr txBox="1"/>
          <p:nvPr/>
        </p:nvSpPr>
        <p:spPr>
          <a:xfrm>
            <a:off x="3974425" y="2528575"/>
            <a:ext cx="6618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Muli"/>
                <a:ea typeface="Muli"/>
                <a:cs typeface="Muli"/>
                <a:sym typeface="Muli"/>
              </a:rPr>
              <a:t>2</a:t>
            </a:r>
            <a:endParaRPr b="1" sz="4000">
              <a:solidFill>
                <a:srgbClr val="FFFFFF"/>
              </a:solidFill>
              <a:latin typeface="Muli"/>
              <a:ea typeface="Muli"/>
              <a:cs typeface="Muli"/>
              <a:sym typeface="Muli"/>
            </a:endParaRPr>
          </a:p>
        </p:txBody>
      </p:sp>
      <p:sp>
        <p:nvSpPr>
          <p:cNvPr id="641" name="Google Shape;641;p35"/>
          <p:cNvSpPr txBox="1"/>
          <p:nvPr/>
        </p:nvSpPr>
        <p:spPr>
          <a:xfrm>
            <a:off x="3974425" y="3551675"/>
            <a:ext cx="661800" cy="9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FFFFFF"/>
                </a:solidFill>
                <a:latin typeface="Muli"/>
                <a:ea typeface="Muli"/>
                <a:cs typeface="Muli"/>
                <a:sym typeface="Muli"/>
              </a:rPr>
              <a:t>3</a:t>
            </a:r>
            <a:endParaRPr b="1" sz="4000">
              <a:solidFill>
                <a:srgbClr val="FFFFFF"/>
              </a:solidFill>
              <a:latin typeface="Muli"/>
              <a:ea typeface="Muli"/>
              <a:cs typeface="Muli"/>
              <a:sym typeface="Muli"/>
            </a:endParaRPr>
          </a:p>
        </p:txBody>
      </p:sp>
      <p:sp>
        <p:nvSpPr>
          <p:cNvPr id="642" name="Google Shape;642;p35"/>
          <p:cNvSpPr txBox="1"/>
          <p:nvPr/>
        </p:nvSpPr>
        <p:spPr>
          <a:xfrm>
            <a:off x="4550800" y="1357900"/>
            <a:ext cx="2963400" cy="9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People with positive Assets and age greater than 45.</a:t>
            </a:r>
            <a:endParaRPr>
              <a:solidFill>
                <a:srgbClr val="FFFFFF"/>
              </a:solidFill>
              <a:latin typeface="Muli"/>
              <a:ea typeface="Muli"/>
              <a:cs typeface="Muli"/>
              <a:sym typeface="Muli"/>
            </a:endParaRPr>
          </a:p>
        </p:txBody>
      </p:sp>
      <p:sp>
        <p:nvSpPr>
          <p:cNvPr id="643" name="Google Shape;643;p35"/>
          <p:cNvSpPr txBox="1"/>
          <p:nvPr/>
        </p:nvSpPr>
        <p:spPr>
          <a:xfrm>
            <a:off x="4681400" y="2621975"/>
            <a:ext cx="2832900" cy="59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uli"/>
              <a:ea typeface="Muli"/>
              <a:cs typeface="Muli"/>
              <a:sym typeface="Muli"/>
            </a:endParaRPr>
          </a:p>
        </p:txBody>
      </p:sp>
      <p:sp>
        <p:nvSpPr>
          <p:cNvPr id="644" name="Google Shape;644;p35"/>
          <p:cNvSpPr txBox="1"/>
          <p:nvPr/>
        </p:nvSpPr>
        <p:spPr>
          <a:xfrm>
            <a:off x="4605200" y="2505600"/>
            <a:ext cx="28329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People already investing in Money market and with less count of phones.</a:t>
            </a:r>
            <a:endParaRPr>
              <a:solidFill>
                <a:srgbClr val="FFFFFF"/>
              </a:solidFill>
              <a:latin typeface="Muli"/>
              <a:ea typeface="Muli"/>
              <a:cs typeface="Muli"/>
              <a:sym typeface="Muli"/>
            </a:endParaRPr>
          </a:p>
        </p:txBody>
      </p:sp>
      <p:sp>
        <p:nvSpPr>
          <p:cNvPr id="645" name="Google Shape;645;p35"/>
          <p:cNvSpPr txBox="1"/>
          <p:nvPr/>
        </p:nvSpPr>
        <p:spPr>
          <a:xfrm>
            <a:off x="4605200" y="3630725"/>
            <a:ext cx="2832900" cy="6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Muli"/>
                <a:ea typeface="Muli"/>
                <a:cs typeface="Muli"/>
                <a:sym typeface="Muli"/>
              </a:rPr>
              <a:t>Young people with 0 Income and who doesn’t own home should not be considered.</a:t>
            </a:r>
            <a:endParaRPr>
              <a:solidFill>
                <a:srgbClr val="FFFFFF"/>
              </a:solidFill>
              <a:latin typeface="Muli"/>
              <a:ea typeface="Muli"/>
              <a:cs typeface="Muli"/>
              <a:sym typeface="Mul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36"/>
          <p:cNvSpPr/>
          <p:nvPr/>
        </p:nvSpPr>
        <p:spPr>
          <a:xfrm rot="-5400000">
            <a:off x="1053600" y="533300"/>
            <a:ext cx="1855800" cy="21429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651" name="Google Shape;651;p36"/>
          <p:cNvSpPr txBox="1"/>
          <p:nvPr>
            <p:ph idx="4294967295" type="ctrTitle"/>
          </p:nvPr>
        </p:nvSpPr>
        <p:spPr>
          <a:xfrm>
            <a:off x="3076575" y="2116750"/>
            <a:ext cx="5703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8000"/>
              <a:t>Thank you</a:t>
            </a:r>
            <a:endParaRPr b="1" sz="8000"/>
          </a:p>
        </p:txBody>
      </p:sp>
      <p:sp>
        <p:nvSpPr>
          <p:cNvPr id="652" name="Google Shape;652;p36"/>
          <p:cNvSpPr/>
          <p:nvPr/>
        </p:nvSpPr>
        <p:spPr>
          <a:xfrm>
            <a:off x="1591719" y="1212580"/>
            <a:ext cx="779561" cy="779561"/>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13"/>
          <p:cNvSpPr txBox="1"/>
          <p:nvPr>
            <p:ph type="ctrTitle"/>
          </p:nvPr>
        </p:nvSpPr>
        <p:spPr>
          <a:xfrm>
            <a:off x="2767625" y="18318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INTRODUCTION</a:t>
            </a:r>
            <a:endParaRPr b="1" sz="4000"/>
          </a:p>
        </p:txBody>
      </p:sp>
      <p:grpSp>
        <p:nvGrpSpPr>
          <p:cNvPr id="353" name="Google Shape;353;p13"/>
          <p:cNvGrpSpPr/>
          <p:nvPr/>
        </p:nvGrpSpPr>
        <p:grpSpPr>
          <a:xfrm>
            <a:off x="805994" y="2183829"/>
            <a:ext cx="1075491" cy="795689"/>
            <a:chOff x="5255200" y="3006475"/>
            <a:chExt cx="511700" cy="378575"/>
          </a:xfrm>
        </p:grpSpPr>
        <p:sp>
          <p:nvSpPr>
            <p:cNvPr id="354" name="Google Shape;354;p13"/>
            <p:cNvSpPr/>
            <p:nvPr/>
          </p:nvSpPr>
          <p:spPr>
            <a:xfrm>
              <a:off x="5255200" y="3006475"/>
              <a:ext cx="349900" cy="349875"/>
            </a:xfrm>
            <a:custGeom>
              <a:rect b="b" l="l" r="r" t="t"/>
              <a:pathLst>
                <a:path extrusionOk="0" h="13995" w="13996">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3"/>
            <p:cNvSpPr/>
            <p:nvPr/>
          </p:nvSpPr>
          <p:spPr>
            <a:xfrm>
              <a:off x="5567825" y="3185975"/>
              <a:ext cx="199075" cy="199075"/>
            </a:xfrm>
            <a:custGeom>
              <a:rect b="b" l="l" r="r" t="t"/>
              <a:pathLst>
                <a:path extrusionOk="0" h="7963" w="7963">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14"/>
          <p:cNvSpPr txBox="1"/>
          <p:nvPr>
            <p:ph type="title"/>
          </p:nvPr>
        </p:nvSpPr>
        <p:spPr>
          <a:xfrm>
            <a:off x="1888225" y="92225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600"/>
              <a:t>Insurance</a:t>
            </a:r>
            <a:endParaRPr b="1" sz="3600"/>
          </a:p>
        </p:txBody>
      </p:sp>
      <p:sp>
        <p:nvSpPr>
          <p:cNvPr id="361" name="Google Shape;361;p14"/>
          <p:cNvSpPr txBox="1"/>
          <p:nvPr>
            <p:ph idx="1" type="body"/>
          </p:nvPr>
        </p:nvSpPr>
        <p:spPr>
          <a:xfrm>
            <a:off x="1428700" y="1713525"/>
            <a:ext cx="4432800" cy="254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t>Insurance is a mechanism of risk-transfer from a customer to an insurance company, to protect personal finances in the unfortunate event of accidental loss or damage. Total permanent disability (TPD) is a condition in which an individual is no longer able to work due to injuries.</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lnSpc>
                <a:spcPct val="115000"/>
              </a:lnSpc>
              <a:spcBef>
                <a:spcPts val="0"/>
              </a:spcBef>
              <a:spcAft>
                <a:spcPts val="0"/>
              </a:spcAft>
              <a:buClr>
                <a:schemeClr val="dk1"/>
              </a:buClr>
              <a:buSzPts val="1100"/>
              <a:buFont typeface="Arial"/>
              <a:buNone/>
            </a:pPr>
            <a:r>
              <a:t/>
            </a:r>
            <a:endParaRPr sz="1200"/>
          </a:p>
          <a:p>
            <a:pPr indent="0" lvl="0" marL="0" rtl="0" algn="l">
              <a:spcBef>
                <a:spcPts val="600"/>
              </a:spcBef>
              <a:spcAft>
                <a:spcPts val="0"/>
              </a:spcAft>
              <a:buNone/>
            </a:pPr>
            <a:r>
              <a:t/>
            </a:r>
            <a:endParaRPr sz="1200">
              <a:solidFill>
                <a:srgbClr val="C6DAEC"/>
              </a:solidFill>
            </a:endParaRPr>
          </a:p>
        </p:txBody>
      </p:sp>
      <p:sp>
        <p:nvSpPr>
          <p:cNvPr id="362" name="Google Shape;362;p14"/>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3" name="Google Shape;363;p14"/>
          <p:cNvSpPr/>
          <p:nvPr/>
        </p:nvSpPr>
        <p:spPr>
          <a:xfrm rot="-5400000">
            <a:off x="5696800" y="2069525"/>
            <a:ext cx="3131100" cy="3615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4" name="Google Shape;364;p14"/>
          <p:cNvSpPr txBox="1"/>
          <p:nvPr/>
        </p:nvSpPr>
        <p:spPr>
          <a:xfrm>
            <a:off x="6013900" y="2804225"/>
            <a:ext cx="2649300" cy="184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0E293C"/>
                </a:solidFill>
                <a:latin typeface="Muli"/>
                <a:ea typeface="Muli"/>
                <a:cs typeface="Muli"/>
                <a:sym typeface="Muli"/>
              </a:rPr>
              <a:t>Cross-sell involves the sale of a new product offered by a single product/service provider to an existing customer. This is perhaps one of the easiest ways to grow their business, as they have already established a relationship with the client and are familiar with their needs and objectives.</a:t>
            </a:r>
            <a:endParaRPr b="1" sz="1200">
              <a:solidFill>
                <a:srgbClr val="0E293C"/>
              </a:solidFill>
              <a:latin typeface="Muli"/>
              <a:ea typeface="Muli"/>
              <a:cs typeface="Muli"/>
              <a:sym typeface="Muli"/>
            </a:endParaRPr>
          </a:p>
          <a:p>
            <a:pPr indent="0" lvl="0" marL="0" rtl="0" algn="l">
              <a:spcBef>
                <a:spcPts val="600"/>
              </a:spcBef>
              <a:spcAft>
                <a:spcPts val="0"/>
              </a:spcAft>
              <a:buClr>
                <a:schemeClr val="dk1"/>
              </a:buClr>
              <a:buSzPts val="1100"/>
              <a:buFont typeface="Arial"/>
              <a:buNone/>
            </a:pPr>
            <a:r>
              <a:t/>
            </a:r>
            <a:endParaRPr b="1" sz="1200">
              <a:solidFill>
                <a:srgbClr val="0E293C"/>
              </a:solidFill>
              <a:latin typeface="Muli"/>
              <a:ea typeface="Muli"/>
              <a:cs typeface="Muli"/>
              <a:sym typeface="Muli"/>
            </a:endParaRPr>
          </a:p>
          <a:p>
            <a:pPr indent="0" lvl="0" marL="0" rtl="0" algn="l">
              <a:spcBef>
                <a:spcPts val="0"/>
              </a:spcBef>
              <a:spcAft>
                <a:spcPts val="0"/>
              </a:spcAft>
              <a:buNone/>
            </a:pPr>
            <a:r>
              <a:t/>
            </a:r>
            <a:endParaRPr b="1">
              <a:solidFill>
                <a:srgbClr val="0E293C"/>
              </a:solidFill>
              <a:latin typeface="Muli"/>
              <a:ea typeface="Muli"/>
              <a:cs typeface="Muli"/>
              <a:sym typeface="Muli"/>
            </a:endParaRPr>
          </a:p>
        </p:txBody>
      </p:sp>
      <p:sp>
        <p:nvSpPr>
          <p:cNvPr id="365" name="Google Shape;365;p14"/>
          <p:cNvSpPr txBox="1"/>
          <p:nvPr/>
        </p:nvSpPr>
        <p:spPr>
          <a:xfrm>
            <a:off x="1964425" y="3477425"/>
            <a:ext cx="3388200" cy="7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9BBD5"/>
                </a:solidFill>
                <a:latin typeface="Nixie One"/>
                <a:ea typeface="Nixie One"/>
                <a:cs typeface="Nixie One"/>
                <a:sym typeface="Nixie One"/>
              </a:rPr>
              <a:t>Cross Selling</a:t>
            </a:r>
            <a:endParaRPr b="1" sz="3600">
              <a:solidFill>
                <a:srgbClr val="19BBD5"/>
              </a:solidFill>
              <a:latin typeface="Nixie One"/>
              <a:ea typeface="Nixie One"/>
              <a:cs typeface="Nixie One"/>
              <a:sym typeface="Nixie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15"/>
          <p:cNvSpPr txBox="1"/>
          <p:nvPr>
            <p:ph type="title"/>
          </p:nvPr>
        </p:nvSpPr>
        <p:spPr>
          <a:xfrm>
            <a:off x="1958450" y="780950"/>
            <a:ext cx="4944300" cy="64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Workflow</a:t>
            </a:r>
            <a:endParaRPr b="1"/>
          </a:p>
        </p:txBody>
      </p:sp>
      <p:sp>
        <p:nvSpPr>
          <p:cNvPr id="371" name="Google Shape;371;p15"/>
          <p:cNvSpPr/>
          <p:nvPr/>
        </p:nvSpPr>
        <p:spPr>
          <a:xfrm>
            <a:off x="619125" y="2328350"/>
            <a:ext cx="1880100" cy="1280100"/>
          </a:xfrm>
          <a:prstGeom prst="homePlate">
            <a:avLst>
              <a:gd fmla="val 30129" name="adj"/>
            </a:avLst>
          </a:prstGeom>
          <a:noFill/>
          <a:ln cap="flat" cmpd="sng" w="114300">
            <a:solidFill>
              <a:srgbClr val="00E1C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E1C6"/>
                </a:solidFill>
                <a:latin typeface="Muli"/>
                <a:ea typeface="Muli"/>
                <a:cs typeface="Muli"/>
                <a:sym typeface="Muli"/>
              </a:rPr>
              <a:t>Raw Data</a:t>
            </a:r>
            <a:endParaRPr>
              <a:solidFill>
                <a:srgbClr val="00E1C6"/>
              </a:solidFill>
              <a:latin typeface="Muli"/>
              <a:ea typeface="Muli"/>
              <a:cs typeface="Muli"/>
              <a:sym typeface="Muli"/>
            </a:endParaRPr>
          </a:p>
        </p:txBody>
      </p:sp>
      <p:sp>
        <p:nvSpPr>
          <p:cNvPr id="372" name="Google Shape;372;p15"/>
          <p:cNvSpPr/>
          <p:nvPr/>
        </p:nvSpPr>
        <p:spPr>
          <a:xfrm>
            <a:off x="2311349" y="2328350"/>
            <a:ext cx="1916400" cy="12801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19BBD5"/>
              </a:solidFill>
              <a:latin typeface="Muli"/>
              <a:ea typeface="Muli"/>
              <a:cs typeface="Muli"/>
              <a:sym typeface="Muli"/>
            </a:endParaRPr>
          </a:p>
        </p:txBody>
      </p:sp>
      <p:sp>
        <p:nvSpPr>
          <p:cNvPr id="373" name="Google Shape;373;p15"/>
          <p:cNvSpPr/>
          <p:nvPr/>
        </p:nvSpPr>
        <p:spPr>
          <a:xfrm>
            <a:off x="4039727" y="2328350"/>
            <a:ext cx="1916400" cy="1280100"/>
          </a:xfrm>
          <a:prstGeom prst="chevron">
            <a:avLst>
              <a:gd fmla="val 29853" name="adj"/>
            </a:avLst>
          </a:prstGeom>
          <a:noFill/>
          <a:ln cap="flat" cmpd="sng" w="114300">
            <a:solidFill>
              <a:srgbClr val="3292E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rgbClr val="3292E1"/>
              </a:solidFill>
              <a:latin typeface="Muli"/>
              <a:ea typeface="Muli"/>
              <a:cs typeface="Muli"/>
              <a:sym typeface="Muli"/>
            </a:endParaRPr>
          </a:p>
        </p:txBody>
      </p:sp>
      <p:sp>
        <p:nvSpPr>
          <p:cNvPr id="374" name="Google Shape;374;p1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75" name="Google Shape;375;p15"/>
          <p:cNvSpPr/>
          <p:nvPr/>
        </p:nvSpPr>
        <p:spPr>
          <a:xfrm>
            <a:off x="5773253" y="2328350"/>
            <a:ext cx="1916400" cy="1280100"/>
          </a:xfrm>
          <a:prstGeom prst="chevron">
            <a:avLst>
              <a:gd fmla="val 29853" name="adj"/>
            </a:avLst>
          </a:prstGeom>
          <a:noFill/>
          <a:ln cap="flat" cmpd="sng" w="114300">
            <a:solidFill>
              <a:srgbClr val="19BBD5"/>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19BBD5"/>
                </a:solidFill>
                <a:latin typeface="Muli"/>
                <a:ea typeface="Muli"/>
                <a:cs typeface="Muli"/>
                <a:sym typeface="Muli"/>
              </a:rPr>
              <a:t>Model Research and Application</a:t>
            </a:r>
            <a:endParaRPr>
              <a:solidFill>
                <a:srgbClr val="19BBD5"/>
              </a:solidFill>
              <a:latin typeface="Muli"/>
              <a:ea typeface="Muli"/>
              <a:cs typeface="Muli"/>
              <a:sym typeface="Muli"/>
            </a:endParaRPr>
          </a:p>
        </p:txBody>
      </p:sp>
      <p:sp>
        <p:nvSpPr>
          <p:cNvPr id="376" name="Google Shape;376;p15"/>
          <p:cNvSpPr txBox="1"/>
          <p:nvPr/>
        </p:nvSpPr>
        <p:spPr>
          <a:xfrm>
            <a:off x="2751806" y="2688009"/>
            <a:ext cx="15288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9BBD5"/>
                </a:solidFill>
                <a:latin typeface="Muli"/>
                <a:ea typeface="Muli"/>
                <a:cs typeface="Muli"/>
                <a:sym typeface="Muli"/>
              </a:rPr>
              <a:t>Graphical </a:t>
            </a:r>
            <a:endParaRPr>
              <a:solidFill>
                <a:srgbClr val="19BBD5"/>
              </a:solidFill>
              <a:latin typeface="Muli"/>
              <a:ea typeface="Muli"/>
              <a:cs typeface="Muli"/>
              <a:sym typeface="Muli"/>
            </a:endParaRPr>
          </a:p>
          <a:p>
            <a:pPr indent="0" lvl="0" marL="0" rtl="0" algn="l">
              <a:spcBef>
                <a:spcPts val="0"/>
              </a:spcBef>
              <a:spcAft>
                <a:spcPts val="0"/>
              </a:spcAft>
              <a:buNone/>
            </a:pPr>
            <a:r>
              <a:rPr lang="en">
                <a:solidFill>
                  <a:srgbClr val="19BBD5"/>
                </a:solidFill>
                <a:latin typeface="Muli"/>
                <a:ea typeface="Muli"/>
                <a:cs typeface="Muli"/>
                <a:sym typeface="Muli"/>
              </a:rPr>
              <a:t>Observations</a:t>
            </a:r>
            <a:endParaRPr>
              <a:solidFill>
                <a:srgbClr val="19BBD5"/>
              </a:solidFill>
              <a:latin typeface="Muli"/>
              <a:ea typeface="Muli"/>
              <a:cs typeface="Muli"/>
              <a:sym typeface="Muli"/>
            </a:endParaRPr>
          </a:p>
        </p:txBody>
      </p:sp>
      <p:sp>
        <p:nvSpPr>
          <p:cNvPr id="377" name="Google Shape;377;p15"/>
          <p:cNvSpPr txBox="1"/>
          <p:nvPr/>
        </p:nvSpPr>
        <p:spPr>
          <a:xfrm>
            <a:off x="4502200" y="2504850"/>
            <a:ext cx="1194900" cy="84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292E1"/>
                </a:solidFill>
                <a:latin typeface="Muli"/>
                <a:ea typeface="Muli"/>
                <a:cs typeface="Muli"/>
                <a:sym typeface="Muli"/>
              </a:rPr>
              <a:t>Preliminary Data Analysis and Preprocessing</a:t>
            </a:r>
            <a:endParaRPr sz="1200">
              <a:solidFill>
                <a:srgbClr val="3292E1"/>
              </a:solidFill>
              <a:latin typeface="Muli"/>
              <a:ea typeface="Muli"/>
              <a:cs typeface="Muli"/>
              <a:sym typeface="Mul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16"/>
          <p:cNvSpPr txBox="1"/>
          <p:nvPr>
            <p:ph type="ctrTitle"/>
          </p:nvPr>
        </p:nvSpPr>
        <p:spPr>
          <a:xfrm>
            <a:off x="2743200" y="17357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DATA DESCRIPTION</a:t>
            </a:r>
            <a:endParaRPr b="1" sz="4000"/>
          </a:p>
        </p:txBody>
      </p:sp>
      <p:sp>
        <p:nvSpPr>
          <p:cNvPr id="383" name="Google Shape;383;p16"/>
          <p:cNvSpPr/>
          <p:nvPr/>
        </p:nvSpPr>
        <p:spPr>
          <a:xfrm rot="-5400000">
            <a:off x="2016575" y="2895200"/>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84" name="Google Shape;384;p16"/>
          <p:cNvSpPr/>
          <p:nvPr/>
        </p:nvSpPr>
        <p:spPr>
          <a:xfrm rot="-5400000">
            <a:off x="1926350" y="299250"/>
            <a:ext cx="1459200" cy="16848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85" name="Google Shape;385;p16"/>
          <p:cNvSpPr txBox="1"/>
          <p:nvPr/>
        </p:nvSpPr>
        <p:spPr>
          <a:xfrm>
            <a:off x="2092225" y="591000"/>
            <a:ext cx="10770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uli"/>
                <a:ea typeface="Muli"/>
                <a:cs typeface="Muli"/>
                <a:sym typeface="Muli"/>
              </a:rPr>
              <a:t>48</a:t>
            </a:r>
            <a:endParaRPr sz="3000">
              <a:solidFill>
                <a:srgbClr val="FFFFFF"/>
              </a:solidFill>
              <a:latin typeface="Muli"/>
              <a:ea typeface="Muli"/>
              <a:cs typeface="Muli"/>
              <a:sym typeface="Muli"/>
            </a:endParaRPr>
          </a:p>
          <a:p>
            <a:pPr indent="0" lvl="0" marL="0" rtl="0" algn="l">
              <a:spcBef>
                <a:spcPts val="0"/>
              </a:spcBef>
              <a:spcAft>
                <a:spcPts val="0"/>
              </a:spcAft>
              <a:buNone/>
            </a:pPr>
            <a:r>
              <a:rPr lang="en" sz="1600">
                <a:solidFill>
                  <a:srgbClr val="FFFFFF"/>
                </a:solidFill>
                <a:latin typeface="Muli"/>
                <a:ea typeface="Muli"/>
                <a:cs typeface="Muli"/>
                <a:sym typeface="Muli"/>
              </a:rPr>
              <a:t>Variables</a:t>
            </a:r>
            <a:endParaRPr sz="1600">
              <a:solidFill>
                <a:srgbClr val="FFFFFF"/>
              </a:solidFill>
              <a:latin typeface="Muli"/>
              <a:ea typeface="Muli"/>
              <a:cs typeface="Muli"/>
              <a:sym typeface="Muli"/>
            </a:endParaRPr>
          </a:p>
        </p:txBody>
      </p:sp>
      <p:sp>
        <p:nvSpPr>
          <p:cNvPr id="386" name="Google Shape;386;p16"/>
          <p:cNvSpPr txBox="1"/>
          <p:nvPr/>
        </p:nvSpPr>
        <p:spPr>
          <a:xfrm>
            <a:off x="775050" y="1995850"/>
            <a:ext cx="14796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FFFFF"/>
                </a:solidFill>
                <a:latin typeface="Muli"/>
                <a:ea typeface="Muli"/>
                <a:cs typeface="Muli"/>
                <a:sym typeface="Muli"/>
              </a:rPr>
              <a:t>32265</a:t>
            </a:r>
            <a:endParaRPr sz="3000">
              <a:solidFill>
                <a:srgbClr val="FFFFFF"/>
              </a:solidFill>
              <a:latin typeface="Muli"/>
              <a:ea typeface="Muli"/>
              <a:cs typeface="Muli"/>
              <a:sym typeface="Muli"/>
            </a:endParaRPr>
          </a:p>
          <a:p>
            <a:pPr indent="0" lvl="0" marL="0" rtl="0" algn="l">
              <a:spcBef>
                <a:spcPts val="0"/>
              </a:spcBef>
              <a:spcAft>
                <a:spcPts val="0"/>
              </a:spcAft>
              <a:buNone/>
            </a:pPr>
            <a:r>
              <a:rPr lang="en" sz="1800">
                <a:solidFill>
                  <a:srgbClr val="FFFFFF"/>
                </a:solidFill>
                <a:latin typeface="Muli"/>
                <a:ea typeface="Muli"/>
                <a:cs typeface="Muli"/>
                <a:sym typeface="Muli"/>
              </a:rPr>
              <a:t>  Records</a:t>
            </a:r>
            <a:endParaRPr sz="1800">
              <a:solidFill>
                <a:srgbClr val="FFFFFF"/>
              </a:solidFill>
              <a:latin typeface="Muli"/>
              <a:ea typeface="Muli"/>
              <a:cs typeface="Muli"/>
              <a:sym typeface="Muli"/>
            </a:endParaRPr>
          </a:p>
        </p:txBody>
      </p:sp>
      <p:sp>
        <p:nvSpPr>
          <p:cNvPr id="387" name="Google Shape;387;p16"/>
          <p:cNvSpPr txBox="1"/>
          <p:nvPr/>
        </p:nvSpPr>
        <p:spPr>
          <a:xfrm>
            <a:off x="2092225" y="3392625"/>
            <a:ext cx="18576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Muli"/>
                <a:ea typeface="Muli"/>
                <a:cs typeface="Muli"/>
                <a:sym typeface="Muli"/>
              </a:rPr>
              <a:t>Predicting </a:t>
            </a:r>
            <a:r>
              <a:rPr lang="en" sz="1500">
                <a:solidFill>
                  <a:srgbClr val="FFFFFF"/>
                </a:solidFill>
                <a:latin typeface="Muli"/>
                <a:ea typeface="Muli"/>
                <a:cs typeface="Muli"/>
                <a:sym typeface="Muli"/>
              </a:rPr>
              <a:t>P</a:t>
            </a:r>
            <a:r>
              <a:rPr lang="en" sz="1500">
                <a:solidFill>
                  <a:srgbClr val="FFFFFF"/>
                </a:solidFill>
                <a:latin typeface="Muli"/>
                <a:ea typeface="Muli"/>
                <a:cs typeface="Muli"/>
                <a:sym typeface="Muli"/>
              </a:rPr>
              <a:t>otential</a:t>
            </a:r>
            <a:r>
              <a:rPr lang="en" sz="1500">
                <a:solidFill>
                  <a:srgbClr val="FFFFFF"/>
                </a:solidFill>
                <a:latin typeface="Muli"/>
                <a:ea typeface="Muli"/>
                <a:cs typeface="Muli"/>
                <a:sym typeface="Muli"/>
              </a:rPr>
              <a:t> customers for Insurance Product</a:t>
            </a:r>
            <a:endParaRPr sz="1500">
              <a:solidFill>
                <a:srgbClr val="FFFFFF"/>
              </a:solidFill>
              <a:latin typeface="Muli"/>
              <a:ea typeface="Muli"/>
              <a:cs typeface="Muli"/>
              <a:sym typeface="Mul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17"/>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93" name="Google Shape;393;p17"/>
          <p:cNvSpPr/>
          <p:nvPr/>
        </p:nvSpPr>
        <p:spPr>
          <a:xfrm rot="-1801687">
            <a:off x="4142193" y="97162"/>
            <a:ext cx="2882950" cy="3329032"/>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4" name="Google Shape;394;p17"/>
          <p:cNvSpPr/>
          <p:nvPr/>
        </p:nvSpPr>
        <p:spPr>
          <a:xfrm rot="-5400358">
            <a:off x="1545895" y="1603783"/>
            <a:ext cx="2883300" cy="33288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5" name="Google Shape;395;p17"/>
          <p:cNvSpPr txBox="1"/>
          <p:nvPr/>
        </p:nvSpPr>
        <p:spPr>
          <a:xfrm>
            <a:off x="1928275" y="2405625"/>
            <a:ext cx="895800" cy="16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DDA	CashBk</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DirDep</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NSF</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Phone</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Teller</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Sav</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ATM</a:t>
            </a:r>
            <a:endParaRPr>
              <a:solidFill>
                <a:schemeClr val="lt1"/>
              </a:solidFill>
              <a:latin typeface="Muli"/>
              <a:ea typeface="Muli"/>
              <a:cs typeface="Muli"/>
              <a:sym typeface="Muli"/>
            </a:endParaRPr>
          </a:p>
        </p:txBody>
      </p:sp>
      <p:sp>
        <p:nvSpPr>
          <p:cNvPr id="396" name="Google Shape;396;p17"/>
          <p:cNvSpPr txBox="1"/>
          <p:nvPr/>
        </p:nvSpPr>
        <p:spPr>
          <a:xfrm>
            <a:off x="2733500" y="2006550"/>
            <a:ext cx="11475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POS</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CD</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IRA</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ILS</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MM</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MTG</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CC</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CCPurc</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SDB</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HMOwn</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MMCred</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LOC</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a:solidFill>
                <a:schemeClr val="lt1"/>
              </a:solidFill>
              <a:latin typeface="Muli"/>
              <a:ea typeface="Muli"/>
              <a:cs typeface="Muli"/>
              <a:sym typeface="Muli"/>
            </a:endParaRPr>
          </a:p>
          <a:p>
            <a:pPr indent="0" lvl="0" marL="0" rtl="0" algn="l">
              <a:spcBef>
                <a:spcPts val="0"/>
              </a:spcBef>
              <a:spcAft>
                <a:spcPts val="0"/>
              </a:spcAft>
              <a:buNone/>
            </a:pPr>
            <a:r>
              <a:t/>
            </a:r>
            <a:endParaRPr>
              <a:solidFill>
                <a:schemeClr val="lt1"/>
              </a:solidFill>
              <a:latin typeface="Muli"/>
              <a:ea typeface="Muli"/>
              <a:cs typeface="Muli"/>
              <a:sym typeface="Muli"/>
            </a:endParaRPr>
          </a:p>
        </p:txBody>
      </p:sp>
      <p:sp>
        <p:nvSpPr>
          <p:cNvPr id="397" name="Google Shape;397;p17"/>
          <p:cNvSpPr txBox="1"/>
          <p:nvPr/>
        </p:nvSpPr>
        <p:spPr>
          <a:xfrm>
            <a:off x="3512875" y="2104850"/>
            <a:ext cx="975000" cy="159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Res</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Dep</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Inv</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Moved</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InArea</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Branch</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t/>
            </a:r>
            <a:endParaRPr>
              <a:solidFill>
                <a:schemeClr val="lt1"/>
              </a:solidFill>
              <a:latin typeface="Muli"/>
              <a:ea typeface="Muli"/>
              <a:cs typeface="Muli"/>
              <a:sym typeface="Muli"/>
            </a:endParaRPr>
          </a:p>
          <a:p>
            <a:pPr indent="0" lvl="0" marL="0" rtl="0" algn="l">
              <a:spcBef>
                <a:spcPts val="0"/>
              </a:spcBef>
              <a:spcAft>
                <a:spcPts val="0"/>
              </a:spcAft>
              <a:buNone/>
            </a:pPr>
            <a:r>
              <a:t/>
            </a:r>
            <a:endParaRPr>
              <a:solidFill>
                <a:schemeClr val="lt1"/>
              </a:solidFill>
              <a:latin typeface="Muli"/>
              <a:ea typeface="Muli"/>
              <a:cs typeface="Muli"/>
              <a:sym typeface="Muli"/>
            </a:endParaRPr>
          </a:p>
        </p:txBody>
      </p:sp>
      <p:sp>
        <p:nvSpPr>
          <p:cNvPr id="398" name="Google Shape;398;p17"/>
          <p:cNvSpPr txBox="1"/>
          <p:nvPr/>
        </p:nvSpPr>
        <p:spPr>
          <a:xfrm>
            <a:off x="4728300" y="510950"/>
            <a:ext cx="1147500" cy="15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AcctAge</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DDABal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Checks</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NSFAmt</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SavBal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ATMAmt</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POSAmt</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CDBal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InvBal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LOCBal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CRScore</a:t>
            </a:r>
            <a:endParaRPr>
              <a:solidFill>
                <a:schemeClr val="lt1"/>
              </a:solidFill>
              <a:latin typeface="Muli"/>
              <a:ea typeface="Muli"/>
              <a:cs typeface="Muli"/>
              <a:sym typeface="Muli"/>
            </a:endParaRPr>
          </a:p>
        </p:txBody>
      </p:sp>
      <p:sp>
        <p:nvSpPr>
          <p:cNvPr id="399" name="Google Shape;399;p17"/>
          <p:cNvSpPr txBox="1"/>
          <p:nvPr/>
        </p:nvSpPr>
        <p:spPr>
          <a:xfrm>
            <a:off x="5658425" y="663825"/>
            <a:ext cx="8958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ILSBal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MMBal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MTGBal</a:t>
            </a:r>
            <a:endParaRPr>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CCBal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IRABal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Income</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LORes</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HMVal</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DepAmt</a:t>
            </a:r>
            <a:endParaRPr>
              <a:solidFill>
                <a:schemeClr val="lt1"/>
              </a:solidFill>
              <a:latin typeface="Muli"/>
              <a:ea typeface="Muli"/>
              <a:cs typeface="Muli"/>
              <a:sym typeface="Muli"/>
            </a:endParaRPr>
          </a:p>
          <a:p>
            <a:pPr indent="0" lvl="0" marL="0" rtl="0" algn="l">
              <a:spcBef>
                <a:spcPts val="0"/>
              </a:spcBef>
              <a:spcAft>
                <a:spcPts val="0"/>
              </a:spcAft>
              <a:buClr>
                <a:schemeClr val="dk1"/>
              </a:buClr>
              <a:buSzPts val="1100"/>
              <a:buFont typeface="Arial"/>
              <a:buNone/>
            </a:pPr>
            <a:r>
              <a:rPr lang="en">
                <a:solidFill>
                  <a:schemeClr val="lt1"/>
                </a:solidFill>
                <a:latin typeface="Muli"/>
                <a:ea typeface="Muli"/>
                <a:cs typeface="Muli"/>
                <a:sym typeface="Muli"/>
              </a:rPr>
              <a:t>Age</a:t>
            </a:r>
            <a:endParaRPr>
              <a:solidFill>
                <a:schemeClr val="lt1"/>
              </a:solidFill>
              <a:latin typeface="Muli"/>
              <a:ea typeface="Muli"/>
              <a:cs typeface="Muli"/>
              <a:sym typeface="Muli"/>
            </a:endParaRPr>
          </a:p>
          <a:p>
            <a:pPr indent="0" lvl="0" marL="0" rtl="0" algn="l">
              <a:spcBef>
                <a:spcPts val="0"/>
              </a:spcBef>
              <a:spcAft>
                <a:spcPts val="0"/>
              </a:spcAft>
              <a:buNone/>
            </a:pPr>
            <a:r>
              <a:t/>
            </a:r>
            <a:endParaRPr>
              <a:solidFill>
                <a:schemeClr val="lt1"/>
              </a:solidFill>
              <a:latin typeface="Muli"/>
              <a:ea typeface="Muli"/>
              <a:cs typeface="Muli"/>
              <a:sym typeface="Muli"/>
            </a:endParaRPr>
          </a:p>
        </p:txBody>
      </p:sp>
      <p:sp>
        <p:nvSpPr>
          <p:cNvPr id="400" name="Google Shape;400;p17"/>
          <p:cNvSpPr/>
          <p:nvPr/>
        </p:nvSpPr>
        <p:spPr>
          <a:xfrm rot="-7104476">
            <a:off x="2641021" y="154168"/>
            <a:ext cx="1727183" cy="1993784"/>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184769"/>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01" name="Google Shape;401;p17"/>
          <p:cNvSpPr txBox="1"/>
          <p:nvPr/>
        </p:nvSpPr>
        <p:spPr>
          <a:xfrm>
            <a:off x="165004" y="4395949"/>
            <a:ext cx="2222700" cy="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Categorical Variables</a:t>
            </a:r>
            <a:endParaRPr>
              <a:solidFill>
                <a:schemeClr val="lt1"/>
              </a:solidFill>
              <a:latin typeface="Muli"/>
              <a:ea typeface="Muli"/>
              <a:cs typeface="Muli"/>
              <a:sym typeface="Muli"/>
            </a:endParaRPr>
          </a:p>
        </p:txBody>
      </p:sp>
      <p:sp>
        <p:nvSpPr>
          <p:cNvPr id="402" name="Google Shape;402;p17"/>
          <p:cNvSpPr txBox="1"/>
          <p:nvPr/>
        </p:nvSpPr>
        <p:spPr>
          <a:xfrm rot="891">
            <a:off x="6850868" y="828744"/>
            <a:ext cx="2315100" cy="3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Muli"/>
                <a:ea typeface="Muli"/>
                <a:cs typeface="Muli"/>
                <a:sym typeface="Muli"/>
              </a:rPr>
              <a:t>Continuous Variables</a:t>
            </a:r>
            <a:endParaRPr>
              <a:solidFill>
                <a:schemeClr val="lt1"/>
              </a:solidFill>
              <a:latin typeface="Muli"/>
              <a:ea typeface="Muli"/>
              <a:cs typeface="Muli"/>
              <a:sym typeface="Muli"/>
            </a:endParaRPr>
          </a:p>
        </p:txBody>
      </p:sp>
      <p:sp>
        <p:nvSpPr>
          <p:cNvPr id="403" name="Google Shape;403;p17"/>
          <p:cNvSpPr txBox="1"/>
          <p:nvPr/>
        </p:nvSpPr>
        <p:spPr>
          <a:xfrm>
            <a:off x="2877400" y="869925"/>
            <a:ext cx="1238100" cy="94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Muli"/>
                <a:ea typeface="Muli"/>
                <a:cs typeface="Muli"/>
                <a:sym typeface="Muli"/>
              </a:rPr>
              <a:t>Customer Data</a:t>
            </a:r>
            <a:endParaRPr b="1" sz="1600">
              <a:solidFill>
                <a:schemeClr val="lt1"/>
              </a:solidFill>
              <a:latin typeface="Muli"/>
              <a:ea typeface="Muli"/>
              <a:cs typeface="Muli"/>
              <a:sym typeface="Muli"/>
            </a:endParaRPr>
          </a:p>
        </p:txBody>
      </p:sp>
      <p:sp>
        <p:nvSpPr>
          <p:cNvPr id="404" name="Google Shape;404;p17"/>
          <p:cNvSpPr/>
          <p:nvPr/>
        </p:nvSpPr>
        <p:spPr>
          <a:xfrm rot="-5399545">
            <a:off x="6435450" y="2430575"/>
            <a:ext cx="2268600" cy="26187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184769"/>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id="405" name="Google Shape;405;p17"/>
          <p:cNvPicPr preferRelativeResize="0"/>
          <p:nvPr/>
        </p:nvPicPr>
        <p:blipFill rotWithShape="1">
          <a:blip r:embed="rId3">
            <a:alphaModFix/>
          </a:blip>
          <a:srcRect b="9521" l="8172" r="9611" t="9440"/>
          <a:stretch/>
        </p:blipFill>
        <p:spPr>
          <a:xfrm>
            <a:off x="6610350" y="2763275"/>
            <a:ext cx="1918800" cy="1953300"/>
          </a:xfrm>
          <a:prstGeom prst="ellipse">
            <a:avLst/>
          </a:prstGeom>
          <a:noFill/>
          <a:ln>
            <a:noFill/>
          </a:ln>
        </p:spPr>
      </p:pic>
      <p:sp>
        <p:nvSpPr>
          <p:cNvPr id="406" name="Google Shape;406;p17"/>
          <p:cNvSpPr txBox="1"/>
          <p:nvPr/>
        </p:nvSpPr>
        <p:spPr>
          <a:xfrm>
            <a:off x="6955925" y="2963175"/>
            <a:ext cx="281400" cy="2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
                <a:ea typeface="Muli"/>
                <a:cs typeface="Muli"/>
                <a:sym typeface="Muli"/>
              </a:rPr>
              <a:t>0</a:t>
            </a:r>
            <a:endParaRPr>
              <a:latin typeface="Muli"/>
              <a:ea typeface="Muli"/>
              <a:cs typeface="Muli"/>
              <a:sym typeface="Muli"/>
            </a:endParaRPr>
          </a:p>
        </p:txBody>
      </p:sp>
      <p:sp>
        <p:nvSpPr>
          <p:cNvPr id="407" name="Google Shape;407;p17"/>
          <p:cNvSpPr txBox="1"/>
          <p:nvPr/>
        </p:nvSpPr>
        <p:spPr>
          <a:xfrm>
            <a:off x="7978200" y="3007750"/>
            <a:ext cx="281400" cy="2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uli"/>
                <a:ea typeface="Muli"/>
                <a:cs typeface="Muli"/>
                <a:sym typeface="Muli"/>
              </a:rPr>
              <a:t>1</a:t>
            </a:r>
            <a:endParaRPr>
              <a:latin typeface="Muli"/>
              <a:ea typeface="Muli"/>
              <a:cs typeface="Muli"/>
              <a:sym typeface="Muli"/>
            </a:endParaRPr>
          </a:p>
        </p:txBody>
      </p:sp>
      <p:sp>
        <p:nvSpPr>
          <p:cNvPr id="408" name="Google Shape;408;p17"/>
          <p:cNvSpPr txBox="1"/>
          <p:nvPr/>
        </p:nvSpPr>
        <p:spPr>
          <a:xfrm>
            <a:off x="5084925" y="4307825"/>
            <a:ext cx="17790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
                <a:ea typeface="Muli"/>
                <a:cs typeface="Muli"/>
                <a:sym typeface="Muli"/>
              </a:rPr>
              <a:t>Target Variable</a:t>
            </a:r>
            <a:endParaRPr b="1">
              <a:solidFill>
                <a:schemeClr val="lt1"/>
              </a:solidFill>
              <a:latin typeface="Muli"/>
              <a:ea typeface="Muli"/>
              <a:cs typeface="Muli"/>
              <a:sym typeface="Muli"/>
            </a:endParaRPr>
          </a:p>
          <a:p>
            <a:pPr indent="0" lvl="0" marL="0" rtl="0" algn="l">
              <a:spcBef>
                <a:spcPts val="0"/>
              </a:spcBef>
              <a:spcAft>
                <a:spcPts val="0"/>
              </a:spcAft>
              <a:buNone/>
            </a:pPr>
            <a:r>
              <a:rPr lang="en">
                <a:solidFill>
                  <a:schemeClr val="lt1"/>
                </a:solidFill>
                <a:latin typeface="Muli"/>
                <a:ea typeface="Muli"/>
                <a:cs typeface="Muli"/>
                <a:sym typeface="Muli"/>
              </a:rPr>
              <a:t>-Insurance Product</a:t>
            </a:r>
            <a:endParaRPr>
              <a:solidFill>
                <a:schemeClr val="lt1"/>
              </a:solidFill>
              <a:latin typeface="Muli"/>
              <a:ea typeface="Muli"/>
              <a:cs typeface="Muli"/>
              <a:sym typeface="Muli"/>
            </a:endParaRPr>
          </a:p>
        </p:txBody>
      </p:sp>
      <p:sp>
        <p:nvSpPr>
          <p:cNvPr id="409" name="Google Shape;409;p17"/>
          <p:cNvSpPr txBox="1"/>
          <p:nvPr/>
        </p:nvSpPr>
        <p:spPr>
          <a:xfrm rot="-1774">
            <a:off x="1153017" y="4004516"/>
            <a:ext cx="5814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uli"/>
                <a:ea typeface="Muli"/>
                <a:cs typeface="Muli"/>
                <a:sym typeface="Muli"/>
              </a:rPr>
              <a:t>26</a:t>
            </a:r>
            <a:endParaRPr b="1" sz="2200">
              <a:solidFill>
                <a:srgbClr val="FFFFFF"/>
              </a:solidFill>
              <a:latin typeface="Muli"/>
              <a:ea typeface="Muli"/>
              <a:cs typeface="Muli"/>
              <a:sym typeface="Muli"/>
            </a:endParaRPr>
          </a:p>
        </p:txBody>
      </p:sp>
      <p:sp>
        <p:nvSpPr>
          <p:cNvPr id="410" name="Google Shape;410;p17"/>
          <p:cNvSpPr txBox="1"/>
          <p:nvPr/>
        </p:nvSpPr>
        <p:spPr>
          <a:xfrm rot="-1774">
            <a:off x="6868017" y="499316"/>
            <a:ext cx="5814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FFFFFF"/>
                </a:solidFill>
                <a:latin typeface="Muli"/>
                <a:ea typeface="Muli"/>
                <a:cs typeface="Muli"/>
                <a:sym typeface="Muli"/>
              </a:rPr>
              <a:t>21</a:t>
            </a:r>
            <a:endParaRPr b="1" sz="2200">
              <a:solidFill>
                <a:srgbClr val="FFFFFF"/>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18"/>
          <p:cNvSpPr txBox="1"/>
          <p:nvPr>
            <p:ph type="ctrTitle"/>
          </p:nvPr>
        </p:nvSpPr>
        <p:spPr>
          <a:xfrm>
            <a:off x="2743200" y="1735750"/>
            <a:ext cx="6029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800"/>
              <a:t>DATA PRE-PROCESSING</a:t>
            </a:r>
            <a:endParaRPr b="1" sz="3800"/>
          </a:p>
        </p:txBody>
      </p:sp>
      <p:sp>
        <p:nvSpPr>
          <p:cNvPr id="416" name="Google Shape;416;p18"/>
          <p:cNvSpPr/>
          <p:nvPr/>
        </p:nvSpPr>
        <p:spPr>
          <a:xfrm rot="-5400000">
            <a:off x="2016575" y="2895200"/>
            <a:ext cx="1917300" cy="22140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17" name="Google Shape;417;p18"/>
          <p:cNvSpPr/>
          <p:nvPr/>
        </p:nvSpPr>
        <p:spPr>
          <a:xfrm rot="-1746132">
            <a:off x="1964049" y="240396"/>
            <a:ext cx="1648749" cy="1889142"/>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18" name="Google Shape;418;p18"/>
          <p:cNvSpPr txBox="1"/>
          <p:nvPr/>
        </p:nvSpPr>
        <p:spPr>
          <a:xfrm>
            <a:off x="2103800" y="621850"/>
            <a:ext cx="14424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uli"/>
                <a:ea typeface="Muli"/>
                <a:cs typeface="Muli"/>
                <a:sym typeface="Muli"/>
              </a:rPr>
              <a:t>Data Cleaning</a:t>
            </a:r>
            <a:endParaRPr sz="2400">
              <a:solidFill>
                <a:srgbClr val="FFFFFF"/>
              </a:solidFill>
              <a:latin typeface="Muli"/>
              <a:ea typeface="Muli"/>
              <a:cs typeface="Muli"/>
              <a:sym typeface="Muli"/>
            </a:endParaRPr>
          </a:p>
        </p:txBody>
      </p:sp>
      <p:sp>
        <p:nvSpPr>
          <p:cNvPr id="419" name="Google Shape;419;p18"/>
          <p:cNvSpPr txBox="1"/>
          <p:nvPr/>
        </p:nvSpPr>
        <p:spPr>
          <a:xfrm>
            <a:off x="612050" y="2069813"/>
            <a:ext cx="1911900" cy="89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latin typeface="Muli"/>
                <a:ea typeface="Muli"/>
                <a:cs typeface="Muli"/>
                <a:sym typeface="Muli"/>
              </a:rPr>
              <a:t>Feature</a:t>
            </a:r>
            <a:endParaRPr sz="2200">
              <a:solidFill>
                <a:srgbClr val="FFFFFF"/>
              </a:solidFill>
              <a:latin typeface="Muli"/>
              <a:ea typeface="Muli"/>
              <a:cs typeface="Muli"/>
              <a:sym typeface="Muli"/>
            </a:endParaRPr>
          </a:p>
          <a:p>
            <a:pPr indent="0" lvl="0" marL="0" rtl="0" algn="l">
              <a:spcBef>
                <a:spcPts val="0"/>
              </a:spcBef>
              <a:spcAft>
                <a:spcPts val="0"/>
              </a:spcAft>
              <a:buNone/>
            </a:pPr>
            <a:r>
              <a:rPr lang="en" sz="2200">
                <a:solidFill>
                  <a:srgbClr val="FFFFFF"/>
                </a:solidFill>
                <a:latin typeface="Muli"/>
                <a:ea typeface="Muli"/>
                <a:cs typeface="Muli"/>
                <a:sym typeface="Muli"/>
              </a:rPr>
              <a:t>Engineering</a:t>
            </a:r>
            <a:endParaRPr sz="2200">
              <a:solidFill>
                <a:srgbClr val="FFFFFF"/>
              </a:solidFill>
              <a:latin typeface="Muli"/>
              <a:ea typeface="Muli"/>
              <a:cs typeface="Muli"/>
              <a:sym typeface="Muli"/>
            </a:endParaRPr>
          </a:p>
        </p:txBody>
      </p:sp>
      <p:sp>
        <p:nvSpPr>
          <p:cNvPr id="420" name="Google Shape;420;p18"/>
          <p:cNvSpPr txBox="1"/>
          <p:nvPr/>
        </p:nvSpPr>
        <p:spPr>
          <a:xfrm>
            <a:off x="2321850" y="3517775"/>
            <a:ext cx="1857600" cy="13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Muli"/>
                <a:ea typeface="Muli"/>
                <a:cs typeface="Muli"/>
                <a:sym typeface="Muli"/>
              </a:rPr>
              <a:t>Feature Analysis</a:t>
            </a:r>
            <a:endParaRPr sz="2400">
              <a:solidFill>
                <a:srgbClr val="FFFFFF"/>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19"/>
          <p:cNvSpPr/>
          <p:nvPr/>
        </p:nvSpPr>
        <p:spPr>
          <a:xfrm>
            <a:off x="7715300" y="2834575"/>
            <a:ext cx="1840200" cy="2452800"/>
          </a:xfrm>
          <a:prstGeom prst="rect">
            <a:avLst/>
          </a:prstGeom>
          <a:solidFill>
            <a:srgbClr val="C6DAEC"/>
          </a:solidFill>
          <a:ln cap="flat" cmpd="sng" w="28575">
            <a:solidFill>
              <a:srgbClr val="C6DAE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rot="-1745616">
            <a:off x="6148426" y="2645574"/>
            <a:ext cx="2697446" cy="2932362"/>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C6DAE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7" name="Google Shape;427;p19"/>
          <p:cNvSpPr txBox="1"/>
          <p:nvPr>
            <p:ph type="ctrTitle"/>
          </p:nvPr>
        </p:nvSpPr>
        <p:spPr>
          <a:xfrm>
            <a:off x="1679525" y="297050"/>
            <a:ext cx="5638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4000"/>
              <a:t>Data Cleaning</a:t>
            </a:r>
            <a:endParaRPr b="1" sz="4000"/>
          </a:p>
        </p:txBody>
      </p:sp>
      <p:sp>
        <p:nvSpPr>
          <p:cNvPr id="428" name="Google Shape;428;p19"/>
          <p:cNvSpPr txBox="1"/>
          <p:nvPr/>
        </p:nvSpPr>
        <p:spPr>
          <a:xfrm>
            <a:off x="675225" y="1937700"/>
            <a:ext cx="1520100" cy="96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Nixie One"/>
                <a:ea typeface="Nixie One"/>
                <a:cs typeface="Nixie One"/>
                <a:sym typeface="Nixie One"/>
              </a:rPr>
              <a:t>65125</a:t>
            </a:r>
            <a:endParaRPr b="1" sz="2600">
              <a:solidFill>
                <a:schemeClr val="lt1"/>
              </a:solidFill>
              <a:latin typeface="Nixie One"/>
              <a:ea typeface="Nixie One"/>
              <a:cs typeface="Nixie One"/>
              <a:sym typeface="Nixie One"/>
            </a:endParaRPr>
          </a:p>
          <a:p>
            <a:pPr indent="0" lvl="0" marL="0" rtl="0" algn="l">
              <a:spcBef>
                <a:spcPts val="0"/>
              </a:spcBef>
              <a:spcAft>
                <a:spcPts val="0"/>
              </a:spcAft>
              <a:buNone/>
            </a:pPr>
            <a:r>
              <a:rPr b="1" lang="en" sz="2200">
                <a:solidFill>
                  <a:schemeClr val="lt1"/>
                </a:solidFill>
                <a:latin typeface="Nixie One"/>
                <a:ea typeface="Nixie One"/>
                <a:cs typeface="Nixie One"/>
                <a:sym typeface="Nixie One"/>
              </a:rPr>
              <a:t>Missing values</a:t>
            </a:r>
            <a:endParaRPr b="1" sz="2200">
              <a:solidFill>
                <a:schemeClr val="lt1"/>
              </a:solidFill>
              <a:latin typeface="Nixie One"/>
              <a:ea typeface="Nixie One"/>
              <a:cs typeface="Nixie One"/>
              <a:sym typeface="Nixie One"/>
            </a:endParaRPr>
          </a:p>
        </p:txBody>
      </p:sp>
      <p:sp>
        <p:nvSpPr>
          <p:cNvPr id="429" name="Google Shape;429;p19"/>
          <p:cNvSpPr/>
          <p:nvPr/>
        </p:nvSpPr>
        <p:spPr>
          <a:xfrm rot="-1746659">
            <a:off x="4671419" y="1133549"/>
            <a:ext cx="2132362" cy="2358506"/>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0" name="Google Shape;430;p19"/>
          <p:cNvSpPr/>
          <p:nvPr/>
        </p:nvSpPr>
        <p:spPr>
          <a:xfrm rot="-1745754">
            <a:off x="4746532" y="1235497"/>
            <a:ext cx="1980987" cy="2153575"/>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1" name="Google Shape;431;p19"/>
          <p:cNvSpPr/>
          <p:nvPr/>
        </p:nvSpPr>
        <p:spPr>
          <a:xfrm rot="-1745685">
            <a:off x="2166317" y="2140568"/>
            <a:ext cx="2869480" cy="3192044"/>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2" name="Google Shape;432;p19"/>
          <p:cNvSpPr/>
          <p:nvPr/>
        </p:nvSpPr>
        <p:spPr>
          <a:xfrm rot="-1792291">
            <a:off x="2273831" y="2261470"/>
            <a:ext cx="2626206" cy="2927051"/>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solidFill>
            <a:srgbClr val="0E293C"/>
          </a:solidFill>
          <a:ln>
            <a:noFill/>
          </a:ln>
        </p:spPr>
        <p:txBody>
          <a:bodyPr anchorCtr="0" anchor="ctr" bIns="50800" lIns="50800" spcFirstLastPara="1" rIns="50800" wrap="square" tIns="50800">
            <a:noAutofit/>
          </a:bodyPr>
          <a:lstStyle/>
          <a:p>
            <a:pPr indent="0" lvl="0" marL="0" marR="0" rtl="0" algn="l">
              <a:lnSpc>
                <a:spcPct val="100000"/>
              </a:lnSpc>
              <a:spcBef>
                <a:spcPts val="0"/>
              </a:spcBef>
              <a:spcAft>
                <a:spcPts val="0"/>
              </a:spcAft>
              <a:buClr>
                <a:srgbClr val="FFFFFF"/>
              </a:buClr>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3" name="Google Shape;433;p19"/>
          <p:cNvSpPr txBox="1"/>
          <p:nvPr/>
        </p:nvSpPr>
        <p:spPr>
          <a:xfrm>
            <a:off x="2326925" y="2834575"/>
            <a:ext cx="2552400" cy="19389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Muli"/>
              <a:buChar char="●"/>
            </a:pPr>
            <a:r>
              <a:rPr lang="en" sz="1100">
                <a:solidFill>
                  <a:schemeClr val="lt1"/>
                </a:solidFill>
                <a:latin typeface="Muli"/>
                <a:ea typeface="Muli"/>
                <a:cs typeface="Muli"/>
                <a:sym typeface="Muli"/>
              </a:rPr>
              <a:t>Missing values for variables except Age were replaced by their respective means, excluding outliers.</a:t>
            </a:r>
            <a:endParaRPr sz="1100">
              <a:solidFill>
                <a:schemeClr val="lt1"/>
              </a:solidFill>
              <a:latin typeface="Muli"/>
              <a:ea typeface="Muli"/>
              <a:cs typeface="Muli"/>
              <a:sym typeface="Muli"/>
            </a:endParaRPr>
          </a:p>
          <a:p>
            <a:pPr indent="-298450" lvl="0" marL="457200" rtl="0" algn="l">
              <a:lnSpc>
                <a:spcPct val="115000"/>
              </a:lnSpc>
              <a:spcBef>
                <a:spcPts val="0"/>
              </a:spcBef>
              <a:spcAft>
                <a:spcPts val="0"/>
              </a:spcAft>
              <a:buClr>
                <a:schemeClr val="lt1"/>
              </a:buClr>
              <a:buSzPts val="1100"/>
              <a:buFont typeface="Muli"/>
              <a:buChar char="●"/>
            </a:pPr>
            <a:r>
              <a:rPr lang="en" sz="1100">
                <a:solidFill>
                  <a:schemeClr val="lt1"/>
                </a:solidFill>
                <a:latin typeface="Muli"/>
                <a:ea typeface="Muli"/>
                <a:cs typeface="Muli"/>
                <a:sym typeface="Muli"/>
              </a:rPr>
              <a:t>For Age the missing values = </a:t>
            </a:r>
            <a:r>
              <a:rPr b="1" lang="en" sz="1100">
                <a:solidFill>
                  <a:schemeClr val="lt1"/>
                </a:solidFill>
                <a:latin typeface="Muli"/>
                <a:ea typeface="Muli"/>
                <a:cs typeface="Muli"/>
                <a:sym typeface="Muli"/>
              </a:rPr>
              <a:t>AccAge + 43 </a:t>
            </a:r>
            <a:r>
              <a:rPr lang="en" sz="1100">
                <a:solidFill>
                  <a:schemeClr val="lt1"/>
                </a:solidFill>
                <a:latin typeface="Muli"/>
                <a:ea typeface="Muli"/>
                <a:cs typeface="Muli"/>
                <a:sym typeface="Muli"/>
              </a:rPr>
              <a:t>(difference between the AcctAge and Age)</a:t>
            </a:r>
            <a:endParaRPr sz="1100">
              <a:solidFill>
                <a:schemeClr val="lt1"/>
              </a:solidFill>
              <a:latin typeface="Muli"/>
              <a:ea typeface="Muli"/>
              <a:cs typeface="Muli"/>
              <a:sym typeface="Muli"/>
            </a:endParaRPr>
          </a:p>
          <a:p>
            <a:pPr indent="0" lvl="0" marL="457200" rtl="0" algn="l">
              <a:lnSpc>
                <a:spcPct val="115000"/>
              </a:lnSpc>
              <a:spcBef>
                <a:spcPts val="1200"/>
              </a:spcBef>
              <a:spcAft>
                <a:spcPts val="0"/>
              </a:spcAft>
              <a:buClr>
                <a:schemeClr val="dk1"/>
              </a:buClr>
              <a:buSzPts val="1100"/>
              <a:buFont typeface="Arial"/>
              <a:buNone/>
            </a:pPr>
            <a:r>
              <a:t/>
            </a:r>
            <a:endParaRPr sz="1100">
              <a:solidFill>
                <a:schemeClr val="lt1"/>
              </a:solidFill>
              <a:latin typeface="Muli"/>
              <a:ea typeface="Muli"/>
              <a:cs typeface="Muli"/>
              <a:sym typeface="Muli"/>
            </a:endParaRPr>
          </a:p>
          <a:p>
            <a:pPr indent="0" lvl="0" marL="457200" rtl="0" algn="l">
              <a:lnSpc>
                <a:spcPct val="115000"/>
              </a:lnSpc>
              <a:spcBef>
                <a:spcPts val="1200"/>
              </a:spcBef>
              <a:spcAft>
                <a:spcPts val="1200"/>
              </a:spcAft>
              <a:buClr>
                <a:schemeClr val="dk1"/>
              </a:buClr>
              <a:buSzPts val="1100"/>
              <a:buFont typeface="Arial"/>
              <a:buNone/>
            </a:pPr>
            <a:r>
              <a:t/>
            </a:r>
            <a:endParaRPr sz="1100">
              <a:solidFill>
                <a:schemeClr val="lt1"/>
              </a:solidFill>
              <a:latin typeface="Muli"/>
              <a:ea typeface="Muli"/>
              <a:cs typeface="Muli"/>
              <a:sym typeface="Muli"/>
            </a:endParaRPr>
          </a:p>
        </p:txBody>
      </p:sp>
      <p:sp>
        <p:nvSpPr>
          <p:cNvPr id="434" name="Google Shape;434;p19"/>
          <p:cNvSpPr txBox="1"/>
          <p:nvPr/>
        </p:nvSpPr>
        <p:spPr>
          <a:xfrm>
            <a:off x="2505575" y="1796650"/>
            <a:ext cx="1396500" cy="7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9BBD5"/>
                </a:solidFill>
                <a:latin typeface="Nixie One"/>
                <a:ea typeface="Nixie One"/>
                <a:cs typeface="Nixie One"/>
                <a:sym typeface="Nixie One"/>
              </a:rPr>
              <a:t>Continuous</a:t>
            </a:r>
            <a:endParaRPr b="1">
              <a:solidFill>
                <a:srgbClr val="19BBD5"/>
              </a:solidFill>
              <a:latin typeface="Nixie One"/>
              <a:ea typeface="Nixie One"/>
              <a:cs typeface="Nixie One"/>
              <a:sym typeface="Nixie One"/>
            </a:endParaRPr>
          </a:p>
          <a:p>
            <a:pPr indent="0" lvl="0" marL="0" rtl="0" algn="l">
              <a:spcBef>
                <a:spcPts val="0"/>
              </a:spcBef>
              <a:spcAft>
                <a:spcPts val="0"/>
              </a:spcAft>
              <a:buNone/>
            </a:pPr>
            <a:r>
              <a:rPr b="1" lang="en">
                <a:solidFill>
                  <a:srgbClr val="19BBD5"/>
                </a:solidFill>
                <a:latin typeface="Nixie One"/>
                <a:ea typeface="Nixie One"/>
                <a:cs typeface="Nixie One"/>
                <a:sym typeface="Nixie One"/>
              </a:rPr>
              <a:t>variables</a:t>
            </a:r>
            <a:endParaRPr b="1">
              <a:solidFill>
                <a:srgbClr val="19BBD5"/>
              </a:solidFill>
              <a:latin typeface="Nixie One"/>
              <a:ea typeface="Nixie One"/>
              <a:cs typeface="Nixie One"/>
              <a:sym typeface="Nixie One"/>
            </a:endParaRPr>
          </a:p>
        </p:txBody>
      </p:sp>
      <p:sp>
        <p:nvSpPr>
          <p:cNvPr id="435" name="Google Shape;435;p19"/>
          <p:cNvSpPr txBox="1"/>
          <p:nvPr/>
        </p:nvSpPr>
        <p:spPr>
          <a:xfrm>
            <a:off x="6631650" y="1184050"/>
            <a:ext cx="1396500" cy="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9BBD5"/>
                </a:solidFill>
                <a:latin typeface="Nixie One"/>
                <a:ea typeface="Nixie One"/>
                <a:cs typeface="Nixie One"/>
                <a:sym typeface="Nixie One"/>
              </a:rPr>
              <a:t>Categorical</a:t>
            </a:r>
            <a:endParaRPr b="1">
              <a:solidFill>
                <a:srgbClr val="19BBD5"/>
              </a:solidFill>
              <a:latin typeface="Nixie One"/>
              <a:ea typeface="Nixie One"/>
              <a:cs typeface="Nixie One"/>
              <a:sym typeface="Nixie One"/>
            </a:endParaRPr>
          </a:p>
          <a:p>
            <a:pPr indent="0" lvl="0" marL="0" rtl="0" algn="l">
              <a:spcBef>
                <a:spcPts val="0"/>
              </a:spcBef>
              <a:spcAft>
                <a:spcPts val="0"/>
              </a:spcAft>
              <a:buNone/>
            </a:pPr>
            <a:r>
              <a:rPr b="1" lang="en">
                <a:solidFill>
                  <a:srgbClr val="19BBD5"/>
                </a:solidFill>
                <a:latin typeface="Nixie One"/>
                <a:ea typeface="Nixie One"/>
                <a:cs typeface="Nixie One"/>
                <a:sym typeface="Nixie One"/>
              </a:rPr>
              <a:t>variables</a:t>
            </a:r>
            <a:endParaRPr b="1">
              <a:solidFill>
                <a:srgbClr val="19BBD5"/>
              </a:solidFill>
              <a:latin typeface="Nixie One"/>
              <a:ea typeface="Nixie One"/>
              <a:cs typeface="Nixie One"/>
              <a:sym typeface="Nixie One"/>
            </a:endParaRPr>
          </a:p>
        </p:txBody>
      </p:sp>
      <p:sp>
        <p:nvSpPr>
          <p:cNvPr id="436" name="Google Shape;436;p19"/>
          <p:cNvSpPr txBox="1"/>
          <p:nvPr/>
        </p:nvSpPr>
        <p:spPr>
          <a:xfrm>
            <a:off x="4715549" y="1746550"/>
            <a:ext cx="1992300" cy="1673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lt1"/>
              </a:buClr>
              <a:buSzPts val="1200"/>
              <a:buFont typeface="Muli"/>
              <a:buChar char="●"/>
            </a:pPr>
            <a:r>
              <a:rPr lang="en" sz="1200">
                <a:solidFill>
                  <a:schemeClr val="lt1"/>
                </a:solidFill>
                <a:latin typeface="Muli"/>
                <a:ea typeface="Muli"/>
                <a:cs typeface="Muli"/>
                <a:sym typeface="Muli"/>
              </a:rPr>
              <a:t>Using Mode of the categories</a:t>
            </a:r>
            <a:endParaRPr sz="1200">
              <a:solidFill>
                <a:schemeClr val="lt1"/>
              </a:solidFill>
              <a:latin typeface="Muli"/>
              <a:ea typeface="Muli"/>
              <a:cs typeface="Muli"/>
              <a:sym typeface="Muli"/>
            </a:endParaRPr>
          </a:p>
          <a:p>
            <a:pPr indent="-304800" lvl="0" marL="457200" rtl="0" algn="l">
              <a:lnSpc>
                <a:spcPct val="115000"/>
              </a:lnSpc>
              <a:spcBef>
                <a:spcPts val="0"/>
              </a:spcBef>
              <a:spcAft>
                <a:spcPts val="0"/>
              </a:spcAft>
              <a:buClr>
                <a:schemeClr val="lt1"/>
              </a:buClr>
              <a:buSzPts val="1200"/>
              <a:buFont typeface="Muli"/>
              <a:buChar char="●"/>
            </a:pPr>
            <a:r>
              <a:rPr lang="en" sz="1200">
                <a:solidFill>
                  <a:schemeClr val="lt1"/>
                </a:solidFill>
                <a:latin typeface="Muli"/>
                <a:ea typeface="Muli"/>
                <a:cs typeface="Muli"/>
                <a:sym typeface="Muli"/>
              </a:rPr>
              <a:t>Using KNN via Impute</a:t>
            </a:r>
            <a:endParaRPr sz="1200">
              <a:solidFill>
                <a:schemeClr val="lt1"/>
              </a:solidFill>
              <a:latin typeface="Muli"/>
              <a:ea typeface="Muli"/>
              <a:cs typeface="Muli"/>
              <a:sym typeface="Muli"/>
            </a:endParaRPr>
          </a:p>
        </p:txBody>
      </p:sp>
      <p:pic>
        <p:nvPicPr>
          <p:cNvPr id="437" name="Google Shape;437;p19"/>
          <p:cNvPicPr preferRelativeResize="0"/>
          <p:nvPr/>
        </p:nvPicPr>
        <p:blipFill>
          <a:blip r:embed="rId3">
            <a:alphaModFix/>
          </a:blip>
          <a:stretch>
            <a:fillRect/>
          </a:stretch>
        </p:blipFill>
        <p:spPr>
          <a:xfrm>
            <a:off x="6663550" y="3015150"/>
            <a:ext cx="2404250" cy="2132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