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84" r:id="rId3"/>
    <p:sldId id="259" r:id="rId4"/>
    <p:sldId id="313" r:id="rId5"/>
    <p:sldId id="335" r:id="rId6"/>
    <p:sldId id="314" r:id="rId7"/>
    <p:sldId id="326" r:id="rId8"/>
    <p:sldId id="299" r:id="rId9"/>
    <p:sldId id="315" r:id="rId10"/>
    <p:sldId id="330" r:id="rId11"/>
    <p:sldId id="327" r:id="rId12"/>
    <p:sldId id="331" r:id="rId13"/>
    <p:sldId id="328" r:id="rId14"/>
    <p:sldId id="332" r:id="rId15"/>
    <p:sldId id="301" r:id="rId16"/>
    <p:sldId id="329" r:id="rId17"/>
    <p:sldId id="333" r:id="rId18"/>
    <p:sldId id="336" r:id="rId19"/>
    <p:sldId id="340" r:id="rId20"/>
    <p:sldId id="337" r:id="rId21"/>
    <p:sldId id="341" r:id="rId22"/>
    <p:sldId id="338" r:id="rId23"/>
    <p:sldId id="339" r:id="rId24"/>
    <p:sldId id="334"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Roboto Slab" panose="020B0604020202020204" charset="0"/>
      <p:regular r:id="rId31"/>
      <p:bold r:id="rId32"/>
    </p:embeddedFont>
    <p:embeddedFont>
      <p:font typeface="Source Sans Pro" panose="020B060402020202020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Wingdings 3" panose="05040102010807070707" pitchFamily="18" charset="2"/>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varScale="1">
        <p:scale>
          <a:sx n="80" d="100"/>
          <a:sy n="80"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219504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8168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460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57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008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080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785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796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6492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206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886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5078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9191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284099973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9196617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9457920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16587531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407595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4569722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248596876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359083179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Tree>
    <p:extLst>
      <p:ext uri="{BB962C8B-B14F-4D97-AF65-F5344CB8AC3E}">
        <p14:creationId xmlns:p14="http://schemas.microsoft.com/office/powerpoint/2010/main" val="2352594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extLst>
      <p:ext uri="{BB962C8B-B14F-4D97-AF65-F5344CB8AC3E}">
        <p14:creationId xmlns:p14="http://schemas.microsoft.com/office/powerpoint/2010/main" val="2708487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63069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223678852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4699828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35354953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24867996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20398871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74088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200416974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40528590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3/12/2022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dirty="0">
              <a:latin typeface="Roboto Slab"/>
              <a:ea typeface="Roboto Slab"/>
              <a:cs typeface="Roboto Slab"/>
              <a:sym typeface="Roboto Slab"/>
            </a:endParaRPr>
          </a:p>
        </p:txBody>
      </p:sp>
    </p:spTree>
    <p:extLst>
      <p:ext uri="{BB962C8B-B14F-4D97-AF65-F5344CB8AC3E}">
        <p14:creationId xmlns:p14="http://schemas.microsoft.com/office/powerpoint/2010/main" val="304153941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Lst>
  <p:transition>
    <p:fade thruBlk="1"/>
  </p:transition>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hyperlink" Target="https://jagongoding.com/python/dasar/tipe-data-dan-variabel/" TargetMode="External"/><Relationship Id="rId2" Type="http://schemas.openxmlformats.org/officeDocument/2006/relationships/hyperlink" Target="https://www.petanikode.com/python-variabel-dan-tipe-data/" TargetMode="External"/><Relationship Id="rId1" Type="http://schemas.openxmlformats.org/officeDocument/2006/relationships/slideLayout" Target="../slideLayouts/slideLayout19.xml"/><Relationship Id="rId4" Type="http://schemas.openxmlformats.org/officeDocument/2006/relationships/hyperlink" Target="https://belajarpython.com/tutorial/tipe-data-pyth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344635" y="1028176"/>
            <a:ext cx="5807400" cy="1408879"/>
          </a:xfrm>
          <a:prstGeom prst="rect">
            <a:avLst/>
          </a:prstGeom>
          <a:solidFill>
            <a:schemeClr val="bg1"/>
          </a:solidFill>
        </p:spPr>
        <p:txBody>
          <a:bodyPr spcFirstLastPara="1" wrap="square" lIns="91425" tIns="91425" rIns="91425" bIns="91425" anchor="ctr" anchorCtr="0">
            <a:noAutofit/>
          </a:bodyPr>
          <a:lstStyle/>
          <a:p>
            <a:pPr algn="ctr"/>
            <a:r>
              <a:rPr lang="en-US" sz="2800" dirty="0"/>
              <a:t>Fundamental Python</a:t>
            </a:r>
            <a:br>
              <a:rPr lang="en-US" sz="2800" dirty="0"/>
            </a:br>
            <a:r>
              <a:rPr lang="en-US" sz="2800" dirty="0">
                <a:solidFill>
                  <a:srgbClr val="00B0F0"/>
                </a:solidFill>
              </a:rPr>
              <a:t>(Basic </a:t>
            </a:r>
            <a:r>
              <a:rPr lang="id-ID" sz="2800" dirty="0">
                <a:solidFill>
                  <a:srgbClr val="00B0F0"/>
                </a:solidFill>
              </a:rPr>
              <a:t>Data </a:t>
            </a:r>
            <a:r>
              <a:rPr lang="en-US" sz="2800" dirty="0">
                <a:solidFill>
                  <a:srgbClr val="00B0F0"/>
                </a:solidFill>
              </a:rPr>
              <a:t>Type) </a:t>
            </a:r>
            <a:r>
              <a:rPr lang="en-US" sz="2800" dirty="0"/>
              <a:t>dan </a:t>
            </a:r>
            <a:r>
              <a:rPr lang="en-US" sz="2800" i="1" dirty="0"/>
              <a:t>Live Coding</a:t>
            </a:r>
            <a:br>
              <a:rPr lang="en-US" dirty="0"/>
            </a:br>
            <a:endParaRPr dirty="0"/>
          </a:p>
        </p:txBody>
      </p:sp>
      <p:pic>
        <p:nvPicPr>
          <p:cNvPr id="3" name="Picture 2">
            <a:extLst>
              <a:ext uri="{FF2B5EF4-FFF2-40B4-BE49-F238E27FC236}">
                <a16:creationId xmlns:a16="http://schemas.microsoft.com/office/drawing/2014/main" id="{14DCEC32-0F46-4EFA-8880-964E91614A1E}"/>
              </a:ext>
            </a:extLst>
          </p:cNvPr>
          <p:cNvPicPr>
            <a:picLocks noChangeAspect="1"/>
          </p:cNvPicPr>
          <p:nvPr/>
        </p:nvPicPr>
        <p:blipFill>
          <a:blip r:embed="rId3"/>
          <a:stretch>
            <a:fillRect/>
          </a:stretch>
        </p:blipFill>
        <p:spPr>
          <a:xfrm>
            <a:off x="3270307" y="3469379"/>
            <a:ext cx="633722" cy="633722"/>
          </a:xfrm>
          <a:prstGeom prst="rect">
            <a:avLst/>
          </a:prstGeom>
        </p:spPr>
      </p:pic>
      <p:sp>
        <p:nvSpPr>
          <p:cNvPr id="4" name="TextBox 3">
            <a:extLst>
              <a:ext uri="{FF2B5EF4-FFF2-40B4-BE49-F238E27FC236}">
                <a16:creationId xmlns:a16="http://schemas.microsoft.com/office/drawing/2014/main" id="{C7B0AC07-7325-4A6B-BBE0-7B80C48BFC70}"/>
              </a:ext>
            </a:extLst>
          </p:cNvPr>
          <p:cNvSpPr txBox="1"/>
          <p:nvPr/>
        </p:nvSpPr>
        <p:spPr>
          <a:xfrm>
            <a:off x="3904029" y="3601574"/>
            <a:ext cx="1663364" cy="369332"/>
          </a:xfrm>
          <a:prstGeom prst="rect">
            <a:avLst/>
          </a:prstGeom>
          <a:noFill/>
        </p:spPr>
        <p:txBody>
          <a:bodyPr wrap="square" rtlCol="0">
            <a:spAutoFit/>
          </a:bodyPr>
          <a:lstStyle/>
          <a:p>
            <a:r>
              <a:rPr lang="id-ID" dirty="0"/>
              <a:t>@a_yarzuki7</a:t>
            </a:r>
            <a:endParaRPr lang="en-ID" dirty="0"/>
          </a:p>
        </p:txBody>
      </p:sp>
      <p:sp>
        <p:nvSpPr>
          <p:cNvPr id="2" name="TextBox 1">
            <a:extLst>
              <a:ext uri="{FF2B5EF4-FFF2-40B4-BE49-F238E27FC236}">
                <a16:creationId xmlns:a16="http://schemas.microsoft.com/office/drawing/2014/main" id="{5A903909-0675-4C30-9859-3ADB3ACC9C92}"/>
              </a:ext>
            </a:extLst>
          </p:cNvPr>
          <p:cNvSpPr txBox="1"/>
          <p:nvPr/>
        </p:nvSpPr>
        <p:spPr>
          <a:xfrm>
            <a:off x="2301257" y="2274544"/>
            <a:ext cx="3508527" cy="877163"/>
          </a:xfrm>
          <a:prstGeom prst="rect">
            <a:avLst/>
          </a:prstGeom>
          <a:noFill/>
        </p:spPr>
        <p:txBody>
          <a:bodyPr wrap="square" rtlCol="0">
            <a:spAutoFit/>
          </a:bodyPr>
          <a:lstStyle/>
          <a:p>
            <a:pPr algn="ctr"/>
            <a:r>
              <a:rPr lang="en-US" b="1" dirty="0"/>
              <a:t>       </a:t>
            </a:r>
            <a:r>
              <a:rPr lang="en-US" b="1" dirty="0" err="1"/>
              <a:t>Aulya</a:t>
            </a:r>
            <a:r>
              <a:rPr lang="en-US" b="1" dirty="0"/>
              <a:t> </a:t>
            </a:r>
            <a:r>
              <a:rPr lang="en-US" b="1" dirty="0" err="1"/>
              <a:t>Yarzuki</a:t>
            </a:r>
            <a:r>
              <a:rPr lang="en-US" b="1" dirty="0"/>
              <a:t> (</a:t>
            </a:r>
            <a:r>
              <a:rPr lang="en-US" b="1" dirty="0" err="1"/>
              <a:t>Zuki</a:t>
            </a:r>
            <a:r>
              <a:rPr lang="en-US" b="1" dirty="0"/>
              <a:t>)</a:t>
            </a:r>
          </a:p>
          <a:p>
            <a:endParaRPr lang="en-ID" dirty="0"/>
          </a:p>
          <a:p>
            <a:pPr algn="ctr"/>
            <a:r>
              <a:rPr lang="en-ID" sz="1500" dirty="0"/>
              <a:t>Junior Software Developer at </a:t>
            </a:r>
            <a:r>
              <a:rPr lang="en-ID" sz="1500" dirty="0" err="1"/>
              <a:t>Datahen</a:t>
            </a:r>
            <a:endParaRPr lang="en-ID" sz="1500" dirty="0"/>
          </a:p>
        </p:txBody>
      </p:sp>
      <p:pic>
        <p:nvPicPr>
          <p:cNvPr id="6" name="Picture 5">
            <a:extLst>
              <a:ext uri="{FF2B5EF4-FFF2-40B4-BE49-F238E27FC236}">
                <a16:creationId xmlns:a16="http://schemas.microsoft.com/office/drawing/2014/main" id="{8BE7FCE1-9B81-4482-881D-1ACCD352BB09}"/>
              </a:ext>
            </a:extLst>
          </p:cNvPr>
          <p:cNvPicPr>
            <a:picLocks noChangeAspect="1"/>
          </p:cNvPicPr>
          <p:nvPr/>
        </p:nvPicPr>
        <p:blipFill>
          <a:blip r:embed="rId4"/>
          <a:stretch>
            <a:fillRect/>
          </a:stretch>
        </p:blipFill>
        <p:spPr>
          <a:xfrm>
            <a:off x="4934133" y="2767931"/>
            <a:ext cx="1466667" cy="461905"/>
          </a:xfrm>
          <a:prstGeom prst="rect">
            <a:avLst/>
          </a:prstGeom>
        </p:spPr>
      </p:pic>
      <p:pic>
        <p:nvPicPr>
          <p:cNvPr id="8" name="Picture 7">
            <a:extLst>
              <a:ext uri="{FF2B5EF4-FFF2-40B4-BE49-F238E27FC236}">
                <a16:creationId xmlns:a16="http://schemas.microsoft.com/office/drawing/2014/main" id="{30979151-203E-47CD-A071-0E6CC4B55B01}"/>
              </a:ext>
            </a:extLst>
          </p:cNvPr>
          <p:cNvPicPr>
            <a:picLocks noChangeAspect="1"/>
          </p:cNvPicPr>
          <p:nvPr/>
        </p:nvPicPr>
        <p:blipFill>
          <a:blip r:embed="rId5"/>
          <a:stretch>
            <a:fillRect/>
          </a:stretch>
        </p:blipFill>
        <p:spPr>
          <a:xfrm>
            <a:off x="3178290" y="4103101"/>
            <a:ext cx="817756" cy="459988"/>
          </a:xfrm>
          <a:prstGeom prst="rect">
            <a:avLst/>
          </a:prstGeom>
        </p:spPr>
      </p:pic>
      <p:sp>
        <p:nvSpPr>
          <p:cNvPr id="10" name="TextBox 9">
            <a:extLst>
              <a:ext uri="{FF2B5EF4-FFF2-40B4-BE49-F238E27FC236}">
                <a16:creationId xmlns:a16="http://schemas.microsoft.com/office/drawing/2014/main" id="{4F8D4561-D98D-4B2B-A3F9-CDDAAC5BC868}"/>
              </a:ext>
            </a:extLst>
          </p:cNvPr>
          <p:cNvSpPr txBox="1"/>
          <p:nvPr/>
        </p:nvSpPr>
        <p:spPr>
          <a:xfrm>
            <a:off x="3926331" y="4116830"/>
            <a:ext cx="1663364" cy="369332"/>
          </a:xfrm>
          <a:prstGeom prst="rect">
            <a:avLst/>
          </a:prstGeom>
          <a:noFill/>
        </p:spPr>
        <p:txBody>
          <a:bodyPr wrap="square" rtlCol="0">
            <a:spAutoFit/>
          </a:bodyPr>
          <a:lstStyle/>
          <a:p>
            <a:r>
              <a:rPr lang="id-ID" dirty="0"/>
              <a:t>@ayarzuki</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48EF-79F3-4683-921C-08325E0BEF92}"/>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D2BFCBB1-0A95-44EF-856D-0A5CDCADA64C}"/>
              </a:ext>
            </a:extLst>
          </p:cNvPr>
          <p:cNvSpPr>
            <a:spLocks noGrp="1"/>
          </p:cNvSpPr>
          <p:nvPr>
            <p:ph type="body" idx="1"/>
          </p:nvPr>
        </p:nvSpPr>
        <p:spPr/>
        <p:txBody>
          <a:bodyPr/>
          <a:lstStyle/>
          <a:p>
            <a:pPr marL="76200" indent="0">
              <a:buNone/>
            </a:pPr>
            <a:endParaRPr lang="en-ID" dirty="0"/>
          </a:p>
        </p:txBody>
      </p:sp>
      <p:sp>
        <p:nvSpPr>
          <p:cNvPr id="4" name="Slide Number Placeholder 3">
            <a:extLst>
              <a:ext uri="{FF2B5EF4-FFF2-40B4-BE49-F238E27FC236}">
                <a16:creationId xmlns:a16="http://schemas.microsoft.com/office/drawing/2014/main" id="{FD1A8595-9832-417B-8B1D-D1F76C18F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pic>
        <p:nvPicPr>
          <p:cNvPr id="8" name="Picture 7">
            <a:extLst>
              <a:ext uri="{FF2B5EF4-FFF2-40B4-BE49-F238E27FC236}">
                <a16:creationId xmlns:a16="http://schemas.microsoft.com/office/drawing/2014/main" id="{7AEA3517-83AD-4A33-AF76-4994329759AB}"/>
              </a:ext>
            </a:extLst>
          </p:cNvPr>
          <p:cNvPicPr>
            <a:picLocks noChangeAspect="1"/>
          </p:cNvPicPr>
          <p:nvPr/>
        </p:nvPicPr>
        <p:blipFill>
          <a:blip r:embed="rId2"/>
          <a:stretch>
            <a:fillRect/>
          </a:stretch>
        </p:blipFill>
        <p:spPr>
          <a:xfrm>
            <a:off x="3116236" y="1261700"/>
            <a:ext cx="2911527" cy="1782289"/>
          </a:xfrm>
          <a:prstGeom prst="rect">
            <a:avLst/>
          </a:prstGeom>
        </p:spPr>
      </p:pic>
    </p:spTree>
    <p:extLst>
      <p:ext uri="{BB962C8B-B14F-4D97-AF65-F5344CB8AC3E}">
        <p14:creationId xmlns:p14="http://schemas.microsoft.com/office/powerpoint/2010/main" val="397352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49" y="341859"/>
            <a:ext cx="7571700" cy="702600"/>
          </a:xfrm>
        </p:spPr>
        <p:txBody>
          <a:bodyPr/>
          <a:lstStyle/>
          <a:p>
            <a:pPr algn="ctr"/>
            <a:r>
              <a:rPr lang="id-ID" sz="3200" b="1" dirty="0"/>
              <a:t>Boolean</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16" name="TextBox 15">
            <a:extLst>
              <a:ext uri="{FF2B5EF4-FFF2-40B4-BE49-F238E27FC236}">
                <a16:creationId xmlns:a16="http://schemas.microsoft.com/office/drawing/2014/main" id="{A736A32C-0624-4EE0-BB4F-24F8C80D6580}"/>
              </a:ext>
            </a:extLst>
          </p:cNvPr>
          <p:cNvSpPr txBox="1"/>
          <p:nvPr/>
        </p:nvSpPr>
        <p:spPr>
          <a:xfrm>
            <a:off x="1703409" y="1336373"/>
            <a:ext cx="5737181" cy="1341656"/>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Tipe data boolean merupakan tipe yang memiliki dua nilai yaitu benar (</a:t>
            </a:r>
            <a:r>
              <a:rPr lang="id-ID" altLang="ko-KR" sz="1400" b="1" i="1" dirty="0">
                <a:solidFill>
                  <a:schemeClr val="bg1"/>
                </a:solidFill>
                <a:cs typeface="Arial" pitchFamily="34" charset="0"/>
              </a:rPr>
              <a:t>True</a:t>
            </a:r>
            <a:r>
              <a:rPr lang="id-ID" altLang="ko-KR" sz="1400" b="1" dirty="0">
                <a:solidFill>
                  <a:schemeClr val="bg1"/>
                </a:solidFill>
                <a:cs typeface="Arial" pitchFamily="34" charset="0"/>
              </a:rPr>
              <a:t>) yang bernilai 1 atau salah (</a:t>
            </a:r>
            <a:r>
              <a:rPr lang="id-ID" altLang="ko-KR" sz="1400" b="1" i="1" dirty="0">
                <a:solidFill>
                  <a:schemeClr val="bg1"/>
                </a:solidFill>
                <a:cs typeface="Arial" pitchFamily="34" charset="0"/>
              </a:rPr>
              <a:t>False</a:t>
            </a:r>
            <a:r>
              <a:rPr lang="id-ID" altLang="ko-KR" sz="1400" b="1" dirty="0">
                <a:solidFill>
                  <a:schemeClr val="bg1"/>
                </a:solidFill>
                <a:cs typeface="Arial" pitchFamily="34" charset="0"/>
              </a:rPr>
              <a:t>) yang bernilai 0. Nilai yang digunakan pada tipe ini penting dalam mengambil keputusan suatu kejadian tertentu.</a:t>
            </a:r>
          </a:p>
        </p:txBody>
      </p:sp>
      <p:sp>
        <p:nvSpPr>
          <p:cNvPr id="3" name="Arrow: Bent 2">
            <a:extLst>
              <a:ext uri="{FF2B5EF4-FFF2-40B4-BE49-F238E27FC236}">
                <a16:creationId xmlns:a16="http://schemas.microsoft.com/office/drawing/2014/main" id="{8A90222E-B0F3-4453-BEEB-07C1938AD88F}"/>
              </a:ext>
            </a:extLst>
          </p:cNvPr>
          <p:cNvSpPr/>
          <p:nvPr/>
        </p:nvSpPr>
        <p:spPr>
          <a:xfrm flipV="1">
            <a:off x="2205264" y="2526549"/>
            <a:ext cx="681790" cy="63402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a:solidFill>
                <a:schemeClr val="tx1"/>
              </a:solidFill>
            </a:endParaRPr>
          </a:p>
        </p:txBody>
      </p:sp>
      <p:sp>
        <p:nvSpPr>
          <p:cNvPr id="6" name="TextBox 5">
            <a:extLst>
              <a:ext uri="{FF2B5EF4-FFF2-40B4-BE49-F238E27FC236}">
                <a16:creationId xmlns:a16="http://schemas.microsoft.com/office/drawing/2014/main" id="{1A415062-2002-4751-9C23-AAA1CDEFE1AE}"/>
              </a:ext>
            </a:extLst>
          </p:cNvPr>
          <p:cNvSpPr txBox="1"/>
          <p:nvPr/>
        </p:nvSpPr>
        <p:spPr>
          <a:xfrm>
            <a:off x="2933698" y="2815308"/>
            <a:ext cx="3855598" cy="369332"/>
          </a:xfrm>
          <a:prstGeom prst="rect">
            <a:avLst/>
          </a:prstGeom>
          <a:noFill/>
        </p:spPr>
        <p:txBody>
          <a:bodyPr wrap="square" rtlCol="0">
            <a:spAutoFit/>
          </a:bodyPr>
          <a:lstStyle/>
          <a:p>
            <a:r>
              <a:rPr lang="id-ID" dirty="0">
                <a:solidFill>
                  <a:srgbClr val="00B0F0"/>
                </a:solidFill>
              </a:rPr>
              <a:t>Output: True dan False</a:t>
            </a:r>
          </a:p>
        </p:txBody>
      </p:sp>
    </p:spTree>
    <p:extLst>
      <p:ext uri="{BB962C8B-B14F-4D97-AF65-F5344CB8AC3E}">
        <p14:creationId xmlns:p14="http://schemas.microsoft.com/office/powerpoint/2010/main" val="149808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6FBB-03F5-4E1D-8AFC-BA80EB8E6805}"/>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34C0A503-7FD3-4E96-9D38-468E442102E1}"/>
              </a:ext>
            </a:extLst>
          </p:cNvPr>
          <p:cNvSpPr>
            <a:spLocks noGrp="1"/>
          </p:cNvSpPr>
          <p:nvPr>
            <p:ph type="body" idx="1"/>
          </p:nvPr>
        </p:nvSpPr>
        <p:spPr/>
        <p:txBody>
          <a:bodyPr/>
          <a:lstStyle/>
          <a:p>
            <a:pPr marL="76200" indent="0">
              <a:buNone/>
            </a:pPr>
            <a:endParaRPr lang="en-ID" dirty="0"/>
          </a:p>
        </p:txBody>
      </p:sp>
      <p:sp>
        <p:nvSpPr>
          <p:cNvPr id="4" name="Slide Number Placeholder 3">
            <a:extLst>
              <a:ext uri="{FF2B5EF4-FFF2-40B4-BE49-F238E27FC236}">
                <a16:creationId xmlns:a16="http://schemas.microsoft.com/office/drawing/2014/main" id="{6DC64289-1BE8-42CE-9830-C53EC0B20D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pic>
        <p:nvPicPr>
          <p:cNvPr id="6" name="Picture 5">
            <a:extLst>
              <a:ext uri="{FF2B5EF4-FFF2-40B4-BE49-F238E27FC236}">
                <a16:creationId xmlns:a16="http://schemas.microsoft.com/office/drawing/2014/main" id="{75D42B30-F76E-4188-ABCF-D92660D63EB7}"/>
              </a:ext>
            </a:extLst>
          </p:cNvPr>
          <p:cNvPicPr>
            <a:picLocks noChangeAspect="1"/>
          </p:cNvPicPr>
          <p:nvPr/>
        </p:nvPicPr>
        <p:blipFill>
          <a:blip r:embed="rId2"/>
          <a:stretch>
            <a:fillRect/>
          </a:stretch>
        </p:blipFill>
        <p:spPr>
          <a:xfrm>
            <a:off x="1062876" y="1401493"/>
            <a:ext cx="2840491" cy="1647007"/>
          </a:xfrm>
          <a:prstGeom prst="rect">
            <a:avLst/>
          </a:prstGeom>
        </p:spPr>
      </p:pic>
      <p:pic>
        <p:nvPicPr>
          <p:cNvPr id="8" name="Picture 7">
            <a:extLst>
              <a:ext uri="{FF2B5EF4-FFF2-40B4-BE49-F238E27FC236}">
                <a16:creationId xmlns:a16="http://schemas.microsoft.com/office/drawing/2014/main" id="{53170079-B019-4BEB-806F-58FEC3E05FCC}"/>
              </a:ext>
            </a:extLst>
          </p:cNvPr>
          <p:cNvPicPr>
            <a:picLocks noChangeAspect="1"/>
          </p:cNvPicPr>
          <p:nvPr/>
        </p:nvPicPr>
        <p:blipFill>
          <a:blip r:embed="rId3"/>
          <a:stretch>
            <a:fillRect/>
          </a:stretch>
        </p:blipFill>
        <p:spPr>
          <a:xfrm>
            <a:off x="4496643" y="1401493"/>
            <a:ext cx="3151824" cy="1647006"/>
          </a:xfrm>
          <a:prstGeom prst="rect">
            <a:avLst/>
          </a:prstGeom>
        </p:spPr>
      </p:pic>
    </p:spTree>
    <p:extLst>
      <p:ext uri="{BB962C8B-B14F-4D97-AF65-F5344CB8AC3E}">
        <p14:creationId xmlns:p14="http://schemas.microsoft.com/office/powerpoint/2010/main" val="33031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49" y="341859"/>
            <a:ext cx="7571700" cy="702600"/>
          </a:xfrm>
        </p:spPr>
        <p:txBody>
          <a:bodyPr/>
          <a:lstStyle/>
          <a:p>
            <a:pPr algn="ctr"/>
            <a:r>
              <a:rPr lang="id-ID" sz="3200" b="1" dirty="0"/>
              <a:t>String</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16" name="TextBox 15">
            <a:extLst>
              <a:ext uri="{FF2B5EF4-FFF2-40B4-BE49-F238E27FC236}">
                <a16:creationId xmlns:a16="http://schemas.microsoft.com/office/drawing/2014/main" id="{A736A32C-0624-4EE0-BB4F-24F8C80D6580}"/>
              </a:ext>
            </a:extLst>
          </p:cNvPr>
          <p:cNvSpPr txBox="1"/>
          <p:nvPr/>
        </p:nvSpPr>
        <p:spPr>
          <a:xfrm>
            <a:off x="1703409" y="1336373"/>
            <a:ext cx="5737181" cy="1341656"/>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String adalah kumpulan alfabet, kata, atau karakter lain. Di Python, kita dapat membuat string dengan melampirkan urutan karakter dalam sepasang tanda kutip tunggal atau ganda.</a:t>
            </a:r>
          </a:p>
        </p:txBody>
      </p:sp>
      <p:sp>
        <p:nvSpPr>
          <p:cNvPr id="3" name="Arrow: Bent 2">
            <a:extLst>
              <a:ext uri="{FF2B5EF4-FFF2-40B4-BE49-F238E27FC236}">
                <a16:creationId xmlns:a16="http://schemas.microsoft.com/office/drawing/2014/main" id="{8A90222E-B0F3-4453-BEEB-07C1938AD88F}"/>
              </a:ext>
            </a:extLst>
          </p:cNvPr>
          <p:cNvSpPr/>
          <p:nvPr/>
        </p:nvSpPr>
        <p:spPr>
          <a:xfrm flipV="1">
            <a:off x="2205264" y="2526549"/>
            <a:ext cx="681790" cy="63402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a:solidFill>
                <a:schemeClr val="tx1"/>
              </a:solidFill>
            </a:endParaRPr>
          </a:p>
        </p:txBody>
      </p:sp>
      <p:sp>
        <p:nvSpPr>
          <p:cNvPr id="6" name="TextBox 5">
            <a:extLst>
              <a:ext uri="{FF2B5EF4-FFF2-40B4-BE49-F238E27FC236}">
                <a16:creationId xmlns:a16="http://schemas.microsoft.com/office/drawing/2014/main" id="{1A415062-2002-4751-9C23-AAA1CDEFE1AE}"/>
              </a:ext>
            </a:extLst>
          </p:cNvPr>
          <p:cNvSpPr txBox="1"/>
          <p:nvPr/>
        </p:nvSpPr>
        <p:spPr>
          <a:xfrm>
            <a:off x="2933698" y="2815308"/>
            <a:ext cx="4005038" cy="369332"/>
          </a:xfrm>
          <a:prstGeom prst="rect">
            <a:avLst/>
          </a:prstGeom>
          <a:noFill/>
        </p:spPr>
        <p:txBody>
          <a:bodyPr wrap="square" rtlCol="0">
            <a:spAutoFit/>
          </a:bodyPr>
          <a:lstStyle/>
          <a:p>
            <a:r>
              <a:rPr lang="id-ID">
                <a:solidFill>
                  <a:srgbClr val="00B0F0"/>
                </a:solidFill>
              </a:rPr>
              <a:t>Contoh: “Kue”, ‘Pisang’, ‘2’, ‘-5’ dll</a:t>
            </a:r>
            <a:endParaRPr lang="id-ID" dirty="0">
              <a:solidFill>
                <a:srgbClr val="00B0F0"/>
              </a:solidFill>
            </a:endParaRPr>
          </a:p>
        </p:txBody>
      </p:sp>
    </p:spTree>
    <p:extLst>
      <p:ext uri="{BB962C8B-B14F-4D97-AF65-F5344CB8AC3E}">
        <p14:creationId xmlns:p14="http://schemas.microsoft.com/office/powerpoint/2010/main" val="413521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2693-EFE5-4C34-BA72-32EC644CBC78}"/>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E8B81C97-343B-4C81-A2E3-84A750E361EA}"/>
              </a:ext>
            </a:extLst>
          </p:cNvPr>
          <p:cNvSpPr>
            <a:spLocks noGrp="1"/>
          </p:cNvSpPr>
          <p:nvPr>
            <p:ph type="body" idx="1"/>
          </p:nvPr>
        </p:nvSpPr>
        <p:spPr/>
        <p:txBody>
          <a:bodyPr/>
          <a:lstStyle/>
          <a:p>
            <a:pPr marL="76200" indent="0">
              <a:buNone/>
            </a:pPr>
            <a:endParaRPr lang="en-ID" dirty="0"/>
          </a:p>
        </p:txBody>
      </p:sp>
      <p:sp>
        <p:nvSpPr>
          <p:cNvPr id="4" name="Slide Number Placeholder 3">
            <a:extLst>
              <a:ext uri="{FF2B5EF4-FFF2-40B4-BE49-F238E27FC236}">
                <a16:creationId xmlns:a16="http://schemas.microsoft.com/office/drawing/2014/main" id="{AFE77568-A3C3-470F-80DD-259B271155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pic>
        <p:nvPicPr>
          <p:cNvPr id="6" name="Picture 5">
            <a:extLst>
              <a:ext uri="{FF2B5EF4-FFF2-40B4-BE49-F238E27FC236}">
                <a16:creationId xmlns:a16="http://schemas.microsoft.com/office/drawing/2014/main" id="{8DF40D69-A203-4094-A266-091D2F4D6F06}"/>
              </a:ext>
            </a:extLst>
          </p:cNvPr>
          <p:cNvPicPr>
            <a:picLocks noChangeAspect="1"/>
          </p:cNvPicPr>
          <p:nvPr/>
        </p:nvPicPr>
        <p:blipFill>
          <a:blip r:embed="rId2"/>
          <a:stretch>
            <a:fillRect/>
          </a:stretch>
        </p:blipFill>
        <p:spPr>
          <a:xfrm>
            <a:off x="2616078" y="1010720"/>
            <a:ext cx="3911844" cy="919713"/>
          </a:xfrm>
          <a:prstGeom prst="rect">
            <a:avLst/>
          </a:prstGeom>
        </p:spPr>
      </p:pic>
      <p:pic>
        <p:nvPicPr>
          <p:cNvPr id="8" name="Picture 7">
            <a:extLst>
              <a:ext uri="{FF2B5EF4-FFF2-40B4-BE49-F238E27FC236}">
                <a16:creationId xmlns:a16="http://schemas.microsoft.com/office/drawing/2014/main" id="{D7FD934B-5457-441F-9E1E-FFE7A2467572}"/>
              </a:ext>
            </a:extLst>
          </p:cNvPr>
          <p:cNvPicPr>
            <a:picLocks noChangeAspect="1"/>
          </p:cNvPicPr>
          <p:nvPr/>
        </p:nvPicPr>
        <p:blipFill>
          <a:blip r:embed="rId3"/>
          <a:stretch>
            <a:fillRect/>
          </a:stretch>
        </p:blipFill>
        <p:spPr>
          <a:xfrm>
            <a:off x="3105367" y="2125441"/>
            <a:ext cx="2933265" cy="1951367"/>
          </a:xfrm>
          <a:prstGeom prst="rect">
            <a:avLst/>
          </a:prstGeom>
        </p:spPr>
      </p:pic>
    </p:spTree>
    <p:extLst>
      <p:ext uri="{BB962C8B-B14F-4D97-AF65-F5344CB8AC3E}">
        <p14:creationId xmlns:p14="http://schemas.microsoft.com/office/powerpoint/2010/main" val="274707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2195935"/>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6000" dirty="0">
                <a:solidFill>
                  <a:schemeClr val="accent4"/>
                </a:solidFill>
              </a:rPr>
              <a:t>3</a:t>
            </a:r>
            <a:r>
              <a:rPr lang="en" sz="6000" dirty="0">
                <a:solidFill>
                  <a:schemeClr val="accent4"/>
                </a:solidFill>
              </a:rPr>
              <a:t>.</a:t>
            </a:r>
          </a:p>
          <a:p>
            <a:pPr marL="0" lvl="0" indent="0" algn="ctr" rtl="0">
              <a:spcBef>
                <a:spcPts val="0"/>
              </a:spcBef>
              <a:spcAft>
                <a:spcPts val="0"/>
              </a:spcAft>
              <a:buNone/>
            </a:pPr>
            <a:r>
              <a:rPr lang="id-ID" dirty="0"/>
              <a:t>List, Tupple, Set&amp; Dictionary</a:t>
            </a:r>
            <a:endParaRPr dirty="0"/>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405826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89" y="253450"/>
            <a:ext cx="7571700" cy="702600"/>
          </a:xfrm>
        </p:spPr>
        <p:txBody>
          <a:bodyPr/>
          <a:lstStyle/>
          <a:p>
            <a:pPr algn="ctr"/>
            <a:r>
              <a:rPr lang="id-ID" sz="3200" b="1" dirty="0"/>
              <a:t>List</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16" name="TextBox 15">
            <a:extLst>
              <a:ext uri="{FF2B5EF4-FFF2-40B4-BE49-F238E27FC236}">
                <a16:creationId xmlns:a16="http://schemas.microsoft.com/office/drawing/2014/main" id="{A736A32C-0624-4EE0-BB4F-24F8C80D6580}"/>
              </a:ext>
            </a:extLst>
          </p:cNvPr>
          <p:cNvSpPr txBox="1"/>
          <p:nvPr/>
        </p:nvSpPr>
        <p:spPr>
          <a:xfrm>
            <a:off x="1450749" y="1184896"/>
            <a:ext cx="5737181" cy="164461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List adalah tipe data yang paling serbaguna yang tersedia dalam bahasa Python, yang dapat ditulis sebagai daftar nilai yang dipisahkan koma (item) antara tanda kurung siku. Elemen List pada Python tidak harus memiliki tipe data yang sama.</a:t>
            </a:r>
          </a:p>
        </p:txBody>
      </p:sp>
      <p:sp>
        <p:nvSpPr>
          <p:cNvPr id="3" name="Arrow: Bent 2">
            <a:extLst>
              <a:ext uri="{FF2B5EF4-FFF2-40B4-BE49-F238E27FC236}">
                <a16:creationId xmlns:a16="http://schemas.microsoft.com/office/drawing/2014/main" id="{8A90222E-B0F3-4453-BEEB-07C1938AD88F}"/>
              </a:ext>
            </a:extLst>
          </p:cNvPr>
          <p:cNvSpPr/>
          <p:nvPr/>
        </p:nvSpPr>
        <p:spPr>
          <a:xfrm flipV="1">
            <a:off x="1999248" y="2690061"/>
            <a:ext cx="681790" cy="63402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dirty="0">
              <a:solidFill>
                <a:schemeClr val="tx1"/>
              </a:solidFill>
            </a:endParaRPr>
          </a:p>
        </p:txBody>
      </p:sp>
      <p:sp>
        <p:nvSpPr>
          <p:cNvPr id="6" name="TextBox 5">
            <a:extLst>
              <a:ext uri="{FF2B5EF4-FFF2-40B4-BE49-F238E27FC236}">
                <a16:creationId xmlns:a16="http://schemas.microsoft.com/office/drawing/2014/main" id="{1A415062-2002-4751-9C23-AAA1CDEFE1AE}"/>
              </a:ext>
            </a:extLst>
          </p:cNvPr>
          <p:cNvSpPr txBox="1"/>
          <p:nvPr/>
        </p:nvSpPr>
        <p:spPr>
          <a:xfrm>
            <a:off x="2681037" y="2980902"/>
            <a:ext cx="4405566" cy="923330"/>
          </a:xfrm>
          <a:prstGeom prst="rect">
            <a:avLst/>
          </a:prstGeom>
          <a:noFill/>
        </p:spPr>
        <p:txBody>
          <a:bodyPr wrap="square" rtlCol="0">
            <a:spAutoFit/>
          </a:bodyPr>
          <a:lstStyle/>
          <a:p>
            <a:pPr marL="285750" indent="-285750">
              <a:buFont typeface="Arial" panose="020B0604020202020204" pitchFamily="34" charset="0"/>
              <a:buChar char="•"/>
            </a:pPr>
            <a:r>
              <a:rPr lang="id-ID" dirty="0">
                <a:solidFill>
                  <a:srgbClr val="00B0F0"/>
                </a:solidFill>
              </a:rPr>
              <a:t>list1 = [‘kimia’, ‘fisika’, 1993, 2021]</a:t>
            </a:r>
          </a:p>
          <a:p>
            <a:pPr marL="285750" indent="-285750">
              <a:buFont typeface="Arial" panose="020B0604020202020204" pitchFamily="34" charset="0"/>
              <a:buChar char="•"/>
            </a:pPr>
            <a:r>
              <a:rPr lang="id-ID" dirty="0">
                <a:solidFill>
                  <a:srgbClr val="00B0F0"/>
                </a:solidFill>
              </a:rPr>
              <a:t>list2 = [1, 2, 3, 4, 5]</a:t>
            </a:r>
          </a:p>
          <a:p>
            <a:pPr marL="285750" indent="-285750">
              <a:buFont typeface="Arial" panose="020B0604020202020204" pitchFamily="34" charset="0"/>
              <a:buChar char="•"/>
            </a:pPr>
            <a:r>
              <a:rPr lang="id-ID" dirty="0">
                <a:solidFill>
                  <a:srgbClr val="00B0F0"/>
                </a:solidFill>
              </a:rPr>
              <a:t>list3 = [“a”, “b”, “c”, “d”, “e”]</a:t>
            </a:r>
          </a:p>
        </p:txBody>
      </p:sp>
    </p:spTree>
    <p:extLst>
      <p:ext uri="{BB962C8B-B14F-4D97-AF65-F5344CB8AC3E}">
        <p14:creationId xmlns:p14="http://schemas.microsoft.com/office/powerpoint/2010/main" val="320849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D477-2C9B-440A-8E05-CD396E0CA8C1}"/>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5930D279-7ADF-4881-9D33-7DC7845D65A9}"/>
              </a:ext>
            </a:extLst>
          </p:cNvPr>
          <p:cNvSpPr>
            <a:spLocks noGrp="1"/>
          </p:cNvSpPr>
          <p:nvPr>
            <p:ph type="body" idx="1"/>
          </p:nvPr>
        </p:nvSpPr>
        <p:spPr/>
        <p:txBody>
          <a:bodyPr/>
          <a:lstStyle/>
          <a:p>
            <a:pPr marL="76200" indent="0">
              <a:buNone/>
            </a:pPr>
            <a:endParaRPr lang="en-ID" dirty="0"/>
          </a:p>
        </p:txBody>
      </p:sp>
      <p:sp>
        <p:nvSpPr>
          <p:cNvPr id="4" name="Slide Number Placeholder 3">
            <a:extLst>
              <a:ext uri="{FF2B5EF4-FFF2-40B4-BE49-F238E27FC236}">
                <a16:creationId xmlns:a16="http://schemas.microsoft.com/office/drawing/2014/main" id="{83B0E7DF-E424-48E5-BA37-A66A9F672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pic>
        <p:nvPicPr>
          <p:cNvPr id="6" name="Picture 5">
            <a:extLst>
              <a:ext uri="{FF2B5EF4-FFF2-40B4-BE49-F238E27FC236}">
                <a16:creationId xmlns:a16="http://schemas.microsoft.com/office/drawing/2014/main" id="{7C15A7EB-88AE-4B32-A5B3-E1097E2C6F8A}"/>
              </a:ext>
            </a:extLst>
          </p:cNvPr>
          <p:cNvPicPr>
            <a:picLocks noChangeAspect="1"/>
          </p:cNvPicPr>
          <p:nvPr/>
        </p:nvPicPr>
        <p:blipFill>
          <a:blip r:embed="rId2"/>
          <a:stretch>
            <a:fillRect/>
          </a:stretch>
        </p:blipFill>
        <p:spPr>
          <a:xfrm>
            <a:off x="1770792" y="1911361"/>
            <a:ext cx="5602416" cy="1320777"/>
          </a:xfrm>
          <a:prstGeom prst="rect">
            <a:avLst/>
          </a:prstGeom>
        </p:spPr>
      </p:pic>
    </p:spTree>
    <p:extLst>
      <p:ext uri="{BB962C8B-B14F-4D97-AF65-F5344CB8AC3E}">
        <p14:creationId xmlns:p14="http://schemas.microsoft.com/office/powerpoint/2010/main" val="92698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89" y="253450"/>
            <a:ext cx="7571700" cy="702600"/>
          </a:xfrm>
        </p:spPr>
        <p:txBody>
          <a:bodyPr/>
          <a:lstStyle/>
          <a:p>
            <a:pPr algn="ctr"/>
            <a:r>
              <a:rPr lang="en-US" sz="3200" b="1" dirty="0"/>
              <a:t>Tuples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16" name="TextBox 15">
            <a:extLst>
              <a:ext uri="{FF2B5EF4-FFF2-40B4-BE49-F238E27FC236}">
                <a16:creationId xmlns:a16="http://schemas.microsoft.com/office/drawing/2014/main" id="{A736A32C-0624-4EE0-BB4F-24F8C80D6580}"/>
              </a:ext>
            </a:extLst>
          </p:cNvPr>
          <p:cNvSpPr txBox="1"/>
          <p:nvPr/>
        </p:nvSpPr>
        <p:spPr>
          <a:xfrm>
            <a:off x="1450750" y="1287820"/>
            <a:ext cx="5635854" cy="164461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Tuple adalah jenis tipe data pada Python yang tidak dapat diubah elemennya. Umumnya adalah tuple digunakan untuk data yang bersifat sekali tulis, dan dapat dieksekusi lebih cepat. Tuple didefinisikan dengan kurung dan elemen yang dipisahkan dengan koma.</a:t>
            </a:r>
          </a:p>
        </p:txBody>
      </p:sp>
      <p:sp>
        <p:nvSpPr>
          <p:cNvPr id="3" name="Arrow: Bent 2">
            <a:extLst>
              <a:ext uri="{FF2B5EF4-FFF2-40B4-BE49-F238E27FC236}">
                <a16:creationId xmlns:a16="http://schemas.microsoft.com/office/drawing/2014/main" id="{8A90222E-B0F3-4453-BEEB-07C1938AD88F}"/>
              </a:ext>
            </a:extLst>
          </p:cNvPr>
          <p:cNvSpPr/>
          <p:nvPr/>
        </p:nvSpPr>
        <p:spPr>
          <a:xfrm flipV="1">
            <a:off x="2057396" y="2886985"/>
            <a:ext cx="681790" cy="63402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dirty="0">
              <a:solidFill>
                <a:schemeClr val="tx1"/>
              </a:solidFill>
            </a:endParaRPr>
          </a:p>
        </p:txBody>
      </p:sp>
      <p:sp>
        <p:nvSpPr>
          <p:cNvPr id="6" name="TextBox 5">
            <a:extLst>
              <a:ext uri="{FF2B5EF4-FFF2-40B4-BE49-F238E27FC236}">
                <a16:creationId xmlns:a16="http://schemas.microsoft.com/office/drawing/2014/main" id="{1A415062-2002-4751-9C23-AAA1CDEFE1AE}"/>
              </a:ext>
            </a:extLst>
          </p:cNvPr>
          <p:cNvSpPr txBox="1"/>
          <p:nvPr/>
        </p:nvSpPr>
        <p:spPr>
          <a:xfrm>
            <a:off x="2681038" y="3135451"/>
            <a:ext cx="4405566" cy="646331"/>
          </a:xfrm>
          <a:prstGeom prst="rect">
            <a:avLst/>
          </a:prstGeom>
          <a:noFill/>
        </p:spPr>
        <p:txBody>
          <a:bodyPr wrap="square" rtlCol="0">
            <a:spAutoFit/>
          </a:bodyPr>
          <a:lstStyle/>
          <a:p>
            <a:pPr marL="285750" indent="-285750">
              <a:buFont typeface="Arial" panose="020B0604020202020204" pitchFamily="34" charset="0"/>
              <a:buChar char="•"/>
            </a:pPr>
            <a:r>
              <a:rPr lang="fi-FI" dirty="0">
                <a:solidFill>
                  <a:srgbClr val="00B0F0"/>
                </a:solidFill>
              </a:rPr>
              <a:t>tup1 = (‘kimia’, ‘fisika’, 1993, 2021)</a:t>
            </a: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tup2 = (1, 2, 3, 4, 5)</a:t>
            </a:r>
          </a:p>
        </p:txBody>
      </p:sp>
    </p:spTree>
    <p:extLst>
      <p:ext uri="{BB962C8B-B14F-4D97-AF65-F5344CB8AC3E}">
        <p14:creationId xmlns:p14="http://schemas.microsoft.com/office/powerpoint/2010/main" val="169381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A4862D-790A-4804-8E92-00E36E5B00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6" name="Picture 5">
            <a:extLst>
              <a:ext uri="{FF2B5EF4-FFF2-40B4-BE49-F238E27FC236}">
                <a16:creationId xmlns:a16="http://schemas.microsoft.com/office/drawing/2014/main" id="{D8BCA9D6-0F28-4CDB-8D80-1AE0BCCEC28B}"/>
              </a:ext>
            </a:extLst>
          </p:cNvPr>
          <p:cNvPicPr>
            <a:picLocks noChangeAspect="1"/>
          </p:cNvPicPr>
          <p:nvPr/>
        </p:nvPicPr>
        <p:blipFill>
          <a:blip r:embed="rId2"/>
          <a:stretch>
            <a:fillRect/>
          </a:stretch>
        </p:blipFill>
        <p:spPr>
          <a:xfrm>
            <a:off x="2255736" y="1583549"/>
            <a:ext cx="4632528" cy="1340125"/>
          </a:xfrm>
          <a:prstGeom prst="rect">
            <a:avLst/>
          </a:prstGeom>
        </p:spPr>
      </p:pic>
    </p:spTree>
    <p:extLst>
      <p:ext uri="{BB962C8B-B14F-4D97-AF65-F5344CB8AC3E}">
        <p14:creationId xmlns:p14="http://schemas.microsoft.com/office/powerpoint/2010/main" val="175868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832684" y="214174"/>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4000" dirty="0"/>
              <a:t>Agenda</a:t>
            </a:r>
            <a:endParaRPr sz="4000" dirty="0"/>
          </a:p>
        </p:txBody>
      </p:sp>
      <p:sp>
        <p:nvSpPr>
          <p:cNvPr id="451" name="Google Shape;451;p40"/>
          <p:cNvSpPr txBox="1">
            <a:spLocks noGrp="1"/>
          </p:cNvSpPr>
          <p:nvPr>
            <p:ph type="sldNum" sz="quarter" idx="12"/>
          </p:nvPr>
        </p:nvSpPr>
        <p:spPr>
          <a:xfrm>
            <a:off x="7144916" y="4543871"/>
            <a:ext cx="512504" cy="273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452" name="Google Shape;45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54" name="Google Shape;454;p40"/>
          <p:cNvGrpSpPr/>
          <p:nvPr/>
        </p:nvGrpSpPr>
        <p:grpSpPr>
          <a:xfrm>
            <a:off x="613321" y="1654315"/>
            <a:ext cx="628088" cy="604855"/>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Source Sans Pro"/>
                  <a:ea typeface="Source Sans Pro"/>
                  <a:cs typeface="Source Sans Pro"/>
                  <a:sym typeface="Source Sans Pro"/>
                </a:rPr>
                <a:t>1</a:t>
              </a:r>
              <a:endParaRPr sz="1200" dirty="0">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4759885" y="2048776"/>
            <a:ext cx="430333" cy="417000"/>
            <a:chOff x="3883745" y="1772729"/>
            <a:chExt cx="334744" cy="334744"/>
          </a:xfrm>
        </p:grpSpPr>
        <p:sp>
          <p:nvSpPr>
            <p:cNvPr id="458" name="Google Shape;458;p40"/>
            <p:cNvSpPr/>
            <p:nvPr/>
          </p:nvSpPr>
          <p:spPr>
            <a:xfrm rot="8100000">
              <a:off x="3883745"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Source Sans Pro"/>
                  <a:ea typeface="Source Sans Pro"/>
                  <a:cs typeface="Source Sans Pro"/>
                  <a:sym typeface="Source Sans Pro"/>
                </a:rPr>
                <a:t>3</a:t>
              </a:r>
              <a:endParaRPr sz="1200" dirty="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6349788" y="3656330"/>
            <a:ext cx="543851" cy="532593"/>
            <a:chOff x="4922069" y="3645628"/>
            <a:chExt cx="334744" cy="334744"/>
          </a:xfrm>
        </p:grpSpPr>
        <p:sp>
          <p:nvSpPr>
            <p:cNvPr id="467" name="Google Shape;467;p40"/>
            <p:cNvSpPr/>
            <p:nvPr/>
          </p:nvSpPr>
          <p:spPr>
            <a:xfrm rot="18900000">
              <a:off x="4922069"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Source Sans Pro"/>
                  <a:ea typeface="Source Sans Pro"/>
                  <a:cs typeface="Source Sans Pro"/>
                  <a:sym typeface="Source Sans Pro"/>
                </a:rPr>
                <a:t>4</a:t>
              </a:r>
              <a:endParaRPr sz="1200" dirty="0">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2141827" y="3537456"/>
            <a:ext cx="698644" cy="681529"/>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2"/>
                  </a:solidFill>
                  <a:latin typeface="Source Sans Pro"/>
                  <a:ea typeface="Source Sans Pro"/>
                  <a:cs typeface="Source Sans Pro"/>
                  <a:sym typeface="Source Sans Pro"/>
                </a:rPr>
                <a:t>2</a:t>
              </a:r>
              <a:endParaRPr sz="1200" dirty="0">
                <a:solidFill>
                  <a:schemeClr val="dk2"/>
                </a:solidFill>
                <a:latin typeface="Source Sans Pro"/>
                <a:ea typeface="Source Sans Pro"/>
                <a:cs typeface="Source Sans Pro"/>
                <a:sym typeface="Source Sans Pro"/>
              </a:endParaRPr>
            </a:p>
          </p:txBody>
        </p:sp>
      </p:grpSp>
      <p:sp>
        <p:nvSpPr>
          <p:cNvPr id="472" name="Google Shape;472;p40"/>
          <p:cNvSpPr txBox="1"/>
          <p:nvPr/>
        </p:nvSpPr>
        <p:spPr>
          <a:xfrm>
            <a:off x="0" y="1115106"/>
            <a:ext cx="186161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id-ID" sz="2400" dirty="0">
                <a:solidFill>
                  <a:schemeClr val="dk2"/>
                </a:solidFill>
                <a:latin typeface="Source Sans Pro"/>
                <a:ea typeface="Source Sans Pro"/>
                <a:cs typeface="Source Sans Pro"/>
                <a:sym typeface="Source Sans Pro"/>
              </a:rPr>
              <a:t>Tipe Data Dasar</a:t>
            </a:r>
            <a:endParaRPr sz="900" dirty="0">
              <a:solidFill>
                <a:schemeClr val="dk2"/>
              </a:solidFill>
              <a:latin typeface="Source Sans Pro"/>
              <a:ea typeface="Source Sans Pro"/>
              <a:cs typeface="Source Sans Pro"/>
              <a:sym typeface="Source Sans Pro"/>
            </a:endParaRPr>
          </a:p>
        </p:txBody>
      </p:sp>
      <p:sp>
        <p:nvSpPr>
          <p:cNvPr id="473" name="Google Shape;473;p40"/>
          <p:cNvSpPr txBox="1"/>
          <p:nvPr/>
        </p:nvSpPr>
        <p:spPr>
          <a:xfrm>
            <a:off x="4291170" y="1376252"/>
            <a:ext cx="154014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2400" dirty="0">
                <a:solidFill>
                  <a:schemeClr val="dk2"/>
                </a:solidFill>
                <a:latin typeface="Source Sans Pro"/>
                <a:ea typeface="Source Sans Pro"/>
                <a:cs typeface="Source Sans Pro"/>
                <a:sym typeface="Source Sans Pro"/>
              </a:rPr>
              <a:t>List, Tuple, Set</a:t>
            </a:r>
            <a:r>
              <a:rPr lang="id-ID" sz="2400" dirty="0">
                <a:solidFill>
                  <a:schemeClr val="dk2"/>
                </a:solidFill>
                <a:latin typeface="Source Sans Pro"/>
                <a:ea typeface="Source Sans Pro"/>
                <a:cs typeface="Source Sans Pro"/>
                <a:sym typeface="Source Sans Pro"/>
              </a:rPr>
              <a:t> &amp;</a:t>
            </a:r>
            <a:r>
              <a:rPr lang="en-US" sz="2400" dirty="0">
                <a:solidFill>
                  <a:schemeClr val="dk2"/>
                </a:solidFill>
                <a:latin typeface="Source Sans Pro"/>
                <a:ea typeface="Source Sans Pro"/>
                <a:cs typeface="Source Sans Pro"/>
                <a:sym typeface="Source Sans Pro"/>
              </a:rPr>
              <a:t> Dictionary</a:t>
            </a:r>
            <a:endParaRPr sz="2400" dirty="0">
              <a:solidFill>
                <a:schemeClr val="dk2"/>
              </a:solidFill>
              <a:latin typeface="Source Sans Pro"/>
              <a:ea typeface="Source Sans Pro"/>
              <a:cs typeface="Source Sans Pro"/>
              <a:sym typeface="Source Sans Pro"/>
            </a:endParaRPr>
          </a:p>
        </p:txBody>
      </p:sp>
      <p:sp>
        <p:nvSpPr>
          <p:cNvPr id="475" name="Google Shape;475;p40"/>
          <p:cNvSpPr txBox="1"/>
          <p:nvPr/>
        </p:nvSpPr>
        <p:spPr>
          <a:xfrm>
            <a:off x="1847947" y="4076105"/>
            <a:ext cx="1501393"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id-ID" sz="2400" dirty="0">
                <a:solidFill>
                  <a:schemeClr val="dk2"/>
                </a:solidFill>
                <a:latin typeface="Source Sans Pro"/>
                <a:ea typeface="Source Sans Pro"/>
                <a:cs typeface="Source Sans Pro"/>
                <a:sym typeface="Source Sans Pro"/>
              </a:rPr>
              <a:t>Numbers, String &amp; Boolean</a:t>
            </a:r>
          </a:p>
        </p:txBody>
      </p:sp>
      <p:sp>
        <p:nvSpPr>
          <p:cNvPr id="476" name="Google Shape;476;p40"/>
          <p:cNvSpPr txBox="1"/>
          <p:nvPr/>
        </p:nvSpPr>
        <p:spPr>
          <a:xfrm>
            <a:off x="5434178" y="4166243"/>
            <a:ext cx="2375059"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id-ID" sz="2400" dirty="0">
                <a:solidFill>
                  <a:schemeClr val="dk2"/>
                </a:solidFill>
                <a:latin typeface="Source Sans Pro"/>
                <a:ea typeface="Source Sans Pro"/>
                <a:cs typeface="Source Sans Pro"/>
                <a:sym typeface="Source Sans Pro"/>
              </a:rPr>
              <a:t>Live</a:t>
            </a:r>
          </a:p>
          <a:p>
            <a:pPr marL="0" marR="0" lvl="0" indent="0" algn="ctr" rtl="0">
              <a:lnSpc>
                <a:spcPct val="100000"/>
              </a:lnSpc>
              <a:spcBef>
                <a:spcPts val="0"/>
              </a:spcBef>
              <a:spcAft>
                <a:spcPts val="0"/>
              </a:spcAft>
              <a:buNone/>
            </a:pPr>
            <a:r>
              <a:rPr lang="id-ID" sz="2400" dirty="0">
                <a:solidFill>
                  <a:schemeClr val="dk2"/>
                </a:solidFill>
                <a:latin typeface="Source Sans Pro"/>
                <a:ea typeface="Source Sans Pro"/>
                <a:cs typeface="Source Sans Pro"/>
                <a:sym typeface="Source Sans Pro"/>
              </a:rPr>
              <a:t>Coding</a:t>
            </a:r>
          </a:p>
        </p:txBody>
      </p:sp>
      <p:grpSp>
        <p:nvGrpSpPr>
          <p:cNvPr id="22" name="Google Shape;454;p40">
            <a:extLst>
              <a:ext uri="{FF2B5EF4-FFF2-40B4-BE49-F238E27FC236}">
                <a16:creationId xmlns:a16="http://schemas.microsoft.com/office/drawing/2014/main" id="{2908CAA8-6745-461E-B6C2-7F0D0A63FC49}"/>
              </a:ext>
            </a:extLst>
          </p:cNvPr>
          <p:cNvGrpSpPr/>
          <p:nvPr/>
        </p:nvGrpSpPr>
        <p:grpSpPr>
          <a:xfrm>
            <a:off x="7951893" y="1560733"/>
            <a:ext cx="628088" cy="604855"/>
            <a:chOff x="1786339" y="1703401"/>
            <a:chExt cx="473400" cy="473400"/>
          </a:xfrm>
        </p:grpSpPr>
        <p:sp>
          <p:nvSpPr>
            <p:cNvPr id="23" name="Google Shape;455;p40">
              <a:extLst>
                <a:ext uri="{FF2B5EF4-FFF2-40B4-BE49-F238E27FC236}">
                  <a16:creationId xmlns:a16="http://schemas.microsoft.com/office/drawing/2014/main" id="{4765A925-C850-4ECB-B9B8-EF034DD7071C}"/>
                </a:ext>
              </a:extLst>
            </p:cNvPr>
            <p:cNvSpPr/>
            <p:nvPr/>
          </p:nvSpPr>
          <p:spPr>
            <a:xfrm rot="8100000">
              <a:off x="1855667" y="1772729"/>
              <a:ext cx="334744" cy="334744"/>
            </a:xfrm>
            <a:prstGeom prst="teardrop">
              <a:avLst>
                <a:gd name="adj" fmla="val 100000"/>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56;p40">
              <a:extLst>
                <a:ext uri="{FF2B5EF4-FFF2-40B4-BE49-F238E27FC236}">
                  <a16:creationId xmlns:a16="http://schemas.microsoft.com/office/drawing/2014/main" id="{903640B2-FB04-41B9-8A0E-DFDD040DB35F}"/>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id-ID" sz="1200" dirty="0">
                  <a:solidFill>
                    <a:schemeClr val="dk2"/>
                  </a:solidFill>
                  <a:latin typeface="Source Sans Pro"/>
                  <a:ea typeface="Source Sans Pro"/>
                  <a:cs typeface="Source Sans Pro"/>
                  <a:sym typeface="Source Sans Pro"/>
                </a:rPr>
                <a:t>5</a:t>
              </a:r>
            </a:p>
          </p:txBody>
        </p:sp>
      </p:grpSp>
      <p:sp>
        <p:nvSpPr>
          <p:cNvPr id="25" name="Google Shape;472;p40">
            <a:extLst>
              <a:ext uri="{FF2B5EF4-FFF2-40B4-BE49-F238E27FC236}">
                <a16:creationId xmlns:a16="http://schemas.microsoft.com/office/drawing/2014/main" id="{7909F8F1-7CA3-40DF-B99B-48F834205213}"/>
              </a:ext>
            </a:extLst>
          </p:cNvPr>
          <p:cNvSpPr txBox="1"/>
          <p:nvPr/>
        </p:nvSpPr>
        <p:spPr>
          <a:xfrm>
            <a:off x="7657420" y="1057536"/>
            <a:ext cx="1229466"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id-ID" sz="2400" dirty="0">
                <a:solidFill>
                  <a:schemeClr val="dk2"/>
                </a:solidFill>
                <a:latin typeface="Source Sans Pro"/>
                <a:ea typeface="Source Sans Pro"/>
                <a:cs typeface="Source Sans Pro"/>
                <a:sym typeface="Source Sans Pro"/>
              </a:rPr>
              <a:t>Diskusi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89" y="253450"/>
            <a:ext cx="7571700" cy="702600"/>
          </a:xfrm>
        </p:spPr>
        <p:txBody>
          <a:bodyPr/>
          <a:lstStyle/>
          <a:p>
            <a:pPr algn="ctr"/>
            <a:r>
              <a:rPr lang="en-US" sz="3200" b="1" dirty="0"/>
              <a:t>Sets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
        <p:nvSpPr>
          <p:cNvPr id="16" name="TextBox 15">
            <a:extLst>
              <a:ext uri="{FF2B5EF4-FFF2-40B4-BE49-F238E27FC236}">
                <a16:creationId xmlns:a16="http://schemas.microsoft.com/office/drawing/2014/main" id="{A736A32C-0624-4EE0-BB4F-24F8C80D6580}"/>
              </a:ext>
            </a:extLst>
          </p:cNvPr>
          <p:cNvSpPr txBox="1"/>
          <p:nvPr/>
        </p:nvSpPr>
        <p:spPr>
          <a:xfrm>
            <a:off x="1332970" y="804573"/>
            <a:ext cx="5732103" cy="2553474"/>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Set adalah kumpulan item bersifat unik dan tanpa urutan (</a:t>
            </a:r>
            <a:r>
              <a:rPr lang="id-ID" altLang="ko-KR" sz="1400" b="1" i="1" dirty="0">
                <a:solidFill>
                  <a:schemeClr val="bg1"/>
                </a:solidFill>
                <a:cs typeface="Arial" pitchFamily="34" charset="0"/>
              </a:rPr>
              <a:t>unordered collection</a:t>
            </a:r>
            <a:r>
              <a:rPr lang="id-ID" altLang="ko-KR" sz="1400" b="1" dirty="0">
                <a:solidFill>
                  <a:schemeClr val="bg1"/>
                </a:solidFill>
                <a:cs typeface="Arial" pitchFamily="34" charset="0"/>
              </a:rPr>
              <a:t>). Didefinisikan dengan kurawal dan elemennya dipisahkan dengan koma. Pada Set kita dapat melakukan union dan intersection, sekaligus otomatis melakukan penghapusan data duplikat. Karena set bersifat </a:t>
            </a:r>
            <a:r>
              <a:rPr lang="id-ID" altLang="ko-KR" sz="1400" b="1" i="1" dirty="0">
                <a:solidFill>
                  <a:schemeClr val="bg1"/>
                </a:solidFill>
                <a:cs typeface="Arial" pitchFamily="34" charset="0"/>
              </a:rPr>
              <a:t>unordered</a:t>
            </a:r>
            <a:r>
              <a:rPr lang="id-ID" altLang="ko-KR" sz="1400" b="1" dirty="0">
                <a:solidFill>
                  <a:schemeClr val="bg1"/>
                </a:solidFill>
                <a:cs typeface="Arial" pitchFamily="34" charset="0"/>
              </a:rPr>
              <a:t>, maka kita tidak bisa mengambil sebagian elemen datanya menggunakan </a:t>
            </a:r>
            <a:r>
              <a:rPr lang="id-ID" altLang="ko-KR" sz="1400" b="1" i="1" dirty="0">
                <a:solidFill>
                  <a:schemeClr val="bg1"/>
                </a:solidFill>
                <a:cs typeface="Arial" pitchFamily="34" charset="0"/>
              </a:rPr>
              <a:t>slicing</a:t>
            </a:r>
            <a:r>
              <a:rPr lang="id-ID" altLang="ko-KR" sz="1400" b="1" dirty="0">
                <a:solidFill>
                  <a:schemeClr val="bg1"/>
                </a:solidFill>
                <a:cs typeface="Arial" pitchFamily="34" charset="0"/>
              </a:rPr>
              <a:t>.</a:t>
            </a:r>
          </a:p>
        </p:txBody>
      </p:sp>
      <p:sp>
        <p:nvSpPr>
          <p:cNvPr id="3" name="Arrow: Bent 2">
            <a:extLst>
              <a:ext uri="{FF2B5EF4-FFF2-40B4-BE49-F238E27FC236}">
                <a16:creationId xmlns:a16="http://schemas.microsoft.com/office/drawing/2014/main" id="{8A90222E-B0F3-4453-BEEB-07C1938AD88F}"/>
              </a:ext>
            </a:extLst>
          </p:cNvPr>
          <p:cNvSpPr/>
          <p:nvPr/>
        </p:nvSpPr>
        <p:spPr>
          <a:xfrm flipV="1">
            <a:off x="2165681" y="3134900"/>
            <a:ext cx="681790" cy="63402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dirty="0">
              <a:solidFill>
                <a:schemeClr val="tx1"/>
              </a:solidFill>
            </a:endParaRPr>
          </a:p>
        </p:txBody>
      </p:sp>
      <p:sp>
        <p:nvSpPr>
          <p:cNvPr id="6" name="TextBox 5">
            <a:extLst>
              <a:ext uri="{FF2B5EF4-FFF2-40B4-BE49-F238E27FC236}">
                <a16:creationId xmlns:a16="http://schemas.microsoft.com/office/drawing/2014/main" id="{1A415062-2002-4751-9C23-AAA1CDEFE1AE}"/>
              </a:ext>
            </a:extLst>
          </p:cNvPr>
          <p:cNvSpPr txBox="1"/>
          <p:nvPr/>
        </p:nvSpPr>
        <p:spPr>
          <a:xfrm>
            <a:off x="2753489" y="3445759"/>
            <a:ext cx="4405566" cy="646331"/>
          </a:xfrm>
          <a:prstGeom prst="rect">
            <a:avLst/>
          </a:prstGeom>
          <a:noFill/>
        </p:spPr>
        <p:txBody>
          <a:bodyPr wrap="square" rtlCol="0">
            <a:spAutoFit/>
          </a:bodyPr>
          <a:lstStyle/>
          <a:p>
            <a:pPr marL="285750" indent="-285750">
              <a:buFont typeface="Arial" panose="020B0604020202020204" pitchFamily="34" charset="0"/>
              <a:buChar char="•"/>
            </a:pPr>
            <a:r>
              <a:rPr lang="fi-FI" dirty="0">
                <a:solidFill>
                  <a:srgbClr val="00B0F0"/>
                </a:solidFill>
              </a:rPr>
              <a:t>set1 = {"apple", "banana", "cherry"}</a:t>
            </a:r>
          </a:p>
          <a:p>
            <a:pPr marL="285750" indent="-285750">
              <a:buFont typeface="Arial" panose="020B0604020202020204" pitchFamily="34" charset="0"/>
              <a:buChar char="•"/>
            </a:pPr>
            <a:r>
              <a:rPr lang="en-US" dirty="0">
                <a:solidFill>
                  <a:srgbClr val="00B0F0"/>
                </a:solidFill>
              </a:rPr>
              <a:t>set</a:t>
            </a:r>
            <a:r>
              <a:rPr lang="id-ID" dirty="0">
                <a:solidFill>
                  <a:srgbClr val="00B0F0"/>
                </a:solidFill>
              </a:rPr>
              <a:t>2</a:t>
            </a:r>
            <a:r>
              <a:rPr lang="en-US" dirty="0">
                <a:solidFill>
                  <a:srgbClr val="00B0F0"/>
                </a:solidFill>
              </a:rPr>
              <a:t> = {"</a:t>
            </a:r>
            <a:r>
              <a:rPr lang="id-ID" dirty="0">
                <a:solidFill>
                  <a:srgbClr val="00B0F0"/>
                </a:solidFill>
              </a:rPr>
              <a:t>abc</a:t>
            </a:r>
            <a:r>
              <a:rPr lang="en-US" dirty="0">
                <a:solidFill>
                  <a:srgbClr val="00B0F0"/>
                </a:solidFill>
              </a:rPr>
              <a:t>", 34, True, 40, "male"}</a:t>
            </a:r>
          </a:p>
        </p:txBody>
      </p:sp>
    </p:spTree>
    <p:extLst>
      <p:ext uri="{BB962C8B-B14F-4D97-AF65-F5344CB8AC3E}">
        <p14:creationId xmlns:p14="http://schemas.microsoft.com/office/powerpoint/2010/main" val="2253370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B2C30D-D67F-4EB9-9A6F-FD8809E826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pic>
        <p:nvPicPr>
          <p:cNvPr id="6" name="Picture 5">
            <a:extLst>
              <a:ext uri="{FF2B5EF4-FFF2-40B4-BE49-F238E27FC236}">
                <a16:creationId xmlns:a16="http://schemas.microsoft.com/office/drawing/2014/main" id="{6BB86359-CD98-4187-B3C4-B1196D7171C3}"/>
              </a:ext>
            </a:extLst>
          </p:cNvPr>
          <p:cNvPicPr>
            <a:picLocks noChangeAspect="1"/>
          </p:cNvPicPr>
          <p:nvPr/>
        </p:nvPicPr>
        <p:blipFill>
          <a:blip r:embed="rId2"/>
          <a:stretch>
            <a:fillRect/>
          </a:stretch>
        </p:blipFill>
        <p:spPr>
          <a:xfrm>
            <a:off x="1658159" y="1967351"/>
            <a:ext cx="5827681" cy="1208798"/>
          </a:xfrm>
          <a:prstGeom prst="rect">
            <a:avLst/>
          </a:prstGeom>
        </p:spPr>
      </p:pic>
    </p:spTree>
    <p:extLst>
      <p:ext uri="{BB962C8B-B14F-4D97-AF65-F5344CB8AC3E}">
        <p14:creationId xmlns:p14="http://schemas.microsoft.com/office/powerpoint/2010/main" val="189120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89" y="253450"/>
            <a:ext cx="7571700" cy="702600"/>
          </a:xfrm>
        </p:spPr>
        <p:txBody>
          <a:bodyPr/>
          <a:lstStyle/>
          <a:p>
            <a:pPr algn="ctr"/>
            <a:r>
              <a:rPr lang="id-ID" sz="3200" b="1" dirty="0"/>
              <a:t>Dictionary</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
        <p:nvSpPr>
          <p:cNvPr id="16" name="TextBox 15">
            <a:extLst>
              <a:ext uri="{FF2B5EF4-FFF2-40B4-BE49-F238E27FC236}">
                <a16:creationId xmlns:a16="http://schemas.microsoft.com/office/drawing/2014/main" id="{A736A32C-0624-4EE0-BB4F-24F8C80D6580}"/>
              </a:ext>
            </a:extLst>
          </p:cNvPr>
          <p:cNvSpPr txBox="1"/>
          <p:nvPr/>
        </p:nvSpPr>
        <p:spPr>
          <a:xfrm>
            <a:off x="1450749" y="962144"/>
            <a:ext cx="5792261" cy="1947565"/>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Dictionary Python berbeda dengan List ataupun Tuple. Karena setiap urutanya berisi key dan value. Setiap key dipisahkan dari value-nya oleh titik dua (:), item dipisahkan oleh koma, dan semuanya tertutup dalam kurung kurawal. Dictionary kosong tanpa nilai dapat ditulis hanya dengan dua kurung kurawal, seperti ini: {}.</a:t>
            </a:r>
          </a:p>
        </p:txBody>
      </p:sp>
      <p:sp>
        <p:nvSpPr>
          <p:cNvPr id="3" name="Arrow: Bent 2">
            <a:extLst>
              <a:ext uri="{FF2B5EF4-FFF2-40B4-BE49-F238E27FC236}">
                <a16:creationId xmlns:a16="http://schemas.microsoft.com/office/drawing/2014/main" id="{8A90222E-B0F3-4453-BEEB-07C1938AD88F}"/>
              </a:ext>
            </a:extLst>
          </p:cNvPr>
          <p:cNvSpPr/>
          <p:nvPr/>
        </p:nvSpPr>
        <p:spPr>
          <a:xfrm flipV="1">
            <a:off x="2057396" y="2886985"/>
            <a:ext cx="681790" cy="63402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dirty="0">
              <a:solidFill>
                <a:schemeClr val="tx1"/>
              </a:solidFill>
            </a:endParaRPr>
          </a:p>
        </p:txBody>
      </p:sp>
      <p:sp>
        <p:nvSpPr>
          <p:cNvPr id="6" name="TextBox 5">
            <a:extLst>
              <a:ext uri="{FF2B5EF4-FFF2-40B4-BE49-F238E27FC236}">
                <a16:creationId xmlns:a16="http://schemas.microsoft.com/office/drawing/2014/main" id="{1A415062-2002-4751-9C23-AAA1CDEFE1AE}"/>
              </a:ext>
            </a:extLst>
          </p:cNvPr>
          <p:cNvSpPr txBox="1"/>
          <p:nvPr/>
        </p:nvSpPr>
        <p:spPr>
          <a:xfrm>
            <a:off x="2681038" y="3135451"/>
            <a:ext cx="4405566" cy="646331"/>
          </a:xfrm>
          <a:prstGeom prst="rect">
            <a:avLst/>
          </a:prstGeom>
          <a:noFill/>
        </p:spPr>
        <p:txBody>
          <a:bodyPr wrap="square" rtlCol="0">
            <a:spAutoFit/>
          </a:bodyPr>
          <a:lstStyle/>
          <a:p>
            <a:pPr marL="285750" indent="-285750">
              <a:buFont typeface="Arial" panose="020B0604020202020204" pitchFamily="34" charset="0"/>
              <a:buChar char="•"/>
            </a:pPr>
            <a:r>
              <a:rPr lang="fi-FI">
                <a:solidFill>
                  <a:srgbClr val="00B0F0"/>
                </a:solidFill>
              </a:rPr>
              <a:t>dic = {‘Nama’ : ‘Wayan’, ‘Usia’ : 23, ‘Kelas : Frontera’}</a:t>
            </a:r>
            <a:endParaRPr lang="en-US" dirty="0">
              <a:solidFill>
                <a:srgbClr val="00B0F0"/>
              </a:solidFill>
            </a:endParaRPr>
          </a:p>
        </p:txBody>
      </p:sp>
    </p:spTree>
    <p:extLst>
      <p:ext uri="{BB962C8B-B14F-4D97-AF65-F5344CB8AC3E}">
        <p14:creationId xmlns:p14="http://schemas.microsoft.com/office/powerpoint/2010/main" val="289405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403EC5-8718-4487-B5FB-F5F190072F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pic>
        <p:nvPicPr>
          <p:cNvPr id="6" name="Picture 5">
            <a:extLst>
              <a:ext uri="{FF2B5EF4-FFF2-40B4-BE49-F238E27FC236}">
                <a16:creationId xmlns:a16="http://schemas.microsoft.com/office/drawing/2014/main" id="{C22FE4AF-0CCE-42C1-97FD-51A6A6416B16}"/>
              </a:ext>
            </a:extLst>
          </p:cNvPr>
          <p:cNvPicPr>
            <a:picLocks noChangeAspect="1"/>
          </p:cNvPicPr>
          <p:nvPr/>
        </p:nvPicPr>
        <p:blipFill>
          <a:blip r:embed="rId2"/>
          <a:stretch>
            <a:fillRect/>
          </a:stretch>
        </p:blipFill>
        <p:spPr>
          <a:xfrm>
            <a:off x="1808591" y="1135133"/>
            <a:ext cx="5526818" cy="1969014"/>
          </a:xfrm>
          <a:prstGeom prst="rect">
            <a:avLst/>
          </a:prstGeom>
        </p:spPr>
      </p:pic>
    </p:spTree>
    <p:extLst>
      <p:ext uri="{BB962C8B-B14F-4D97-AF65-F5344CB8AC3E}">
        <p14:creationId xmlns:p14="http://schemas.microsoft.com/office/powerpoint/2010/main" val="334049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75F6-99A9-4A86-8E8D-4ECB504232DE}"/>
              </a:ext>
            </a:extLst>
          </p:cNvPr>
          <p:cNvSpPr>
            <a:spLocks noGrp="1"/>
          </p:cNvSpPr>
          <p:nvPr>
            <p:ph type="title"/>
          </p:nvPr>
        </p:nvSpPr>
        <p:spPr/>
        <p:txBody>
          <a:bodyPr/>
          <a:lstStyle/>
          <a:p>
            <a:pPr algn="ctr"/>
            <a:r>
              <a:rPr lang="id-ID" dirty="0"/>
              <a:t>Referensi</a:t>
            </a:r>
          </a:p>
        </p:txBody>
      </p:sp>
      <p:sp>
        <p:nvSpPr>
          <p:cNvPr id="3" name="Text Placeholder 2">
            <a:extLst>
              <a:ext uri="{FF2B5EF4-FFF2-40B4-BE49-F238E27FC236}">
                <a16:creationId xmlns:a16="http://schemas.microsoft.com/office/drawing/2014/main" id="{3333389B-20DE-4E5A-A511-E7419C29C648}"/>
              </a:ext>
            </a:extLst>
          </p:cNvPr>
          <p:cNvSpPr>
            <a:spLocks noGrp="1"/>
          </p:cNvSpPr>
          <p:nvPr>
            <p:ph type="body" idx="1"/>
          </p:nvPr>
        </p:nvSpPr>
        <p:spPr/>
        <p:txBody>
          <a:bodyPr/>
          <a:lstStyle/>
          <a:p>
            <a:pPr marL="533400" indent="-457200">
              <a:buFont typeface="+mj-lt"/>
              <a:buAutoNum type="arabicParenR"/>
            </a:pPr>
            <a:r>
              <a:rPr lang="en-ID" dirty="0">
                <a:hlinkClick r:id="rId2"/>
              </a:rPr>
              <a:t>https://www.petanikode.com/python-variabel-dan-tipe-data/</a:t>
            </a:r>
            <a:endParaRPr lang="en-ID" dirty="0"/>
          </a:p>
          <a:p>
            <a:pPr marL="533400" indent="-457200">
              <a:buFont typeface="+mj-lt"/>
              <a:buAutoNum type="arabicParenR"/>
            </a:pPr>
            <a:r>
              <a:rPr lang="en-ID" dirty="0">
                <a:hlinkClick r:id="rId3"/>
              </a:rPr>
              <a:t>https://jagongoding.com/python/dasar/tipe-data-dan-variabel/</a:t>
            </a:r>
            <a:endParaRPr lang="en-ID" dirty="0"/>
          </a:p>
          <a:p>
            <a:pPr marL="533400" indent="-457200">
              <a:buFont typeface="+mj-lt"/>
              <a:buAutoNum type="arabicParenR"/>
            </a:pPr>
            <a:r>
              <a:rPr lang="en-ID" dirty="0">
                <a:hlinkClick r:id="rId4"/>
              </a:rPr>
              <a:t>https://belajarpython.com/tutorial/tipe-data-python</a:t>
            </a:r>
            <a:endParaRPr lang="en-ID" dirty="0"/>
          </a:p>
          <a:p>
            <a:pPr marL="76200" indent="0">
              <a:buNone/>
            </a:pPr>
            <a:endParaRPr lang="en-ID" dirty="0"/>
          </a:p>
        </p:txBody>
      </p:sp>
      <p:sp>
        <p:nvSpPr>
          <p:cNvPr id="4" name="Slide Number Placeholder 3">
            <a:extLst>
              <a:ext uri="{FF2B5EF4-FFF2-40B4-BE49-F238E27FC236}">
                <a16:creationId xmlns:a16="http://schemas.microsoft.com/office/drawing/2014/main" id="{B5F2202C-E47A-4D57-B7BB-A6B273795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52652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ctr" rtl="0">
              <a:spcBef>
                <a:spcPts val="0"/>
              </a:spcBef>
              <a:spcAft>
                <a:spcPts val="0"/>
              </a:spcAft>
              <a:buNone/>
            </a:pPr>
            <a:r>
              <a:rPr lang="id-ID" dirty="0"/>
              <a:t>Tipe Data Dasar</a:t>
            </a:r>
            <a:endParaRPr dirty="0"/>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6" name="TextBox 5">
            <a:extLst>
              <a:ext uri="{FF2B5EF4-FFF2-40B4-BE49-F238E27FC236}">
                <a16:creationId xmlns:a16="http://schemas.microsoft.com/office/drawing/2014/main" id="{D35C722E-E854-401D-8E3C-ADBD54DDF882}"/>
              </a:ext>
            </a:extLst>
          </p:cNvPr>
          <p:cNvSpPr txBox="1"/>
          <p:nvPr/>
        </p:nvSpPr>
        <p:spPr>
          <a:xfrm>
            <a:off x="3705726" y="1227219"/>
            <a:ext cx="173254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id-ID" dirty="0"/>
              <a:t>Primitive Data Structure</a:t>
            </a:r>
            <a:endParaRPr lang="en-ID" dirty="0"/>
          </a:p>
        </p:txBody>
      </p:sp>
      <p:sp>
        <p:nvSpPr>
          <p:cNvPr id="33" name="TextBox 32">
            <a:extLst>
              <a:ext uri="{FF2B5EF4-FFF2-40B4-BE49-F238E27FC236}">
                <a16:creationId xmlns:a16="http://schemas.microsoft.com/office/drawing/2014/main" id="{20025448-A6C4-4CD3-8A09-16B5C9D3C3BC}"/>
              </a:ext>
            </a:extLst>
          </p:cNvPr>
          <p:cNvSpPr txBox="1"/>
          <p:nvPr/>
        </p:nvSpPr>
        <p:spPr>
          <a:xfrm>
            <a:off x="1880936" y="2653342"/>
            <a:ext cx="115503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Integers</a:t>
            </a:r>
            <a:endParaRPr lang="en-ID" dirty="0"/>
          </a:p>
        </p:txBody>
      </p:sp>
      <p:sp>
        <p:nvSpPr>
          <p:cNvPr id="34" name="TextBox 33">
            <a:extLst>
              <a:ext uri="{FF2B5EF4-FFF2-40B4-BE49-F238E27FC236}">
                <a16:creationId xmlns:a16="http://schemas.microsoft.com/office/drawing/2014/main" id="{67D105B3-1FEB-4901-85BD-8623D1DC689A}"/>
              </a:ext>
            </a:extLst>
          </p:cNvPr>
          <p:cNvSpPr txBox="1"/>
          <p:nvPr/>
        </p:nvSpPr>
        <p:spPr>
          <a:xfrm>
            <a:off x="3320715" y="2653342"/>
            <a:ext cx="96653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Float</a:t>
            </a:r>
            <a:endParaRPr lang="en-ID" dirty="0"/>
          </a:p>
        </p:txBody>
      </p:sp>
      <p:sp>
        <p:nvSpPr>
          <p:cNvPr id="35" name="TextBox 34">
            <a:extLst>
              <a:ext uri="{FF2B5EF4-FFF2-40B4-BE49-F238E27FC236}">
                <a16:creationId xmlns:a16="http://schemas.microsoft.com/office/drawing/2014/main" id="{189E8E1E-9FCD-431C-9D9A-D99DEB0A4CB5}"/>
              </a:ext>
            </a:extLst>
          </p:cNvPr>
          <p:cNvSpPr txBox="1"/>
          <p:nvPr/>
        </p:nvSpPr>
        <p:spPr>
          <a:xfrm>
            <a:off x="4572000" y="2653342"/>
            <a:ext cx="96653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Strings</a:t>
            </a:r>
            <a:endParaRPr lang="en-ID" dirty="0"/>
          </a:p>
        </p:txBody>
      </p:sp>
      <p:sp>
        <p:nvSpPr>
          <p:cNvPr id="36" name="TextBox 35">
            <a:extLst>
              <a:ext uri="{FF2B5EF4-FFF2-40B4-BE49-F238E27FC236}">
                <a16:creationId xmlns:a16="http://schemas.microsoft.com/office/drawing/2014/main" id="{D1F1BAFF-A906-4B38-A1DE-63E11B2D0CB5}"/>
              </a:ext>
            </a:extLst>
          </p:cNvPr>
          <p:cNvSpPr txBox="1"/>
          <p:nvPr/>
        </p:nvSpPr>
        <p:spPr>
          <a:xfrm>
            <a:off x="5823284" y="2646237"/>
            <a:ext cx="115503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Boolean</a:t>
            </a:r>
            <a:endParaRPr lang="en-ID" dirty="0"/>
          </a:p>
        </p:txBody>
      </p:sp>
      <p:cxnSp>
        <p:nvCxnSpPr>
          <p:cNvPr id="8" name="Straight Connector 7">
            <a:extLst>
              <a:ext uri="{FF2B5EF4-FFF2-40B4-BE49-F238E27FC236}">
                <a16:creationId xmlns:a16="http://schemas.microsoft.com/office/drawing/2014/main" id="{364CBABA-925A-4D52-ACC4-718F03D47059}"/>
              </a:ext>
            </a:extLst>
          </p:cNvPr>
          <p:cNvCxnSpPr>
            <a:cxnSpLocks/>
            <a:stCxn id="6" idx="2"/>
          </p:cNvCxnSpPr>
          <p:nvPr/>
        </p:nvCxnSpPr>
        <p:spPr>
          <a:xfrm>
            <a:off x="4572000" y="1873550"/>
            <a:ext cx="0" cy="412448"/>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Connector: Elbow 9">
            <a:extLst>
              <a:ext uri="{FF2B5EF4-FFF2-40B4-BE49-F238E27FC236}">
                <a16:creationId xmlns:a16="http://schemas.microsoft.com/office/drawing/2014/main" id="{2ED2D6FB-A3BB-4CA1-B44B-1718D315AC89}"/>
              </a:ext>
            </a:extLst>
          </p:cNvPr>
          <p:cNvCxnSpPr>
            <a:endCxn id="33" idx="0"/>
          </p:cNvCxnSpPr>
          <p:nvPr/>
        </p:nvCxnSpPr>
        <p:spPr>
          <a:xfrm rot="10800000" flipV="1">
            <a:off x="2458454" y="2286000"/>
            <a:ext cx="2113547" cy="367342"/>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Connector: Elbow 11">
            <a:extLst>
              <a:ext uri="{FF2B5EF4-FFF2-40B4-BE49-F238E27FC236}">
                <a16:creationId xmlns:a16="http://schemas.microsoft.com/office/drawing/2014/main" id="{BBEEFE0B-353D-41C7-B48D-FE2E5D083D33}"/>
              </a:ext>
            </a:extLst>
          </p:cNvPr>
          <p:cNvCxnSpPr>
            <a:cxnSpLocks/>
            <a:endCxn id="34" idx="0"/>
          </p:cNvCxnSpPr>
          <p:nvPr/>
        </p:nvCxnSpPr>
        <p:spPr>
          <a:xfrm rot="10800000" flipV="1">
            <a:off x="3803985" y="2285998"/>
            <a:ext cx="768015" cy="36734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Connector: Elbow 17">
            <a:extLst>
              <a:ext uri="{FF2B5EF4-FFF2-40B4-BE49-F238E27FC236}">
                <a16:creationId xmlns:a16="http://schemas.microsoft.com/office/drawing/2014/main" id="{4836D3D5-B8AE-42E6-B567-5E7445A595C4}"/>
              </a:ext>
            </a:extLst>
          </p:cNvPr>
          <p:cNvCxnSpPr>
            <a:endCxn id="35" idx="0"/>
          </p:cNvCxnSpPr>
          <p:nvPr/>
        </p:nvCxnSpPr>
        <p:spPr>
          <a:xfrm>
            <a:off x="4572000" y="2285998"/>
            <a:ext cx="483269" cy="367344"/>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Connector: Elbow 19">
            <a:extLst>
              <a:ext uri="{FF2B5EF4-FFF2-40B4-BE49-F238E27FC236}">
                <a16:creationId xmlns:a16="http://schemas.microsoft.com/office/drawing/2014/main" id="{2C6910C1-B9B2-46C3-8C71-C7FDB00915E2}"/>
              </a:ext>
            </a:extLst>
          </p:cNvPr>
          <p:cNvCxnSpPr>
            <a:endCxn id="36" idx="0"/>
          </p:cNvCxnSpPr>
          <p:nvPr/>
        </p:nvCxnSpPr>
        <p:spPr>
          <a:xfrm>
            <a:off x="4572000" y="2285998"/>
            <a:ext cx="1828801" cy="3602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7870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1E3871-640E-4490-8F9B-974140B7A5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5" name="TextBox 4">
            <a:extLst>
              <a:ext uri="{FF2B5EF4-FFF2-40B4-BE49-F238E27FC236}">
                <a16:creationId xmlns:a16="http://schemas.microsoft.com/office/drawing/2014/main" id="{0FC8659E-3D5D-4A71-A7D2-7A1D0DEE4310}"/>
              </a:ext>
            </a:extLst>
          </p:cNvPr>
          <p:cNvSpPr txBox="1"/>
          <p:nvPr/>
        </p:nvSpPr>
        <p:spPr>
          <a:xfrm>
            <a:off x="3497178" y="1024742"/>
            <a:ext cx="173254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id-ID" dirty="0"/>
              <a:t>Non-Primitive Data Structure</a:t>
            </a:r>
            <a:endParaRPr lang="en-ID" dirty="0"/>
          </a:p>
        </p:txBody>
      </p:sp>
      <p:sp>
        <p:nvSpPr>
          <p:cNvPr id="6" name="TextBox 5">
            <a:extLst>
              <a:ext uri="{FF2B5EF4-FFF2-40B4-BE49-F238E27FC236}">
                <a16:creationId xmlns:a16="http://schemas.microsoft.com/office/drawing/2014/main" id="{624A914F-655E-4100-8F86-4DDD874AFF42}"/>
              </a:ext>
            </a:extLst>
          </p:cNvPr>
          <p:cNvSpPr txBox="1"/>
          <p:nvPr/>
        </p:nvSpPr>
        <p:spPr>
          <a:xfrm>
            <a:off x="1353551" y="2647587"/>
            <a:ext cx="96653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List</a:t>
            </a:r>
            <a:endParaRPr lang="en-ID" dirty="0"/>
          </a:p>
        </p:txBody>
      </p:sp>
      <p:sp>
        <p:nvSpPr>
          <p:cNvPr id="8" name="TextBox 7">
            <a:extLst>
              <a:ext uri="{FF2B5EF4-FFF2-40B4-BE49-F238E27FC236}">
                <a16:creationId xmlns:a16="http://schemas.microsoft.com/office/drawing/2014/main" id="{C06EDC77-0BEB-47A1-A37E-6AACA51EBE58}"/>
              </a:ext>
            </a:extLst>
          </p:cNvPr>
          <p:cNvSpPr txBox="1"/>
          <p:nvPr/>
        </p:nvSpPr>
        <p:spPr>
          <a:xfrm>
            <a:off x="3050004" y="2647587"/>
            <a:ext cx="96653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Tuples</a:t>
            </a:r>
            <a:endParaRPr lang="en-ID" dirty="0"/>
          </a:p>
        </p:txBody>
      </p:sp>
      <p:sp>
        <p:nvSpPr>
          <p:cNvPr id="9" name="TextBox 8">
            <a:extLst>
              <a:ext uri="{FF2B5EF4-FFF2-40B4-BE49-F238E27FC236}">
                <a16:creationId xmlns:a16="http://schemas.microsoft.com/office/drawing/2014/main" id="{94F186C1-B884-4FA6-8800-34A66A953CAF}"/>
              </a:ext>
            </a:extLst>
          </p:cNvPr>
          <p:cNvSpPr txBox="1"/>
          <p:nvPr/>
        </p:nvSpPr>
        <p:spPr>
          <a:xfrm>
            <a:off x="4746457" y="2647587"/>
            <a:ext cx="96653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Sets</a:t>
            </a:r>
            <a:endParaRPr lang="en-ID" dirty="0"/>
          </a:p>
        </p:txBody>
      </p:sp>
      <p:sp>
        <p:nvSpPr>
          <p:cNvPr id="10" name="TextBox 9">
            <a:extLst>
              <a:ext uri="{FF2B5EF4-FFF2-40B4-BE49-F238E27FC236}">
                <a16:creationId xmlns:a16="http://schemas.microsoft.com/office/drawing/2014/main" id="{4EB55373-0E0C-4060-A12E-2060DFA6CD30}"/>
              </a:ext>
            </a:extLst>
          </p:cNvPr>
          <p:cNvSpPr txBox="1"/>
          <p:nvPr/>
        </p:nvSpPr>
        <p:spPr>
          <a:xfrm>
            <a:off x="6193260" y="2647587"/>
            <a:ext cx="126130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Dictionary</a:t>
            </a:r>
            <a:endParaRPr lang="en-ID" dirty="0"/>
          </a:p>
        </p:txBody>
      </p:sp>
      <p:cxnSp>
        <p:nvCxnSpPr>
          <p:cNvPr id="16" name="Straight Connector 15">
            <a:extLst>
              <a:ext uri="{FF2B5EF4-FFF2-40B4-BE49-F238E27FC236}">
                <a16:creationId xmlns:a16="http://schemas.microsoft.com/office/drawing/2014/main" id="{F2B75E2E-5E56-4343-816D-5B5033ACFE76}"/>
              </a:ext>
            </a:extLst>
          </p:cNvPr>
          <p:cNvCxnSpPr/>
          <p:nvPr/>
        </p:nvCxnSpPr>
        <p:spPr>
          <a:xfrm>
            <a:off x="4355432" y="1671073"/>
            <a:ext cx="0" cy="446485"/>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8" name="Connector: Elbow 17">
            <a:extLst>
              <a:ext uri="{FF2B5EF4-FFF2-40B4-BE49-F238E27FC236}">
                <a16:creationId xmlns:a16="http://schemas.microsoft.com/office/drawing/2014/main" id="{60564C24-D6F1-4CC0-9649-7F64600172AC}"/>
              </a:ext>
            </a:extLst>
          </p:cNvPr>
          <p:cNvCxnSpPr>
            <a:endCxn id="6" idx="0"/>
          </p:cNvCxnSpPr>
          <p:nvPr/>
        </p:nvCxnSpPr>
        <p:spPr>
          <a:xfrm rot="10800000" flipV="1">
            <a:off x="1836820" y="2117557"/>
            <a:ext cx="2518612" cy="53002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Connector: Elbow 19">
            <a:extLst>
              <a:ext uri="{FF2B5EF4-FFF2-40B4-BE49-F238E27FC236}">
                <a16:creationId xmlns:a16="http://schemas.microsoft.com/office/drawing/2014/main" id="{1F0A4C3F-ADBB-4E8A-83CE-2DD1A1B93077}"/>
              </a:ext>
            </a:extLst>
          </p:cNvPr>
          <p:cNvCxnSpPr>
            <a:endCxn id="8" idx="0"/>
          </p:cNvCxnSpPr>
          <p:nvPr/>
        </p:nvCxnSpPr>
        <p:spPr>
          <a:xfrm rot="10800000" flipV="1">
            <a:off x="3533274" y="2117555"/>
            <a:ext cx="822159" cy="530031"/>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Connector: Elbow 21">
            <a:extLst>
              <a:ext uri="{FF2B5EF4-FFF2-40B4-BE49-F238E27FC236}">
                <a16:creationId xmlns:a16="http://schemas.microsoft.com/office/drawing/2014/main" id="{FF4AF6C7-9402-42A1-BD05-23427360788D}"/>
              </a:ext>
            </a:extLst>
          </p:cNvPr>
          <p:cNvCxnSpPr>
            <a:endCxn id="9" idx="0"/>
          </p:cNvCxnSpPr>
          <p:nvPr/>
        </p:nvCxnSpPr>
        <p:spPr>
          <a:xfrm>
            <a:off x="4355432" y="2117556"/>
            <a:ext cx="874294" cy="530031"/>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or: Elbow 23">
            <a:extLst>
              <a:ext uri="{FF2B5EF4-FFF2-40B4-BE49-F238E27FC236}">
                <a16:creationId xmlns:a16="http://schemas.microsoft.com/office/drawing/2014/main" id="{8DC47371-BB69-4582-A334-6FD226B7DC96}"/>
              </a:ext>
            </a:extLst>
          </p:cNvPr>
          <p:cNvCxnSpPr>
            <a:cxnSpLocks/>
            <a:endCxn id="10" idx="0"/>
          </p:cNvCxnSpPr>
          <p:nvPr/>
        </p:nvCxnSpPr>
        <p:spPr>
          <a:xfrm>
            <a:off x="5229726" y="2117555"/>
            <a:ext cx="1594187" cy="530032"/>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9187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179" y="1117368"/>
            <a:ext cx="7571700" cy="702600"/>
          </a:xfrm>
        </p:spPr>
        <p:txBody>
          <a:bodyPr/>
          <a:lstStyle/>
          <a:p>
            <a:pPr algn="ctr"/>
            <a:r>
              <a:rPr lang="id-ID" sz="2400" dirty="0"/>
              <a:t>Primitive Data Structures</a:t>
            </a:r>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
        <p:nvSpPr>
          <p:cNvPr id="8" name="TextBox 7">
            <a:extLst>
              <a:ext uri="{FF2B5EF4-FFF2-40B4-BE49-F238E27FC236}">
                <a16:creationId xmlns:a16="http://schemas.microsoft.com/office/drawing/2014/main" id="{6BEEEB66-0819-4EF7-B983-0AFE673F7D27}"/>
              </a:ext>
            </a:extLst>
          </p:cNvPr>
          <p:cNvSpPr txBox="1"/>
          <p:nvPr/>
        </p:nvSpPr>
        <p:spPr>
          <a:xfrm>
            <a:off x="1649161" y="2052399"/>
            <a:ext cx="5737181" cy="1038701"/>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ctr"/>
            <a:r>
              <a:rPr lang="id-ID" altLang="ko-KR" sz="1400" b="1" dirty="0">
                <a:solidFill>
                  <a:schemeClr val="bg1"/>
                </a:solidFill>
                <a:cs typeface="Arial" pitchFamily="34" charset="0"/>
              </a:rPr>
              <a:t>Primitive Data Structure merupakan tipe data murni dan</a:t>
            </a:r>
          </a:p>
          <a:p>
            <a:pPr algn="ctr"/>
            <a:r>
              <a:rPr lang="id-ID" altLang="ko-KR" sz="1400" b="1" dirty="0">
                <a:solidFill>
                  <a:schemeClr val="bg1"/>
                </a:solidFill>
                <a:cs typeface="Arial" pitchFamily="34" charset="0"/>
              </a:rPr>
              <a:t>sederhana yang dapat menyimpan suatu nilai dengan tipe</a:t>
            </a:r>
          </a:p>
          <a:p>
            <a:pPr algn="ctr"/>
            <a:r>
              <a:rPr lang="id-ID" altLang="ko-KR" sz="1400" b="1" dirty="0">
                <a:solidFill>
                  <a:schemeClr val="bg1"/>
                </a:solidFill>
                <a:cs typeface="Arial" pitchFamily="34" charset="0"/>
              </a:rPr>
              <a:t>tertentu.</a:t>
            </a:r>
          </a:p>
        </p:txBody>
      </p:sp>
    </p:spTree>
    <p:extLst>
      <p:ext uri="{BB962C8B-B14F-4D97-AF65-F5344CB8AC3E}">
        <p14:creationId xmlns:p14="http://schemas.microsoft.com/office/powerpoint/2010/main" val="286737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179" y="1117368"/>
            <a:ext cx="7571700" cy="702600"/>
          </a:xfrm>
        </p:spPr>
        <p:txBody>
          <a:bodyPr/>
          <a:lstStyle/>
          <a:p>
            <a:pPr algn="ctr"/>
            <a:r>
              <a:rPr lang="id-ID" sz="2400" dirty="0"/>
              <a:t>Non-Primitive Data Structures</a:t>
            </a:r>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8" name="TextBox 7">
            <a:extLst>
              <a:ext uri="{FF2B5EF4-FFF2-40B4-BE49-F238E27FC236}">
                <a16:creationId xmlns:a16="http://schemas.microsoft.com/office/drawing/2014/main" id="{6BEEEB66-0819-4EF7-B983-0AFE673F7D27}"/>
              </a:ext>
            </a:extLst>
          </p:cNvPr>
          <p:cNvSpPr txBox="1"/>
          <p:nvPr/>
        </p:nvSpPr>
        <p:spPr>
          <a:xfrm>
            <a:off x="1649161" y="2052399"/>
            <a:ext cx="5737181" cy="1038701"/>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ctr"/>
            <a:r>
              <a:rPr lang="id-ID" altLang="ko-KR" sz="1400" b="1" dirty="0">
                <a:solidFill>
                  <a:schemeClr val="bg1"/>
                </a:solidFill>
                <a:cs typeface="Arial" pitchFamily="34" charset="0"/>
              </a:rPr>
              <a:t>Non-Primitive Data Structure merupakan tipe data yang berisi kumpulan tipe data primitif dan dapat memiliki format yang berbeda - beda.</a:t>
            </a:r>
          </a:p>
        </p:txBody>
      </p:sp>
    </p:spTree>
    <p:extLst>
      <p:ext uri="{BB962C8B-B14F-4D97-AF65-F5344CB8AC3E}">
        <p14:creationId xmlns:p14="http://schemas.microsoft.com/office/powerpoint/2010/main" val="8562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6000" dirty="0">
                <a:solidFill>
                  <a:schemeClr val="accent4"/>
                </a:solidFill>
              </a:rPr>
              <a:t>2</a:t>
            </a:r>
            <a:r>
              <a:rPr lang="en" sz="6000" dirty="0">
                <a:solidFill>
                  <a:schemeClr val="accent4"/>
                </a:solidFill>
              </a:rPr>
              <a:t>.</a:t>
            </a:r>
            <a:endParaRPr sz="6000" dirty="0">
              <a:solidFill>
                <a:schemeClr val="accent4"/>
              </a:solidFill>
            </a:endParaRPr>
          </a:p>
          <a:p>
            <a:pPr marL="0" lvl="0" indent="0" algn="ctr" rtl="0">
              <a:spcBef>
                <a:spcPts val="0"/>
              </a:spcBef>
              <a:spcAft>
                <a:spcPts val="0"/>
              </a:spcAft>
              <a:buNone/>
            </a:pPr>
            <a:r>
              <a:rPr lang="id-ID" dirty="0"/>
              <a:t>Numbers, String &amp; Boolean</a:t>
            </a:r>
            <a:endParaRPr dirty="0"/>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424735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684" y="123515"/>
            <a:ext cx="7571700" cy="702600"/>
          </a:xfrm>
        </p:spPr>
        <p:txBody>
          <a:bodyPr/>
          <a:lstStyle/>
          <a:p>
            <a:pPr algn="ctr"/>
            <a:r>
              <a:rPr lang="id-ID" sz="3200" b="1" dirty="0"/>
              <a:t>Numbers</a:t>
            </a:r>
            <a:endParaRPr lang="en-US" sz="32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5" name="TextBox 4">
            <a:extLst>
              <a:ext uri="{FF2B5EF4-FFF2-40B4-BE49-F238E27FC236}">
                <a16:creationId xmlns:a16="http://schemas.microsoft.com/office/drawing/2014/main" id="{CC8905E8-278A-4BD2-B75B-0CAAFBDB26F1}"/>
              </a:ext>
            </a:extLst>
          </p:cNvPr>
          <p:cNvSpPr txBox="1"/>
          <p:nvPr/>
        </p:nvSpPr>
        <p:spPr>
          <a:xfrm>
            <a:off x="832684" y="1054714"/>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1</a:t>
            </a:r>
            <a:endParaRPr lang="ko-KR" altLang="en-US" sz="3600" b="1" dirty="0">
              <a:solidFill>
                <a:schemeClr val="accent1"/>
              </a:solidFill>
              <a:cs typeface="Arial" pitchFamily="34" charset="0"/>
            </a:endParaRPr>
          </a:p>
        </p:txBody>
      </p:sp>
      <p:sp>
        <p:nvSpPr>
          <p:cNvPr id="9" name="TextBox 8">
            <a:extLst>
              <a:ext uri="{FF2B5EF4-FFF2-40B4-BE49-F238E27FC236}">
                <a16:creationId xmlns:a16="http://schemas.microsoft.com/office/drawing/2014/main" id="{CC8905E8-278A-4BD2-B75B-0CAAFBDB26F1}"/>
              </a:ext>
            </a:extLst>
          </p:cNvPr>
          <p:cNvSpPr txBox="1"/>
          <p:nvPr/>
        </p:nvSpPr>
        <p:spPr>
          <a:xfrm>
            <a:off x="832684" y="3119290"/>
            <a:ext cx="958096" cy="646331"/>
          </a:xfrm>
          <a:prstGeom prst="rect">
            <a:avLst/>
          </a:prstGeom>
          <a:noFill/>
        </p:spPr>
        <p:txBody>
          <a:bodyPr wrap="square" lIns="108000" rIns="108000" rtlCol="0" anchor="ctr">
            <a:spAutoFit/>
          </a:bodyPr>
          <a:lstStyle/>
          <a:p>
            <a:pPr algn="ctr"/>
            <a:r>
              <a:rPr lang="id-ID" altLang="ko-KR" sz="3600" b="1" dirty="0">
                <a:solidFill>
                  <a:schemeClr val="accent1"/>
                </a:solidFill>
                <a:cs typeface="Arial" pitchFamily="34" charset="0"/>
              </a:rPr>
              <a:t>2</a:t>
            </a:r>
            <a:endParaRPr lang="ko-KR" altLang="en-US" sz="3600" b="1" dirty="0">
              <a:solidFill>
                <a:schemeClr val="accent1"/>
              </a:solidFill>
              <a:cs typeface="Arial" pitchFamily="34" charset="0"/>
            </a:endParaRPr>
          </a:p>
        </p:txBody>
      </p:sp>
      <p:sp>
        <p:nvSpPr>
          <p:cNvPr id="16" name="TextBox 15">
            <a:extLst>
              <a:ext uri="{FF2B5EF4-FFF2-40B4-BE49-F238E27FC236}">
                <a16:creationId xmlns:a16="http://schemas.microsoft.com/office/drawing/2014/main" id="{A736A32C-0624-4EE0-BB4F-24F8C80D6580}"/>
              </a:ext>
            </a:extLst>
          </p:cNvPr>
          <p:cNvSpPr txBox="1"/>
          <p:nvPr/>
        </p:nvSpPr>
        <p:spPr>
          <a:xfrm>
            <a:off x="1976650" y="903236"/>
            <a:ext cx="5737181" cy="1341656"/>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Tipe bilangan bulat (</a:t>
            </a:r>
            <a:r>
              <a:rPr lang="id-ID" altLang="ko-KR" sz="1400" b="1" i="1" dirty="0">
                <a:solidFill>
                  <a:schemeClr val="bg1"/>
                </a:solidFill>
                <a:cs typeface="Arial" pitchFamily="34" charset="0"/>
              </a:rPr>
              <a:t>Integer</a:t>
            </a:r>
            <a:r>
              <a:rPr lang="id-ID" altLang="ko-KR" sz="1400" b="1" dirty="0">
                <a:solidFill>
                  <a:schemeClr val="bg1"/>
                </a:solidFill>
                <a:cs typeface="Arial" pitchFamily="34" charset="0"/>
              </a:rPr>
              <a:t>) adalah tipe data numerik yang biasa digunakan apabila bertemu dengan bilangan bulat. Bilangan ini juga mengenal nilai positif dan negatif (</a:t>
            </a:r>
            <a:r>
              <a:rPr lang="id-ID" altLang="ko-KR" sz="1400" b="1" i="1" dirty="0">
                <a:solidFill>
                  <a:schemeClr val="bg1"/>
                </a:solidFill>
                <a:cs typeface="Arial" pitchFamily="34" charset="0"/>
              </a:rPr>
              <a:t>signed number</a:t>
            </a:r>
            <a:r>
              <a:rPr lang="id-ID" altLang="ko-KR" sz="1400" b="1" dirty="0">
                <a:solidFill>
                  <a:schemeClr val="bg1"/>
                </a:solidFill>
                <a:cs typeface="Arial" pitchFamily="34" charset="0"/>
              </a:rPr>
              <a:t>).</a:t>
            </a:r>
          </a:p>
        </p:txBody>
      </p:sp>
      <p:sp>
        <p:nvSpPr>
          <p:cNvPr id="17" name="TextBox 16">
            <a:extLst>
              <a:ext uri="{FF2B5EF4-FFF2-40B4-BE49-F238E27FC236}">
                <a16:creationId xmlns:a16="http://schemas.microsoft.com/office/drawing/2014/main" id="{FF7C6CC2-0C5E-454A-BD51-738CF8DAAD97}"/>
              </a:ext>
            </a:extLst>
          </p:cNvPr>
          <p:cNvSpPr txBox="1"/>
          <p:nvPr/>
        </p:nvSpPr>
        <p:spPr>
          <a:xfrm>
            <a:off x="1976649" y="3050087"/>
            <a:ext cx="5737181" cy="1038701"/>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274320" rtlCol="0" anchor="ctr">
            <a:spAutoFit/>
          </a:bodyPr>
          <a:lstStyle/>
          <a:p>
            <a:pPr algn="just"/>
            <a:r>
              <a:rPr lang="id-ID" altLang="ko-KR" sz="1400" b="1" dirty="0">
                <a:solidFill>
                  <a:schemeClr val="bg1"/>
                </a:solidFill>
                <a:cs typeface="Arial" pitchFamily="34" charset="0"/>
              </a:rPr>
              <a:t>Tipe data Float Menyatakan bilangan yang mempunyai koma. Tipe float biasa digunakan untuk menandai nilai yang presisi seperti ketelitian tunggal.</a:t>
            </a:r>
          </a:p>
        </p:txBody>
      </p:sp>
      <p:sp>
        <p:nvSpPr>
          <p:cNvPr id="3" name="Arrow: Bent 2">
            <a:extLst>
              <a:ext uri="{FF2B5EF4-FFF2-40B4-BE49-F238E27FC236}">
                <a16:creationId xmlns:a16="http://schemas.microsoft.com/office/drawing/2014/main" id="{8A90222E-B0F3-4453-BEEB-07C1938AD88F}"/>
              </a:ext>
            </a:extLst>
          </p:cNvPr>
          <p:cNvSpPr/>
          <p:nvPr/>
        </p:nvSpPr>
        <p:spPr>
          <a:xfrm flipV="1">
            <a:off x="2478505" y="2093412"/>
            <a:ext cx="681790" cy="63402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a:solidFill>
                <a:schemeClr val="tx1"/>
              </a:solidFill>
            </a:endParaRPr>
          </a:p>
        </p:txBody>
      </p:sp>
      <p:sp>
        <p:nvSpPr>
          <p:cNvPr id="18" name="Arrow: Bent 17">
            <a:extLst>
              <a:ext uri="{FF2B5EF4-FFF2-40B4-BE49-F238E27FC236}">
                <a16:creationId xmlns:a16="http://schemas.microsoft.com/office/drawing/2014/main" id="{FFB08AA1-F56F-4A79-ACD7-3B0C7F33FAC1}"/>
              </a:ext>
            </a:extLst>
          </p:cNvPr>
          <p:cNvSpPr/>
          <p:nvPr/>
        </p:nvSpPr>
        <p:spPr>
          <a:xfrm flipV="1">
            <a:off x="2610853" y="3917612"/>
            <a:ext cx="596086" cy="669645"/>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D">
              <a:solidFill>
                <a:schemeClr val="tx1"/>
              </a:solidFill>
            </a:endParaRPr>
          </a:p>
        </p:txBody>
      </p:sp>
      <p:sp>
        <p:nvSpPr>
          <p:cNvPr id="6" name="TextBox 5">
            <a:extLst>
              <a:ext uri="{FF2B5EF4-FFF2-40B4-BE49-F238E27FC236}">
                <a16:creationId xmlns:a16="http://schemas.microsoft.com/office/drawing/2014/main" id="{1A415062-2002-4751-9C23-AAA1CDEFE1AE}"/>
              </a:ext>
            </a:extLst>
          </p:cNvPr>
          <p:cNvSpPr txBox="1"/>
          <p:nvPr/>
        </p:nvSpPr>
        <p:spPr>
          <a:xfrm>
            <a:off x="3206939" y="2382171"/>
            <a:ext cx="3855598" cy="369332"/>
          </a:xfrm>
          <a:prstGeom prst="rect">
            <a:avLst/>
          </a:prstGeom>
          <a:noFill/>
        </p:spPr>
        <p:txBody>
          <a:bodyPr wrap="square" rtlCol="0">
            <a:spAutoFit/>
          </a:bodyPr>
          <a:lstStyle/>
          <a:p>
            <a:r>
              <a:rPr lang="id-ID" dirty="0">
                <a:solidFill>
                  <a:srgbClr val="00B0F0"/>
                </a:solidFill>
              </a:rPr>
              <a:t>Contoh: -1, -2, -3, 0, 1, 2, 3, 4</a:t>
            </a:r>
          </a:p>
        </p:txBody>
      </p:sp>
      <p:sp>
        <p:nvSpPr>
          <p:cNvPr id="19" name="TextBox 18">
            <a:extLst>
              <a:ext uri="{FF2B5EF4-FFF2-40B4-BE49-F238E27FC236}">
                <a16:creationId xmlns:a16="http://schemas.microsoft.com/office/drawing/2014/main" id="{40B3C11F-14D7-4F0A-80FA-1E53B4D3FDD5}"/>
              </a:ext>
            </a:extLst>
          </p:cNvPr>
          <p:cNvSpPr txBox="1"/>
          <p:nvPr/>
        </p:nvSpPr>
        <p:spPr>
          <a:xfrm>
            <a:off x="3206939" y="4260134"/>
            <a:ext cx="3855598" cy="369332"/>
          </a:xfrm>
          <a:prstGeom prst="rect">
            <a:avLst/>
          </a:prstGeom>
          <a:noFill/>
        </p:spPr>
        <p:txBody>
          <a:bodyPr wrap="square" rtlCol="0">
            <a:spAutoFit/>
          </a:bodyPr>
          <a:lstStyle/>
          <a:p>
            <a:r>
              <a:rPr lang="nl-NL">
                <a:solidFill>
                  <a:srgbClr val="00B0F0"/>
                </a:solidFill>
              </a:rPr>
              <a:t>Contoh: 3.14, 0.5, 2.5, dan 10.5</a:t>
            </a:r>
            <a:endParaRPr lang="id-ID" dirty="0">
              <a:solidFill>
                <a:srgbClr val="00B0F0"/>
              </a:solidFill>
            </a:endParaRPr>
          </a:p>
        </p:txBody>
      </p:sp>
    </p:spTree>
    <p:extLst>
      <p:ext uri="{BB962C8B-B14F-4D97-AF65-F5344CB8AC3E}">
        <p14:creationId xmlns:p14="http://schemas.microsoft.com/office/powerpoint/2010/main" val="2513903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5546</TotalTime>
  <Words>673</Words>
  <Application>Microsoft Office PowerPoint</Application>
  <PresentationFormat>On-screen Show (16:9)</PresentationFormat>
  <Paragraphs>96</Paragraphs>
  <Slides>24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Trebuchet MS</vt:lpstr>
      <vt:lpstr>Wingdings 3</vt:lpstr>
      <vt:lpstr>Calibri</vt:lpstr>
      <vt:lpstr>Source Sans Pro</vt:lpstr>
      <vt:lpstr>Roboto Slab</vt:lpstr>
      <vt:lpstr>Arial</vt:lpstr>
      <vt:lpstr>Facet</vt:lpstr>
      <vt:lpstr>Fundamental Python (Basic Data Type) dan Live Coding </vt:lpstr>
      <vt:lpstr>Agenda</vt:lpstr>
      <vt:lpstr>1. Tipe Data Dasar</vt:lpstr>
      <vt:lpstr>PowerPoint Presentation</vt:lpstr>
      <vt:lpstr>PowerPoint Presentation</vt:lpstr>
      <vt:lpstr>Primitive Data Structures</vt:lpstr>
      <vt:lpstr>Non-Primitive Data Structures</vt:lpstr>
      <vt:lpstr>2. Numbers, String &amp; Boolean</vt:lpstr>
      <vt:lpstr>Numbers</vt:lpstr>
      <vt:lpstr>PowerPoint Presentation</vt:lpstr>
      <vt:lpstr>Boolean</vt:lpstr>
      <vt:lpstr>PowerPoint Presentation</vt:lpstr>
      <vt:lpstr>String</vt:lpstr>
      <vt:lpstr>PowerPoint Presentation</vt:lpstr>
      <vt:lpstr>3. List, Tupple, Set&amp; Dictionary</vt:lpstr>
      <vt:lpstr>List</vt:lpstr>
      <vt:lpstr>PowerPoint Presentation</vt:lpstr>
      <vt:lpstr>Tuples</vt:lpstr>
      <vt:lpstr>PowerPoint Presentation</vt:lpstr>
      <vt:lpstr>Sets</vt:lpstr>
      <vt:lpstr>PowerPoint Presentation</vt:lpstr>
      <vt:lpstr>Dictionary</vt:lpstr>
      <vt:lpstr>PowerPoint Presentation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Perhitungan Otomatis pada Industri Pengemasan Tepung Menggunakan Computer Viosin </dc:title>
  <cp:lastModifiedBy>user</cp:lastModifiedBy>
  <cp:revision>136</cp:revision>
  <dcterms:modified xsi:type="dcterms:W3CDTF">2022-03-13T10:10:57Z</dcterms:modified>
</cp:coreProperties>
</file>