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Horizon" charset="1" panose="02000500000000000000"/>
      <p:regular r:id="rId24"/>
    </p:embeddedFont>
    <p:embeddedFont>
      <p:font typeface="Nunito" charset="1" panose="00000500000000000000"/>
      <p:regular r:id="rId25"/>
    </p:embeddedFont>
    <p:embeddedFont>
      <p:font typeface="Fredoka" charset="1" panose="02000000000000000000"/>
      <p:regular r:id="rId26"/>
    </p:embeddedFont>
    <p:embeddedFont>
      <p:font typeface="Canva Sans" charset="1" panose="020B0503030501040103"/>
      <p:regular r:id="rId27"/>
    </p:embeddedFont>
    <p:embeddedFont>
      <p:font typeface="Archivo Black" charset="1" panose="020B0A03020202020B04"/>
      <p:regular r:id="rId28"/>
    </p:embeddedFont>
    <p:embeddedFont>
      <p:font typeface="Montserrat Classic Bold" charset="1" panose="00000800000000000000"/>
      <p:regular r:id="rId29"/>
    </p:embeddedFont>
    <p:embeddedFont>
      <p:font typeface="Montserrat Light" charset="1" panose="00000400000000000000"/>
      <p:regular r:id="rId30"/>
    </p:embeddedFont>
    <p:embeddedFont>
      <p:font typeface="Nunito Bold" charset="1" panose="00000800000000000000"/>
      <p:regular r:id="rId31"/>
    </p:embeddedFont>
    <p:embeddedFont>
      <p:font typeface="Anton Italics" charset="1" panose="000005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4.png" Type="http://schemas.openxmlformats.org/officeDocument/2006/relationships/image"/><Relationship Id="rId5" Target="../media/image25.jpeg" Type="http://schemas.openxmlformats.org/officeDocument/2006/relationships/image"/><Relationship Id="rId6" Target="../media/image2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7.png" Type="http://schemas.openxmlformats.org/officeDocument/2006/relationships/image"/><Relationship Id="rId5" Target="../media/image28.jpeg" Type="http://schemas.openxmlformats.org/officeDocument/2006/relationships/image"/><Relationship Id="rId6" Target="../media/image29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0.jpeg" Type="http://schemas.openxmlformats.org/officeDocument/2006/relationships/image"/><Relationship Id="rId5" Target="../media/image31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2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96969">
                <a:alpha val="72000"/>
              </a:srgbClr>
            </a:gs>
            <a:gs pos="33333">
              <a:srgbClr val="B4B4B4">
                <a:alpha val="82500"/>
              </a:srgbClr>
            </a:gs>
            <a:gs pos="66667">
              <a:srgbClr val="EEEEEE">
                <a:alpha val="70500"/>
              </a:srgbClr>
            </a:gs>
            <a:gs pos="100000">
              <a:srgbClr val="FBFBFB">
                <a:alpha val="22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101926" y="6053824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9441" y="2246779"/>
            <a:ext cx="15907689" cy="2446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574949"/>
                </a:solidFill>
                <a:latin typeface="Horizon"/>
                <a:ea typeface="Horizon"/>
                <a:cs typeface="Horizon"/>
                <a:sym typeface="Horizon"/>
              </a:rPr>
              <a:t>MULTINATIONAL SCHOOLS  DESIGN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|</a:t>
            </a:r>
            <a:r>
              <a:rPr lang="en-US" sz="3000">
                <a:solidFill>
                  <a:srgbClr val="574949"/>
                </a:solidFill>
                <a:latin typeface="Nunito"/>
                <a:ea typeface="Nunito"/>
                <a:cs typeface="Nunito"/>
                <a:sym typeface="Nunito"/>
              </a:rPr>
              <a:t> 2024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455386" y="-106290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105900" y="-358722"/>
            <a:ext cx="19050" cy="8491188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60751" y="145832"/>
            <a:ext cx="8665289" cy="9288187"/>
          </a:xfrm>
          <a:custGeom>
            <a:avLst/>
            <a:gdLst/>
            <a:ahLst/>
            <a:cxnLst/>
            <a:rect r="r" b="b" t="t" l="l"/>
            <a:pathLst>
              <a:path h="9288187" w="8665289">
                <a:moveTo>
                  <a:pt x="0" y="0"/>
                </a:moveTo>
                <a:lnTo>
                  <a:pt x="8665289" y="0"/>
                </a:lnTo>
                <a:lnTo>
                  <a:pt x="8665289" y="9288187"/>
                </a:lnTo>
                <a:lnTo>
                  <a:pt x="0" y="92881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064" t="-7850" r="-46950" b="-26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55341" y="1145613"/>
            <a:ext cx="5632659" cy="210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6"/>
              </a:lnSpc>
            </a:pPr>
            <a:r>
              <a:rPr lang="en-US" sz="60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DNS and WEB servers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501721" y="4075664"/>
            <a:ext cx="8438354" cy="5358355"/>
          </a:xfrm>
          <a:custGeom>
            <a:avLst/>
            <a:gdLst/>
            <a:ahLst/>
            <a:cxnLst/>
            <a:rect r="r" b="b" t="t" l="l"/>
            <a:pathLst>
              <a:path h="5358355" w="8438354">
                <a:moveTo>
                  <a:pt x="0" y="0"/>
                </a:moveTo>
                <a:lnTo>
                  <a:pt x="8438354" y="0"/>
                </a:lnTo>
                <a:lnTo>
                  <a:pt x="8438354" y="5358355"/>
                </a:lnTo>
                <a:lnTo>
                  <a:pt x="0" y="5358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714917">
            <a:off x="1936528" y="1367304"/>
            <a:ext cx="462120" cy="400311"/>
          </a:xfrm>
          <a:custGeom>
            <a:avLst/>
            <a:gdLst/>
            <a:ahLst/>
            <a:cxnLst/>
            <a:rect r="r" b="b" t="t" l="l"/>
            <a:pathLst>
              <a:path h="400311" w="462120">
                <a:moveTo>
                  <a:pt x="0" y="0"/>
                </a:moveTo>
                <a:lnTo>
                  <a:pt x="462119" y="0"/>
                </a:lnTo>
                <a:lnTo>
                  <a:pt x="462119" y="400311"/>
                </a:lnTo>
                <a:lnTo>
                  <a:pt x="0" y="400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4020" y="2373292"/>
            <a:ext cx="16845280" cy="5540415"/>
          </a:xfrm>
          <a:custGeom>
            <a:avLst/>
            <a:gdLst/>
            <a:ahLst/>
            <a:cxnLst/>
            <a:rect r="r" b="b" t="t" l="l"/>
            <a:pathLst>
              <a:path h="5540415" w="16845280">
                <a:moveTo>
                  <a:pt x="0" y="0"/>
                </a:moveTo>
                <a:lnTo>
                  <a:pt x="16845280" y="0"/>
                </a:lnTo>
                <a:lnTo>
                  <a:pt x="16845280" y="5540416"/>
                </a:lnTo>
                <a:lnTo>
                  <a:pt x="0" y="5540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948" t="-42753" r="-350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5699" y="324441"/>
            <a:ext cx="1771888" cy="1037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6"/>
              </a:lnSpc>
            </a:pPr>
            <a:r>
              <a:rPr lang="en-US" sz="60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VLANS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017395" y="-358722"/>
            <a:ext cx="19050" cy="8491188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389271" y="4544242"/>
            <a:ext cx="9468311" cy="3588224"/>
          </a:xfrm>
          <a:custGeom>
            <a:avLst/>
            <a:gdLst/>
            <a:ahLst/>
            <a:cxnLst/>
            <a:rect r="r" b="b" t="t" l="l"/>
            <a:pathLst>
              <a:path h="3588224" w="9468311">
                <a:moveTo>
                  <a:pt x="0" y="0"/>
                </a:moveTo>
                <a:lnTo>
                  <a:pt x="9468311" y="0"/>
                </a:lnTo>
                <a:lnTo>
                  <a:pt x="9468311" y="3588224"/>
                </a:lnTo>
                <a:lnTo>
                  <a:pt x="0" y="3588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3" t="0" r="-36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210" y="1229085"/>
            <a:ext cx="7689534" cy="6903381"/>
          </a:xfrm>
          <a:custGeom>
            <a:avLst/>
            <a:gdLst/>
            <a:ahLst/>
            <a:cxnLst/>
            <a:rect r="r" b="b" t="t" l="l"/>
            <a:pathLst>
              <a:path h="6903381" w="7689534">
                <a:moveTo>
                  <a:pt x="0" y="0"/>
                </a:moveTo>
                <a:lnTo>
                  <a:pt x="7689534" y="0"/>
                </a:lnTo>
                <a:lnTo>
                  <a:pt x="7689534" y="6903381"/>
                </a:lnTo>
                <a:lnTo>
                  <a:pt x="0" y="6903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458" t="0" r="-781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28832" y="904875"/>
            <a:ext cx="5859168" cy="210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6"/>
              </a:lnSpc>
            </a:pPr>
            <a:r>
              <a:rPr lang="en-US" sz="60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(Tranck-Access) protocols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3044466" y="3712292"/>
            <a:ext cx="494973" cy="428770"/>
          </a:xfrm>
          <a:custGeom>
            <a:avLst/>
            <a:gdLst/>
            <a:ahLst/>
            <a:cxnLst/>
            <a:rect r="r" b="b" t="t" l="l"/>
            <a:pathLst>
              <a:path h="428770" w="494973">
                <a:moveTo>
                  <a:pt x="0" y="0"/>
                </a:moveTo>
                <a:lnTo>
                  <a:pt x="494974" y="0"/>
                </a:lnTo>
                <a:lnTo>
                  <a:pt x="494974" y="428770"/>
                </a:lnTo>
                <a:lnTo>
                  <a:pt x="0" y="428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7000171" y="2638792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941142" y="339892"/>
            <a:ext cx="9551269" cy="1794075"/>
          </a:xfrm>
          <a:custGeom>
            <a:avLst/>
            <a:gdLst/>
            <a:ahLst/>
            <a:cxnLst/>
            <a:rect r="r" b="b" t="t" l="l"/>
            <a:pathLst>
              <a:path h="1794075" w="9551269">
                <a:moveTo>
                  <a:pt x="0" y="0"/>
                </a:moveTo>
                <a:lnTo>
                  <a:pt x="9551269" y="0"/>
                </a:lnTo>
                <a:lnTo>
                  <a:pt x="9551269" y="1794075"/>
                </a:lnTo>
                <a:lnTo>
                  <a:pt x="0" y="17940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97" t="0" r="-992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80227" y="4174163"/>
            <a:ext cx="4787408" cy="5457658"/>
          </a:xfrm>
          <a:custGeom>
            <a:avLst/>
            <a:gdLst/>
            <a:ahLst/>
            <a:cxnLst/>
            <a:rect r="r" b="b" t="t" l="l"/>
            <a:pathLst>
              <a:path h="5457658" w="4787408">
                <a:moveTo>
                  <a:pt x="0" y="0"/>
                </a:moveTo>
                <a:lnTo>
                  <a:pt x="4787408" y="0"/>
                </a:lnTo>
                <a:lnTo>
                  <a:pt x="4787408" y="5457658"/>
                </a:lnTo>
                <a:lnTo>
                  <a:pt x="0" y="54576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4123" t="-16477" r="-6193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21889" y="3143617"/>
            <a:ext cx="6014017" cy="5821385"/>
          </a:xfrm>
          <a:custGeom>
            <a:avLst/>
            <a:gdLst/>
            <a:ahLst/>
            <a:cxnLst/>
            <a:rect r="r" b="b" t="t" l="l"/>
            <a:pathLst>
              <a:path h="5821385" w="6014017">
                <a:moveTo>
                  <a:pt x="0" y="0"/>
                </a:moveTo>
                <a:lnTo>
                  <a:pt x="6014017" y="0"/>
                </a:lnTo>
                <a:lnTo>
                  <a:pt x="6014017" y="5821386"/>
                </a:lnTo>
                <a:lnTo>
                  <a:pt x="0" y="5821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0733" t="-9200" r="-3718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1365" y="1822671"/>
            <a:ext cx="2956203" cy="210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6"/>
              </a:lnSpc>
            </a:pPr>
            <a:r>
              <a:rPr lang="en-US" sz="60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OSPF</a:t>
            </a:r>
          </a:p>
          <a:p>
            <a:pPr algn="ctr">
              <a:lnSpc>
                <a:spcPts val="8456"/>
              </a:lnSpc>
            </a:pPr>
            <a:r>
              <a:rPr lang="en-US" sz="60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protocols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951446" y="4929115"/>
            <a:ext cx="494973" cy="428770"/>
          </a:xfrm>
          <a:custGeom>
            <a:avLst/>
            <a:gdLst/>
            <a:ahLst/>
            <a:cxnLst/>
            <a:rect r="r" b="b" t="t" l="l"/>
            <a:pathLst>
              <a:path h="428770" w="494973">
                <a:moveTo>
                  <a:pt x="0" y="0"/>
                </a:moveTo>
                <a:lnTo>
                  <a:pt x="494973" y="0"/>
                </a:lnTo>
                <a:lnTo>
                  <a:pt x="494973" y="428770"/>
                </a:lnTo>
                <a:lnTo>
                  <a:pt x="0" y="428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7974329" y="3794084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955173" y="388172"/>
            <a:ext cx="9582355" cy="3049611"/>
          </a:xfrm>
          <a:custGeom>
            <a:avLst/>
            <a:gdLst/>
            <a:ahLst/>
            <a:cxnLst/>
            <a:rect r="r" b="b" t="t" l="l"/>
            <a:pathLst>
              <a:path h="3049611" w="9582355">
                <a:moveTo>
                  <a:pt x="0" y="0"/>
                </a:moveTo>
                <a:lnTo>
                  <a:pt x="9582355" y="0"/>
                </a:lnTo>
                <a:lnTo>
                  <a:pt x="9582355" y="3049611"/>
                </a:lnTo>
                <a:lnTo>
                  <a:pt x="0" y="30496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581" r="-19144" b="-1342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37265" y="5143500"/>
            <a:ext cx="5443654" cy="4930173"/>
          </a:xfrm>
          <a:custGeom>
            <a:avLst/>
            <a:gdLst/>
            <a:ahLst/>
            <a:cxnLst/>
            <a:rect r="r" b="b" t="t" l="l"/>
            <a:pathLst>
              <a:path h="4930173" w="5443654">
                <a:moveTo>
                  <a:pt x="0" y="0"/>
                </a:moveTo>
                <a:lnTo>
                  <a:pt x="5443655" y="0"/>
                </a:lnTo>
                <a:lnTo>
                  <a:pt x="5443655" y="4930173"/>
                </a:lnTo>
                <a:lnTo>
                  <a:pt x="0" y="49301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8936" t="-19226" r="-48667" b="-971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00846" y="4146509"/>
            <a:ext cx="6148890" cy="5339748"/>
          </a:xfrm>
          <a:custGeom>
            <a:avLst/>
            <a:gdLst/>
            <a:ahLst/>
            <a:cxnLst/>
            <a:rect r="r" b="b" t="t" l="l"/>
            <a:pathLst>
              <a:path h="5339748" w="6148890">
                <a:moveTo>
                  <a:pt x="0" y="0"/>
                </a:moveTo>
                <a:lnTo>
                  <a:pt x="6148891" y="0"/>
                </a:lnTo>
                <a:lnTo>
                  <a:pt x="6148891" y="5339748"/>
                </a:lnTo>
                <a:lnTo>
                  <a:pt x="0" y="5339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1775" t="-7670" r="-32017" b="-1137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2730" y="3039494"/>
            <a:ext cx="2956203" cy="210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6"/>
              </a:lnSpc>
            </a:pPr>
            <a:r>
              <a:rPr lang="en-US" sz="60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HSRP</a:t>
            </a:r>
          </a:p>
          <a:p>
            <a:pPr algn="ctr">
              <a:lnSpc>
                <a:spcPts val="8456"/>
              </a:lnSpc>
            </a:pPr>
            <a:r>
              <a:rPr lang="en-US" sz="60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protocols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3273583" y="4929115"/>
            <a:ext cx="494973" cy="428770"/>
          </a:xfrm>
          <a:custGeom>
            <a:avLst/>
            <a:gdLst/>
            <a:ahLst/>
            <a:cxnLst/>
            <a:rect r="r" b="b" t="t" l="l"/>
            <a:pathLst>
              <a:path h="428770" w="494973">
                <a:moveTo>
                  <a:pt x="0" y="0"/>
                </a:moveTo>
                <a:lnTo>
                  <a:pt x="494973" y="0"/>
                </a:lnTo>
                <a:lnTo>
                  <a:pt x="494973" y="428770"/>
                </a:lnTo>
                <a:lnTo>
                  <a:pt x="0" y="428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36945" y="3371208"/>
            <a:ext cx="9582355" cy="3049611"/>
          </a:xfrm>
          <a:custGeom>
            <a:avLst/>
            <a:gdLst/>
            <a:ahLst/>
            <a:cxnLst/>
            <a:rect r="r" b="b" t="t" l="l"/>
            <a:pathLst>
              <a:path h="3049611" w="9582355">
                <a:moveTo>
                  <a:pt x="0" y="0"/>
                </a:moveTo>
                <a:lnTo>
                  <a:pt x="9582355" y="0"/>
                </a:lnTo>
                <a:lnTo>
                  <a:pt x="9582355" y="3049611"/>
                </a:lnTo>
                <a:lnTo>
                  <a:pt x="0" y="30496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581" r="-19144" b="-1342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978" y="3039494"/>
            <a:ext cx="3171706" cy="3170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6"/>
              </a:lnSpc>
            </a:pPr>
            <a:r>
              <a:rPr lang="en-US" sz="60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STP)</a:t>
            </a:r>
          </a:p>
          <a:p>
            <a:pPr algn="ctr">
              <a:lnSpc>
                <a:spcPts val="8456"/>
              </a:lnSpc>
            </a:pPr>
            <a:r>
              <a:rPr lang="en-US" sz="60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protocols</a:t>
            </a:r>
          </a:p>
          <a:p>
            <a:pPr algn="ctr">
              <a:lnSpc>
                <a:spcPts val="8456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831735" y="4337530"/>
            <a:ext cx="494973" cy="428770"/>
          </a:xfrm>
          <a:custGeom>
            <a:avLst/>
            <a:gdLst/>
            <a:ahLst/>
            <a:cxnLst/>
            <a:rect r="r" b="b" t="t" l="l"/>
            <a:pathLst>
              <a:path h="428770" w="494973">
                <a:moveTo>
                  <a:pt x="0" y="0"/>
                </a:moveTo>
                <a:lnTo>
                  <a:pt x="494973" y="0"/>
                </a:lnTo>
                <a:lnTo>
                  <a:pt x="494973" y="428770"/>
                </a:lnTo>
                <a:lnTo>
                  <a:pt x="0" y="428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701528" y="1467176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2159394" y="189738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371242" y="338878"/>
            <a:ext cx="8691466" cy="9609243"/>
          </a:xfrm>
          <a:custGeom>
            <a:avLst/>
            <a:gdLst/>
            <a:ahLst/>
            <a:cxnLst/>
            <a:rect r="r" b="b" t="t" l="l"/>
            <a:pathLst>
              <a:path h="9609243" w="8691466">
                <a:moveTo>
                  <a:pt x="0" y="0"/>
                </a:moveTo>
                <a:lnTo>
                  <a:pt x="8691466" y="0"/>
                </a:lnTo>
                <a:lnTo>
                  <a:pt x="8691466" y="9609244"/>
                </a:lnTo>
                <a:lnTo>
                  <a:pt x="0" y="9609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194" t="-10623" r="-6023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54644" y="1736512"/>
            <a:ext cx="5621942" cy="8211609"/>
          </a:xfrm>
          <a:custGeom>
            <a:avLst/>
            <a:gdLst/>
            <a:ahLst/>
            <a:cxnLst/>
            <a:rect r="r" b="b" t="t" l="l"/>
            <a:pathLst>
              <a:path h="8211609" w="5621942">
                <a:moveTo>
                  <a:pt x="0" y="0"/>
                </a:moveTo>
                <a:lnTo>
                  <a:pt x="5621942" y="0"/>
                </a:lnTo>
                <a:lnTo>
                  <a:pt x="5621942" y="8211610"/>
                </a:lnTo>
                <a:lnTo>
                  <a:pt x="0" y="82116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8493" t="-397" r="-72207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3646" y="3599414"/>
            <a:ext cx="2651641" cy="1037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6"/>
              </a:lnSpc>
            </a:pPr>
            <a:r>
              <a:rPr lang="en-US" sz="60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wireless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347216" y="4407853"/>
            <a:ext cx="494973" cy="428770"/>
          </a:xfrm>
          <a:custGeom>
            <a:avLst/>
            <a:gdLst/>
            <a:ahLst/>
            <a:cxnLst/>
            <a:rect r="r" b="b" t="t" l="l"/>
            <a:pathLst>
              <a:path h="428770" w="494973">
                <a:moveTo>
                  <a:pt x="0" y="0"/>
                </a:moveTo>
                <a:lnTo>
                  <a:pt x="494973" y="0"/>
                </a:lnTo>
                <a:lnTo>
                  <a:pt x="494973" y="428770"/>
                </a:lnTo>
                <a:lnTo>
                  <a:pt x="0" y="428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1965021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8" y="0"/>
                </a:lnTo>
                <a:lnTo>
                  <a:pt x="113012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690195"/>
            <a:ext cx="2594702" cy="210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6"/>
              </a:lnSpc>
            </a:pPr>
            <a:r>
              <a:rPr lang="en-US" sz="60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access list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22832" y="3513592"/>
            <a:ext cx="5928071" cy="1126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6"/>
              </a:lnSpc>
            </a:pPr>
            <a:r>
              <a:rPr lang="en-US" sz="66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VLAN Secure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035174" y="711334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5" y="0"/>
                </a:lnTo>
                <a:lnTo>
                  <a:pt x="3395205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72416" y="163586"/>
            <a:ext cx="7838977" cy="1483475"/>
            <a:chOff x="0" y="0"/>
            <a:chExt cx="2064587" cy="390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64587" cy="390710"/>
            </a:xfrm>
            <a:custGeom>
              <a:avLst/>
              <a:gdLst/>
              <a:ahLst/>
              <a:cxnLst/>
              <a:rect r="r" b="b" t="t" l="l"/>
              <a:pathLst>
                <a:path h="390710" w="2064587">
                  <a:moveTo>
                    <a:pt x="0" y="0"/>
                  </a:moveTo>
                  <a:lnTo>
                    <a:pt x="2064587" y="0"/>
                  </a:lnTo>
                  <a:lnTo>
                    <a:pt x="2064587" y="390710"/>
                  </a:lnTo>
                  <a:lnTo>
                    <a:pt x="0" y="390710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064587" cy="428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7126" y="38115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TEAM MEMBERS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695" y="3005249"/>
            <a:ext cx="12348894" cy="34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2177" indent="-421088" lvl="1">
              <a:lnSpc>
                <a:spcPts val="5461"/>
              </a:lnSpc>
              <a:buAutoNum type="arabicPeriod" startAt="1"/>
            </a:pPr>
            <a:r>
              <a:rPr lang="ar-EG" sz="39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احمد ياسر  رزق الصادق</a:t>
            </a:r>
            <a:r>
              <a:rPr lang="en-US" sz="39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 marL="842177" indent="-421088" lvl="1">
              <a:lnSpc>
                <a:spcPts val="5461"/>
              </a:lnSpc>
              <a:buAutoNum type="arabicPeriod" startAt="1"/>
            </a:pPr>
            <a:r>
              <a:rPr lang="ar-EG" sz="39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عبدالرحمن علاء حمدي</a:t>
            </a:r>
          </a:p>
          <a:p>
            <a:pPr algn="just" marL="842177" indent="-421088" lvl="1">
              <a:lnSpc>
                <a:spcPts val="5461"/>
              </a:lnSpc>
              <a:buAutoNum type="arabicPeriod" startAt="1"/>
            </a:pPr>
            <a:r>
              <a:rPr lang="ar-EG" sz="39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ايه سامي اسماعيل</a:t>
            </a:r>
            <a:r>
              <a:rPr lang="en-US" sz="39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 marL="842177" indent="-421088" lvl="1">
              <a:lnSpc>
                <a:spcPts val="5461"/>
              </a:lnSpc>
              <a:buAutoNum type="arabicPeriod" startAt="1"/>
            </a:pPr>
            <a:r>
              <a:rPr lang="ar-EG" sz="39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اسماء عرفه علي</a:t>
            </a:r>
            <a:r>
              <a:rPr lang="en-US" sz="39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 marL="842177" indent="-421088" lvl="1">
              <a:lnSpc>
                <a:spcPts val="5461"/>
              </a:lnSpc>
              <a:buAutoNum type="arabicPeriod" startAt="1"/>
            </a:pPr>
            <a:r>
              <a:rPr lang="ar-EG" sz="39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اسلام احمد  سليمان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599743" y="-4717334"/>
            <a:ext cx="1088513" cy="18288000"/>
            <a:chOff x="0" y="0"/>
            <a:chExt cx="286687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6687" cy="4816592"/>
            </a:xfrm>
            <a:custGeom>
              <a:avLst/>
              <a:gdLst/>
              <a:ahLst/>
              <a:cxnLst/>
              <a:rect r="r" b="b" t="t" l="l"/>
              <a:pathLst>
                <a:path h="4816592" w="286687">
                  <a:moveTo>
                    <a:pt x="0" y="0"/>
                  </a:moveTo>
                  <a:lnTo>
                    <a:pt x="286687" y="0"/>
                  </a:lnTo>
                  <a:lnTo>
                    <a:pt x="286687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true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86687" cy="4835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25964" y="1291192"/>
            <a:ext cx="9168362" cy="1695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79">
                <a:solidFill>
                  <a:srgbClr val="231F2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CONTENT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68002" y="4884459"/>
            <a:ext cx="1840320" cy="104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27"/>
              </a:lnSpc>
              <a:spcBef>
                <a:spcPct val="0"/>
              </a:spcBef>
            </a:pPr>
            <a:r>
              <a:rPr lang="en-US" b="true" sz="6251" spc="331" strike="noStrike" u="none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44248" y="4928291"/>
            <a:ext cx="1840320" cy="104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27"/>
              </a:lnSpc>
              <a:spcBef>
                <a:spcPct val="0"/>
              </a:spcBef>
            </a:pPr>
            <a:r>
              <a:rPr lang="en-US" b="true" sz="6251" spc="331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02157" y="6143055"/>
            <a:ext cx="2946481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20494" y="4884459"/>
            <a:ext cx="1840320" cy="104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27"/>
              </a:lnSpc>
              <a:spcBef>
                <a:spcPct val="0"/>
              </a:spcBef>
            </a:pPr>
            <a:r>
              <a:rPr lang="en-US" b="true" sz="6251" spc="331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94326" y="4928291"/>
            <a:ext cx="1840320" cy="104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27"/>
              </a:lnSpc>
              <a:spcBef>
                <a:spcPct val="0"/>
              </a:spcBef>
            </a:pPr>
            <a:r>
              <a:rPr lang="en-US" b="true" sz="6251" spc="331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48637" y="5895129"/>
            <a:ext cx="3049442" cy="1294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SYSTEM</a:t>
            </a:r>
          </a:p>
          <a:p>
            <a:pPr algn="ctr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DESIGN</a:t>
            </a:r>
          </a:p>
          <a:p>
            <a:pPr algn="ctr">
              <a:lnSpc>
                <a:spcPts val="3483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845068" y="5923704"/>
            <a:ext cx="4091199" cy="1294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SYSTEM</a:t>
            </a:r>
          </a:p>
          <a:p>
            <a:pPr algn="ctr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ANALYSIS</a:t>
            </a:r>
          </a:p>
          <a:p>
            <a:pPr algn="ctr">
              <a:lnSpc>
                <a:spcPts val="3483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651726" y="6171630"/>
            <a:ext cx="2743420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result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4365" y="1487274"/>
            <a:ext cx="16519270" cy="7771026"/>
            <a:chOff x="0" y="0"/>
            <a:chExt cx="4350754" cy="2046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0754" cy="2046690"/>
            </a:xfrm>
            <a:custGeom>
              <a:avLst/>
              <a:gdLst/>
              <a:ahLst/>
              <a:cxnLst/>
              <a:rect r="r" b="b" t="t" l="l"/>
              <a:pathLst>
                <a:path h="2046690" w="4350754">
                  <a:moveTo>
                    <a:pt x="0" y="0"/>
                  </a:moveTo>
                  <a:lnTo>
                    <a:pt x="4350754" y="0"/>
                  </a:lnTo>
                  <a:lnTo>
                    <a:pt x="4350754" y="2046690"/>
                  </a:lnTo>
                  <a:lnTo>
                    <a:pt x="0" y="204669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0754" cy="2084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75549" y="1766044"/>
            <a:ext cx="14736902" cy="5566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</a:p>
          <a:p>
            <a:pPr algn="l" marL="531224" indent="-265612" lvl="1">
              <a:lnSpc>
                <a:spcPts val="3444"/>
              </a:lnSpc>
              <a:buFont typeface="Arial"/>
              <a:buChar char="•"/>
            </a:pPr>
            <a:r>
              <a:rPr lang="en-US" b="true" sz="24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Main Idea of the Project</a:t>
            </a:r>
          </a:p>
          <a:p>
            <a:pPr algn="just">
              <a:lnSpc>
                <a:spcPts val="3444"/>
              </a:lnSpc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</a:t>
            </a: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An Architecture required for one of the big Multinational Schools in Town. They have</a:t>
            </a:r>
          </a:p>
          <a:p>
            <a:pPr algn="just">
              <a:lnSpc>
                <a:spcPts val="3444"/>
              </a:lnSpc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2 Buildings   in Campus with many teams to support its function also they need to have </a:t>
            </a:r>
          </a:p>
          <a:p>
            <a:pPr algn="just">
              <a:lnSpc>
                <a:spcPts val="3444"/>
              </a:lnSpc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their own published website and secure it .</a:t>
            </a:r>
          </a:p>
          <a:p>
            <a:pPr algn="l">
              <a:lnSpc>
                <a:spcPts val="3444"/>
              </a:lnSpc>
            </a:pPr>
            <a:r>
              <a:rPr lang="en-US" sz="246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This system aims to:</a:t>
            </a:r>
          </a:p>
          <a:p>
            <a:pPr algn="l" marL="531224" indent="-265612" lvl="1">
              <a:lnSpc>
                <a:spcPts val="3444"/>
              </a:lnSpc>
              <a:buFont typeface="Arial"/>
              <a:buChar char="•"/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design a network topology contains the needed devices (switches, routers, access points, …etc)</a:t>
            </a:r>
          </a:p>
          <a:p>
            <a:pPr algn="l" marL="531224" indent="-265612" lvl="1">
              <a:lnSpc>
                <a:spcPts val="3444"/>
              </a:lnSpc>
              <a:buFont typeface="Arial"/>
              <a:buChar char="•"/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Put a detailed IP scheme containing subnets and at least 3 vlans in each building for </a:t>
            </a:r>
          </a:p>
          <a:p>
            <a:pPr algn="l">
              <a:lnSpc>
                <a:spcPts val="3444"/>
              </a:lnSpc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</a:t>
            </a: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departments ( Teachers , HR ,Operation)</a:t>
            </a:r>
          </a:p>
          <a:p>
            <a:pPr algn="l" marL="531224" indent="-265612" lvl="1">
              <a:lnSpc>
                <a:spcPts val="3444"/>
              </a:lnSpc>
              <a:buFont typeface="Arial"/>
              <a:buChar char="•"/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Configure network devices with the needed configuration included intervlan, OSPF routing .</a:t>
            </a:r>
          </a:p>
          <a:p>
            <a:pPr algn="l" marL="531224" indent="-265612" lvl="1">
              <a:lnSpc>
                <a:spcPts val="3444"/>
              </a:lnSpc>
              <a:buFont typeface="Arial"/>
              <a:buChar char="•"/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Configure Web server for the school and choose it’s public IP and configure DNS server.</a:t>
            </a:r>
          </a:p>
          <a:p>
            <a:pPr algn="l" marL="531224" indent="-265612" lvl="1">
              <a:lnSpc>
                <a:spcPts val="3444"/>
              </a:lnSpc>
              <a:buFont typeface="Arial"/>
              <a:buChar char="•"/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Apply the required security measurement including : Port security.</a:t>
            </a:r>
          </a:p>
          <a:p>
            <a:pPr algn="l" marL="531224" indent="-265612" lvl="1">
              <a:lnSpc>
                <a:spcPts val="3444"/>
              </a:lnSpc>
              <a:buFont typeface="Arial"/>
              <a:buChar char="•"/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test the connectivity using ping, traceroutes…etc and do the needed troubleshooting.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284613" y="778237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876386" y="403897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68389" y="2880601"/>
            <a:ext cx="11677771" cy="3543523"/>
            <a:chOff x="0" y="0"/>
            <a:chExt cx="3075627" cy="9332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75627" cy="933274"/>
            </a:xfrm>
            <a:custGeom>
              <a:avLst/>
              <a:gdLst/>
              <a:ahLst/>
              <a:cxnLst/>
              <a:rect r="r" b="b" t="t" l="l"/>
              <a:pathLst>
                <a:path h="933274" w="3075627">
                  <a:moveTo>
                    <a:pt x="0" y="0"/>
                  </a:moveTo>
                  <a:lnTo>
                    <a:pt x="3075627" y="0"/>
                  </a:lnTo>
                  <a:lnTo>
                    <a:pt x="3075627" y="933274"/>
                  </a:lnTo>
                  <a:lnTo>
                    <a:pt x="0" y="933274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75627" cy="971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713636" y="5111256"/>
            <a:ext cx="5960851" cy="3689844"/>
            <a:chOff x="0" y="0"/>
            <a:chExt cx="6973570" cy="43167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2"/>
              <a:stretch>
                <a:fillRect l="0" t="-10580" r="0" b="-1058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DDDEDE"/>
            </a:solidFill>
          </p:spPr>
        </p:sp>
      </p:grpSp>
      <p:sp>
        <p:nvSpPr>
          <p:cNvPr name="Freeform 11" id="11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291399" y="3442666"/>
            <a:ext cx="9831752" cy="3465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SYSTEM</a:t>
            </a:r>
          </a:p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DESIGN</a:t>
            </a:r>
          </a:p>
          <a:p>
            <a:pPr algn="ctr">
              <a:lnSpc>
                <a:spcPts val="925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300510" y="4513015"/>
            <a:ext cx="494973" cy="428770"/>
          </a:xfrm>
          <a:custGeom>
            <a:avLst/>
            <a:gdLst/>
            <a:ahLst/>
            <a:cxnLst/>
            <a:rect r="r" b="b" t="t" l="l"/>
            <a:pathLst>
              <a:path h="428770" w="494973">
                <a:moveTo>
                  <a:pt x="0" y="0"/>
                </a:moveTo>
                <a:lnTo>
                  <a:pt x="494973" y="0"/>
                </a:lnTo>
                <a:lnTo>
                  <a:pt x="494973" y="428771"/>
                </a:lnTo>
                <a:lnTo>
                  <a:pt x="0" y="428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7351" y="354433"/>
            <a:ext cx="15237699" cy="8250962"/>
          </a:xfrm>
          <a:custGeom>
            <a:avLst/>
            <a:gdLst/>
            <a:ahLst/>
            <a:cxnLst/>
            <a:rect r="r" b="b" t="t" l="l"/>
            <a:pathLst>
              <a:path h="8250962" w="15237699">
                <a:moveTo>
                  <a:pt x="0" y="0"/>
                </a:moveTo>
                <a:lnTo>
                  <a:pt x="15237699" y="0"/>
                </a:lnTo>
                <a:lnTo>
                  <a:pt x="15237699" y="8250962"/>
                </a:lnTo>
                <a:lnTo>
                  <a:pt x="0" y="8250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471" t="0" r="-992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1091" y="3690195"/>
            <a:ext cx="2072521" cy="1037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6"/>
              </a:lnSpc>
            </a:pPr>
            <a:r>
              <a:rPr lang="en-US" sz="60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Design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68389" y="2880601"/>
            <a:ext cx="11677771" cy="3543523"/>
            <a:chOff x="0" y="0"/>
            <a:chExt cx="3075627" cy="9332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75627" cy="933274"/>
            </a:xfrm>
            <a:custGeom>
              <a:avLst/>
              <a:gdLst/>
              <a:ahLst/>
              <a:cxnLst/>
              <a:rect r="r" b="b" t="t" l="l"/>
              <a:pathLst>
                <a:path h="933274" w="3075627">
                  <a:moveTo>
                    <a:pt x="0" y="0"/>
                  </a:moveTo>
                  <a:lnTo>
                    <a:pt x="3075627" y="0"/>
                  </a:lnTo>
                  <a:lnTo>
                    <a:pt x="3075627" y="933274"/>
                  </a:lnTo>
                  <a:lnTo>
                    <a:pt x="0" y="933274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75627" cy="971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713636" y="5111256"/>
            <a:ext cx="5960851" cy="3689844"/>
            <a:chOff x="0" y="0"/>
            <a:chExt cx="6973570" cy="43167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2"/>
              <a:stretch>
                <a:fillRect l="0" t="-10580" r="0" b="-1058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DDDEDE"/>
            </a:solidFill>
          </p:spPr>
        </p:sp>
      </p:grpSp>
      <p:sp>
        <p:nvSpPr>
          <p:cNvPr name="Freeform 11" id="11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291399" y="3442666"/>
            <a:ext cx="9831752" cy="3465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SYSTEM</a:t>
            </a:r>
          </a:p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ANALYSIS</a:t>
            </a:r>
          </a:p>
          <a:p>
            <a:pPr algn="ctr">
              <a:lnSpc>
                <a:spcPts val="925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75549" y="1766044"/>
            <a:ext cx="14736902" cy="5995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</a:pPr>
          </a:p>
          <a:p>
            <a:pPr algn="l" marL="531224" indent="-265612" lvl="1">
              <a:lnSpc>
                <a:spcPts val="3444"/>
              </a:lnSpc>
              <a:buFont typeface="Arial"/>
              <a:buChar char="•"/>
            </a:pPr>
            <a:r>
              <a:rPr lang="en-US" b="true" sz="246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Working Principle</a:t>
            </a:r>
          </a:p>
          <a:p>
            <a:pPr algn="ctr">
              <a:lnSpc>
                <a:spcPts val="3444"/>
              </a:lnSpc>
            </a:pPr>
          </a:p>
          <a:p>
            <a:pPr algn="l" marL="531224" indent="-265612" lvl="1">
              <a:lnSpc>
                <a:spcPts val="3444"/>
              </a:lnSpc>
              <a:buAutoNum type="arabicPeriod" startAt="1"/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design a network topology contains the needed devices (switches, routers, access points, end points…etc)</a:t>
            </a:r>
          </a:p>
          <a:p>
            <a:pPr algn="l" marL="531224" indent="-265612" lvl="1">
              <a:lnSpc>
                <a:spcPts val="3444"/>
              </a:lnSpc>
              <a:buAutoNum type="arabicPeriod" startAt="1"/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Put a detailed IP scheme containing subnets and at least 3 vlans in each building for departments ( Teachers, HR, Operation)</a:t>
            </a:r>
          </a:p>
          <a:p>
            <a:pPr algn="l" marL="531224" indent="-265612" lvl="1">
              <a:lnSpc>
                <a:spcPts val="3444"/>
              </a:lnSpc>
              <a:buAutoNum type="arabicPeriod" startAt="1"/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Configure servers (DNS, WEB) </a:t>
            </a:r>
          </a:p>
          <a:p>
            <a:pPr algn="l" marL="531224" indent="-265612" lvl="1">
              <a:lnSpc>
                <a:spcPts val="3444"/>
              </a:lnSpc>
              <a:buAutoNum type="arabicPeriod" startAt="1"/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Apply the required security measurement including : Port security, NTP server, Syslog server for monitoring logs and ACL to define who is permitted to access web server.</a:t>
            </a:r>
          </a:p>
          <a:p>
            <a:pPr algn="l" marL="531224" indent="-265612" lvl="1">
              <a:lnSpc>
                <a:spcPts val="3444"/>
              </a:lnSpc>
              <a:buAutoNum type="arabicPeriod" startAt="1"/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Configure network devices with the needed configuration included intervlan, OSPF routing .</a:t>
            </a:r>
          </a:p>
          <a:p>
            <a:pPr algn="l" marL="531224" indent="-265612" lvl="1">
              <a:lnSpc>
                <a:spcPts val="3444"/>
              </a:lnSpc>
              <a:buAutoNum type="arabicPeriod" startAt="1"/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 use </a:t>
            </a: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protocols (tranck-access-ospf-HSRP-STP).</a:t>
            </a:r>
          </a:p>
          <a:p>
            <a:pPr algn="l" marL="531224" indent="-265612" lvl="1">
              <a:lnSpc>
                <a:spcPts val="3444"/>
              </a:lnSpc>
              <a:buAutoNum type="arabicPeriod" startAt="1"/>
            </a:pPr>
            <a:r>
              <a:rPr lang="en-US" sz="246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external secure network(access list) and internal secure(vlan secure)</a:t>
            </a:r>
          </a:p>
          <a:p>
            <a:pPr algn="l">
              <a:lnSpc>
                <a:spcPts val="3444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84613" y="778237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35726" y="1277096"/>
            <a:ext cx="1223856" cy="202493"/>
          </a:xfrm>
          <a:custGeom>
            <a:avLst/>
            <a:gdLst/>
            <a:ahLst/>
            <a:cxnLst/>
            <a:rect r="r" b="b" t="t" l="l"/>
            <a:pathLst>
              <a:path h="202493" w="1223856">
                <a:moveTo>
                  <a:pt x="0" y="0"/>
                </a:moveTo>
                <a:lnTo>
                  <a:pt x="1223856" y="0"/>
                </a:lnTo>
                <a:lnTo>
                  <a:pt x="1223856" y="202492"/>
                </a:lnTo>
                <a:lnTo>
                  <a:pt x="0" y="202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2012641" y="149525"/>
            <a:ext cx="9200557" cy="112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ANALYSIS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352416" y="43"/>
            <a:ext cx="19050" cy="8491188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5832" y="43"/>
            <a:ext cx="8017395" cy="9682288"/>
          </a:xfrm>
          <a:custGeom>
            <a:avLst/>
            <a:gdLst/>
            <a:ahLst/>
            <a:cxnLst/>
            <a:rect r="r" b="b" t="t" l="l"/>
            <a:pathLst>
              <a:path h="9682288" w="8017395">
                <a:moveTo>
                  <a:pt x="0" y="0"/>
                </a:moveTo>
                <a:lnTo>
                  <a:pt x="8017396" y="0"/>
                </a:lnTo>
                <a:lnTo>
                  <a:pt x="8017396" y="9682288"/>
                </a:lnTo>
                <a:lnTo>
                  <a:pt x="0" y="9682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692" t="0" r="-4900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55341" y="1145613"/>
            <a:ext cx="5632659" cy="210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6"/>
              </a:lnSpc>
            </a:pPr>
            <a:r>
              <a:rPr lang="en-US" sz="6040" i="true" u="sng">
                <a:solidFill>
                  <a:srgbClr val="000000"/>
                </a:solidFill>
                <a:latin typeface="Anton Italics"/>
                <a:ea typeface="Anton Italics"/>
                <a:cs typeface="Anton Italics"/>
                <a:sym typeface="Anton Italics"/>
              </a:rPr>
              <a:t>NTP and SYSLOG servers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975965" y="3462098"/>
            <a:ext cx="7775024" cy="5796202"/>
          </a:xfrm>
          <a:custGeom>
            <a:avLst/>
            <a:gdLst/>
            <a:ahLst/>
            <a:cxnLst/>
            <a:rect r="r" b="b" t="t" l="l"/>
            <a:pathLst>
              <a:path h="5796202" w="7775024">
                <a:moveTo>
                  <a:pt x="0" y="0"/>
                </a:moveTo>
                <a:lnTo>
                  <a:pt x="7775024" y="0"/>
                </a:lnTo>
                <a:lnTo>
                  <a:pt x="7775024" y="5796202"/>
                </a:lnTo>
                <a:lnTo>
                  <a:pt x="0" y="5796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76" t="0" r="-10314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DAGT7jL32NA</dc:identifier>
  <dcterms:modified xsi:type="dcterms:W3CDTF">2011-08-01T06:04:30Z</dcterms:modified>
  <cp:revision>1</cp:revision>
  <dc:title>final l</dc:title>
</cp:coreProperties>
</file>