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Bebas Neue"/>
      <p:regular r:id="rId23"/>
    </p:embeddedFont>
    <p:embeddedFont>
      <p:font typeface="Lexend Dec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exendDeca-regular.fntdata"/><Relationship Id="rId23"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exendDec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1b8e9c5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1b8e9c5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eb845df85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eb845df85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eb845df85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eb845df85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eb845df85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eb845df85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eb845df85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eb845df85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eb845df85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eb845df85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5c30178e7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5c30178e7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eb845df8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eb845df8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5bf7f5068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5bf7f5068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eb845df8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eb845df8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eb845df85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eb845df8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eb845df85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eb845df85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eb845df85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eb845df85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eb845df85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eb845df85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b="21078" l="0" r="0" t="21078"/>
          <a:stretch/>
        </p:blipFill>
        <p:spPr>
          <a:xfrm flipH="1">
            <a:off x="-2028822" y="-76202"/>
            <a:ext cx="5295899" cy="1372825"/>
          </a:xfrm>
          <a:prstGeom prst="rect">
            <a:avLst/>
          </a:prstGeom>
          <a:noFill/>
          <a:ln>
            <a:noFill/>
          </a:ln>
        </p:spPr>
      </p:pic>
      <p:pic>
        <p:nvPicPr>
          <p:cNvPr id="11" name="Google Shape;11;p2"/>
          <p:cNvPicPr preferRelativeResize="0"/>
          <p:nvPr/>
        </p:nvPicPr>
        <p:blipFill rotWithShape="1">
          <a:blip r:embed="rId4">
            <a:alphaModFix/>
          </a:blip>
          <a:srcRect b="13668" l="6657" r="6649" t="13668"/>
          <a:stretch/>
        </p:blipFill>
        <p:spPr>
          <a:xfrm flipH="1">
            <a:off x="5563751" y="2486025"/>
            <a:ext cx="4591052" cy="2075225"/>
          </a:xfrm>
          <a:prstGeom prst="rect">
            <a:avLst/>
          </a:prstGeom>
          <a:noFill/>
          <a:ln>
            <a:noFill/>
          </a:ln>
        </p:spPr>
      </p:pic>
      <p:pic>
        <p:nvPicPr>
          <p:cNvPr id="12" name="Google Shape;12;p2"/>
          <p:cNvPicPr preferRelativeResize="0"/>
          <p:nvPr/>
        </p:nvPicPr>
        <p:blipFill rotWithShape="1">
          <a:blip r:embed="rId5">
            <a:alphaModFix/>
          </a:blip>
          <a:srcRect b="12836" l="0" r="0" t="12836"/>
          <a:stretch/>
        </p:blipFill>
        <p:spPr>
          <a:xfrm flipH="1">
            <a:off x="-1582300" y="3514699"/>
            <a:ext cx="5295902" cy="1702300"/>
          </a:xfrm>
          <a:prstGeom prst="rect">
            <a:avLst/>
          </a:prstGeom>
          <a:noFill/>
          <a:ln>
            <a:noFill/>
          </a:ln>
        </p:spPr>
      </p:pic>
      <p:sp>
        <p:nvSpPr>
          <p:cNvPr id="13" name="Google Shape;13;p2"/>
          <p:cNvSpPr txBox="1"/>
          <p:nvPr>
            <p:ph type="ctrTitle"/>
          </p:nvPr>
        </p:nvSpPr>
        <p:spPr>
          <a:xfrm>
            <a:off x="724050" y="857250"/>
            <a:ext cx="5333700" cy="17511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b="0"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4" name="Google Shape;14;p2"/>
          <p:cNvSpPr txBox="1"/>
          <p:nvPr>
            <p:ph idx="1" type="subTitle"/>
          </p:nvPr>
        </p:nvSpPr>
        <p:spPr>
          <a:xfrm>
            <a:off x="724050" y="2705075"/>
            <a:ext cx="4528800" cy="475800"/>
          </a:xfrm>
          <a:prstGeom prst="rect">
            <a:avLst/>
          </a:prstGeom>
          <a:solidFill>
            <a:srgbClr val="FFFFFF">
              <a:alpha val="34590"/>
            </a:srgbClr>
          </a:solidFill>
          <a:ln>
            <a:noFill/>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Lexend Deca"/>
                <a:ea typeface="Lexend Deca"/>
                <a:cs typeface="Lexend Deca"/>
                <a:sym typeface="Lexend Dec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pic>
        <p:nvPicPr>
          <p:cNvPr id="49" name="Google Shape;49;p11"/>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50" name="Google Shape;50;p11"/>
          <p:cNvSpPr txBox="1"/>
          <p:nvPr>
            <p:ph hasCustomPrompt="1" type="title"/>
          </p:nvPr>
        </p:nvSpPr>
        <p:spPr>
          <a:xfrm>
            <a:off x="1284000" y="539500"/>
            <a:ext cx="6576000" cy="1572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b="0"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1284000" y="2112650"/>
            <a:ext cx="6576000" cy="497100"/>
          </a:xfrm>
          <a:prstGeom prst="rect">
            <a:avLst/>
          </a:prstGeom>
          <a:solidFill>
            <a:srgbClr val="FFFFFF">
              <a:alpha val="34590"/>
            </a:srgbClr>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7" name="Google Shape;17;p3"/>
          <p:cNvSpPr txBox="1"/>
          <p:nvPr>
            <p:ph type="title"/>
          </p:nvPr>
        </p:nvSpPr>
        <p:spPr>
          <a:xfrm>
            <a:off x="3714750" y="3265675"/>
            <a:ext cx="47160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b="0"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7529875" y="2376450"/>
            <a:ext cx="900900" cy="841800"/>
          </a:xfrm>
          <a:prstGeom prst="rect">
            <a:avLst/>
          </a:prstGeom>
          <a:solidFill>
            <a:srgbClr val="FFFFFF">
              <a:alpha val="3459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p:nvPr>
            <p:ph idx="1" type="subTitle"/>
          </p:nvPr>
        </p:nvSpPr>
        <p:spPr>
          <a:xfrm>
            <a:off x="3714750" y="4170800"/>
            <a:ext cx="4716000" cy="433200"/>
          </a:xfrm>
          <a:prstGeom prst="rect">
            <a:avLst/>
          </a:prstGeom>
          <a:solidFill>
            <a:srgbClr val="FFFFFF">
              <a:alpha val="34590"/>
            </a:srgbClr>
          </a:solid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pic>
        <p:nvPicPr>
          <p:cNvPr id="21" name="Google Shape;21;p4"/>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2" name="Google Shape;2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4"/>
          <p:cNvSpPr txBox="1"/>
          <p:nvPr>
            <p:ph idx="1" type="body"/>
          </p:nvPr>
        </p:nvSpPr>
        <p:spPr>
          <a:xfrm>
            <a:off x="720000" y="1215750"/>
            <a:ext cx="7704000" cy="28038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191919"/>
              </a:buClr>
              <a:buSzPts val="1400"/>
              <a:buFont typeface="Anaheim"/>
              <a:buChar char="●"/>
              <a:defRPr>
                <a:solidFill>
                  <a:schemeClr val="dk1"/>
                </a:solidFill>
                <a:latin typeface="Lexend Deca"/>
                <a:ea typeface="Lexend Deca"/>
                <a:cs typeface="Lexend Deca"/>
                <a:sym typeface="Lexend Deca"/>
              </a:defRPr>
            </a:lvl1pPr>
            <a:lvl2pPr indent="-317500" lvl="1" marL="914400" rtl="0">
              <a:lnSpc>
                <a:spcPct val="100000"/>
              </a:lnSpc>
              <a:spcBef>
                <a:spcPts val="0"/>
              </a:spcBef>
              <a:spcAft>
                <a:spcPts val="0"/>
              </a:spcAft>
              <a:buClr>
                <a:srgbClr val="191919"/>
              </a:buClr>
              <a:buSzPts val="1400"/>
              <a:buFont typeface="Roboto Condensed Light"/>
              <a:buChar char="○"/>
              <a:defRPr>
                <a:solidFill>
                  <a:schemeClr val="dk1"/>
                </a:solidFill>
                <a:latin typeface="Lexend Deca"/>
                <a:ea typeface="Lexend Deca"/>
                <a:cs typeface="Lexend Deca"/>
                <a:sym typeface="Lexend Deca"/>
              </a:defRPr>
            </a:lvl2pPr>
            <a:lvl3pPr indent="-317500" lvl="2" marL="1371600" rtl="0">
              <a:lnSpc>
                <a:spcPct val="100000"/>
              </a:lnSpc>
              <a:spcBef>
                <a:spcPts val="0"/>
              </a:spcBef>
              <a:spcAft>
                <a:spcPts val="0"/>
              </a:spcAft>
              <a:buClr>
                <a:srgbClr val="191919"/>
              </a:buClr>
              <a:buSzPts val="1400"/>
              <a:buFont typeface="Roboto Condensed Light"/>
              <a:buChar char="■"/>
              <a:defRPr>
                <a:solidFill>
                  <a:schemeClr val="dk1"/>
                </a:solidFill>
              </a:defRPr>
            </a:lvl3pPr>
            <a:lvl4pPr indent="-317500" lvl="3" marL="1828800" rtl="0">
              <a:lnSpc>
                <a:spcPct val="100000"/>
              </a:lnSpc>
              <a:spcBef>
                <a:spcPts val="0"/>
              </a:spcBef>
              <a:spcAft>
                <a:spcPts val="0"/>
              </a:spcAft>
              <a:buClr>
                <a:srgbClr val="191919"/>
              </a:buClr>
              <a:buSzPts val="1400"/>
              <a:buFont typeface="Roboto Condensed Light"/>
              <a:buChar char="●"/>
              <a:defRPr>
                <a:solidFill>
                  <a:schemeClr val="dk1"/>
                </a:solidFill>
              </a:defRPr>
            </a:lvl4pPr>
            <a:lvl5pPr indent="-317500" lvl="4" marL="2286000" rtl="0">
              <a:lnSpc>
                <a:spcPct val="100000"/>
              </a:lnSpc>
              <a:spcBef>
                <a:spcPts val="0"/>
              </a:spcBef>
              <a:spcAft>
                <a:spcPts val="0"/>
              </a:spcAft>
              <a:buClr>
                <a:srgbClr val="191919"/>
              </a:buClr>
              <a:buSzPts val="1400"/>
              <a:buFont typeface="Roboto Condensed Light"/>
              <a:buChar char="○"/>
              <a:defRPr>
                <a:solidFill>
                  <a:schemeClr val="dk1"/>
                </a:solidFill>
              </a:defRPr>
            </a:lvl5pPr>
            <a:lvl6pPr indent="-317500" lvl="5" marL="2743200" rtl="0">
              <a:lnSpc>
                <a:spcPct val="100000"/>
              </a:lnSpc>
              <a:spcBef>
                <a:spcPts val="0"/>
              </a:spcBef>
              <a:spcAft>
                <a:spcPts val="0"/>
              </a:spcAft>
              <a:buClr>
                <a:srgbClr val="191919"/>
              </a:buClr>
              <a:buSzPts val="1400"/>
              <a:buFont typeface="Roboto Condensed Light"/>
              <a:buChar char="■"/>
              <a:defRPr>
                <a:solidFill>
                  <a:schemeClr val="dk1"/>
                </a:solidFill>
              </a:defRPr>
            </a:lvl6pPr>
            <a:lvl7pPr indent="-317500" lvl="6" marL="3200400" rtl="0">
              <a:lnSpc>
                <a:spcPct val="100000"/>
              </a:lnSpc>
              <a:spcBef>
                <a:spcPts val="0"/>
              </a:spcBef>
              <a:spcAft>
                <a:spcPts val="0"/>
              </a:spcAft>
              <a:buClr>
                <a:srgbClr val="191919"/>
              </a:buClr>
              <a:buSzPts val="1400"/>
              <a:buFont typeface="Roboto Condensed Light"/>
              <a:buChar char="●"/>
              <a:defRPr>
                <a:solidFill>
                  <a:schemeClr val="dk1"/>
                </a:solidFill>
              </a:defRPr>
            </a:lvl7pPr>
            <a:lvl8pPr indent="-317500" lvl="7" marL="3657600" rtl="0">
              <a:lnSpc>
                <a:spcPct val="100000"/>
              </a:lnSpc>
              <a:spcBef>
                <a:spcPts val="0"/>
              </a:spcBef>
              <a:spcAft>
                <a:spcPts val="0"/>
              </a:spcAft>
              <a:buClr>
                <a:srgbClr val="191919"/>
              </a:buClr>
              <a:buSzPts val="1400"/>
              <a:buFont typeface="Roboto Condensed Light"/>
              <a:buChar char="○"/>
              <a:defRPr>
                <a:solidFill>
                  <a:schemeClr val="dk1"/>
                </a:solidFill>
              </a:defRPr>
            </a:lvl8pPr>
            <a:lvl9pPr indent="-317500" lvl="8" marL="4114800" rtl="0">
              <a:lnSpc>
                <a:spcPct val="100000"/>
              </a:lnSpc>
              <a:spcBef>
                <a:spcPts val="0"/>
              </a:spcBef>
              <a:spcAft>
                <a:spcPts val="0"/>
              </a:spcAft>
              <a:buClr>
                <a:srgbClr val="191919"/>
              </a:buClr>
              <a:buSzPts val="1400"/>
              <a:buFont typeface="Roboto Condensed Light"/>
              <a:buChar char="■"/>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pic>
        <p:nvPicPr>
          <p:cNvPr id="25" name="Google Shape;25;p5"/>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6" name="Google Shape;2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5"/>
          <p:cNvSpPr txBox="1"/>
          <p:nvPr>
            <p:ph idx="1" type="subTitle"/>
          </p:nvPr>
        </p:nvSpPr>
        <p:spPr>
          <a:xfrm>
            <a:off x="5055246" y="3761149"/>
            <a:ext cx="25056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2" type="subTitle"/>
          </p:nvPr>
        </p:nvSpPr>
        <p:spPr>
          <a:xfrm>
            <a:off x="1583154" y="3761149"/>
            <a:ext cx="25056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3" type="subTitle"/>
          </p:nvPr>
        </p:nvSpPr>
        <p:spPr>
          <a:xfrm>
            <a:off x="5055246" y="3453125"/>
            <a:ext cx="2505600" cy="394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 name="Google Shape;30;p5"/>
          <p:cNvSpPr txBox="1"/>
          <p:nvPr>
            <p:ph idx="4" type="subTitle"/>
          </p:nvPr>
        </p:nvSpPr>
        <p:spPr>
          <a:xfrm>
            <a:off x="1583154" y="3453125"/>
            <a:ext cx="2505600" cy="394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pic>
        <p:nvPicPr>
          <p:cNvPr id="32" name="Google Shape;32;p6"/>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33" name="Google Shape;3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pic>
        <p:nvPicPr>
          <p:cNvPr id="35" name="Google Shape;35;p7"/>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36" name="Google Shape;36;p7"/>
          <p:cNvSpPr txBox="1"/>
          <p:nvPr>
            <p:ph type="title"/>
          </p:nvPr>
        </p:nvSpPr>
        <p:spPr>
          <a:xfrm>
            <a:off x="720000" y="445025"/>
            <a:ext cx="4251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 name="Google Shape;37;p7"/>
          <p:cNvSpPr txBox="1"/>
          <p:nvPr>
            <p:ph idx="1" type="subTitle"/>
          </p:nvPr>
        </p:nvSpPr>
        <p:spPr>
          <a:xfrm>
            <a:off x="720000" y="1703875"/>
            <a:ext cx="4294800" cy="2001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Lexend Deca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pic>
        <p:nvPicPr>
          <p:cNvPr id="39" name="Google Shape;39;p8"/>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40" name="Google Shape;40;p8"/>
          <p:cNvSpPr txBox="1"/>
          <p:nvPr>
            <p:ph type="title"/>
          </p:nvPr>
        </p:nvSpPr>
        <p:spPr>
          <a:xfrm>
            <a:off x="3922675" y="1181100"/>
            <a:ext cx="4508100" cy="27813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b="0"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pic>
        <p:nvPicPr>
          <p:cNvPr id="42" name="Google Shape;42;p9"/>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43" name="Google Shape;43;p9"/>
          <p:cNvSpPr txBox="1"/>
          <p:nvPr>
            <p:ph type="title"/>
          </p:nvPr>
        </p:nvSpPr>
        <p:spPr>
          <a:xfrm>
            <a:off x="1819275" y="1525475"/>
            <a:ext cx="5505600" cy="102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b="0" sz="6000">
                <a:solidFill>
                  <a:srgbClr val="13394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4" name="Google Shape;44;p9"/>
          <p:cNvSpPr txBox="1"/>
          <p:nvPr>
            <p:ph idx="1" type="subTitle"/>
          </p:nvPr>
        </p:nvSpPr>
        <p:spPr>
          <a:xfrm>
            <a:off x="1819275" y="2429425"/>
            <a:ext cx="5505600" cy="118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p:nvPr>
            <p:ph idx="2" type="pic"/>
          </p:nvPr>
        </p:nvSpPr>
        <p:spPr>
          <a:xfrm>
            <a:off x="0" y="0"/>
            <a:ext cx="9144300" cy="5143500"/>
          </a:xfrm>
          <a:prstGeom prst="rect">
            <a:avLst/>
          </a:prstGeom>
          <a:noFill/>
          <a:ln>
            <a:noFill/>
          </a:ln>
        </p:spPr>
      </p:sp>
      <p:sp>
        <p:nvSpPr>
          <p:cNvPr id="47" name="Google Shape;47;p10"/>
          <p:cNvSpPr txBox="1"/>
          <p:nvPr>
            <p:ph type="title"/>
          </p:nvPr>
        </p:nvSpPr>
        <p:spPr>
          <a:xfrm>
            <a:off x="720000" y="4014450"/>
            <a:ext cx="77040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3500"/>
              <a:buNone/>
              <a:defRPr b="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1pPr>
            <a:lvl2pPr indent="-317500" lvl="1" marL="9144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2pPr>
            <a:lvl3pPr indent="-317500" lvl="2" marL="13716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3pPr>
            <a:lvl4pPr indent="-317500" lvl="3" marL="18288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4pPr>
            <a:lvl5pPr indent="-317500" lvl="4" marL="22860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5pPr>
            <a:lvl6pPr indent="-317500" lvl="5" marL="27432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6pPr>
            <a:lvl7pPr indent="-317500" lvl="6" marL="32004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7pPr>
            <a:lvl8pPr indent="-317500" lvl="7" marL="36576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8pPr>
            <a:lvl9pPr indent="-317500" lvl="8" marL="41148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724050" y="857250"/>
            <a:ext cx="5333700" cy="175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Airline passenger satisfaction</a:t>
            </a:r>
            <a:endParaRPr/>
          </a:p>
        </p:txBody>
      </p:sp>
      <p:sp>
        <p:nvSpPr>
          <p:cNvPr id="58" name="Google Shape;58;p13"/>
          <p:cNvSpPr txBox="1"/>
          <p:nvPr>
            <p:ph idx="1" type="subTitle"/>
          </p:nvPr>
        </p:nvSpPr>
        <p:spPr>
          <a:xfrm>
            <a:off x="724050" y="2705075"/>
            <a:ext cx="4528800" cy="4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Aya Selim/November 24,2023</a:t>
            </a:r>
            <a:endParaRPr/>
          </a:p>
        </p:txBody>
      </p:sp>
      <p:pic>
        <p:nvPicPr>
          <p:cNvPr id="59" name="Google Shape;59;p13"/>
          <p:cNvPicPr preferRelativeResize="0"/>
          <p:nvPr/>
        </p:nvPicPr>
        <p:blipFill rotWithShape="1">
          <a:blip r:embed="rId3">
            <a:alphaModFix/>
          </a:blip>
          <a:srcRect b="15316" l="6117" r="6109" t="15316"/>
          <a:stretch/>
        </p:blipFill>
        <p:spPr>
          <a:xfrm flipH="1">
            <a:off x="4997313" y="-333387"/>
            <a:ext cx="4648202" cy="1702300"/>
          </a:xfrm>
          <a:prstGeom prst="rect">
            <a:avLst/>
          </a:prstGeom>
          <a:noFill/>
          <a:ln>
            <a:noFill/>
          </a:ln>
        </p:spPr>
      </p:pic>
      <p:grpSp>
        <p:nvGrpSpPr>
          <p:cNvPr id="60" name="Google Shape;60;p13"/>
          <p:cNvGrpSpPr/>
          <p:nvPr/>
        </p:nvGrpSpPr>
        <p:grpSpPr>
          <a:xfrm>
            <a:off x="-104775" y="3225130"/>
            <a:ext cx="8566710" cy="1775910"/>
            <a:chOff x="-104775" y="3225130"/>
            <a:chExt cx="8566710" cy="1775910"/>
          </a:xfrm>
        </p:grpSpPr>
        <p:grpSp>
          <p:nvGrpSpPr>
            <p:cNvPr id="61" name="Google Shape;61;p13"/>
            <p:cNvGrpSpPr/>
            <p:nvPr/>
          </p:nvGrpSpPr>
          <p:grpSpPr>
            <a:xfrm rot="-206156">
              <a:off x="6649380" y="3276487"/>
              <a:ext cx="1764001" cy="1673196"/>
              <a:chOff x="4138184" y="930105"/>
              <a:chExt cx="3959591" cy="3755764"/>
            </a:xfrm>
          </p:grpSpPr>
          <p:sp>
            <p:nvSpPr>
              <p:cNvPr id="62" name="Google Shape;62;p13"/>
              <p:cNvSpPr/>
              <p:nvPr/>
            </p:nvSpPr>
            <p:spPr>
              <a:xfrm>
                <a:off x="5909881" y="2233489"/>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3"/>
              <p:cNvGrpSpPr/>
              <p:nvPr/>
            </p:nvGrpSpPr>
            <p:grpSpPr>
              <a:xfrm>
                <a:off x="4138184" y="930105"/>
                <a:ext cx="3868174" cy="3755764"/>
                <a:chOff x="4138184" y="930105"/>
                <a:chExt cx="3868174" cy="3755764"/>
              </a:xfrm>
            </p:grpSpPr>
            <p:sp>
              <p:nvSpPr>
                <p:cNvPr id="64" name="Google Shape;64;p13"/>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9" name="Google Shape;199;p13"/>
            <p:cNvSpPr/>
            <p:nvPr/>
          </p:nvSpPr>
          <p:spPr>
            <a:xfrm>
              <a:off x="-104775" y="3778404"/>
              <a:ext cx="6705600" cy="974175"/>
            </a:xfrm>
            <a:custGeom>
              <a:rect b="b" l="l" r="r" t="t"/>
              <a:pathLst>
                <a:path extrusionOk="0" h="38967" w="268224">
                  <a:moveTo>
                    <a:pt x="268224" y="32083"/>
                  </a:moveTo>
                  <a:cubicBezTo>
                    <a:pt x="248898" y="33840"/>
                    <a:pt x="221820" y="34245"/>
                    <a:pt x="211836" y="17605"/>
                  </a:cubicBezTo>
                  <a:cubicBezTo>
                    <a:pt x="208799" y="12543"/>
                    <a:pt x="211874" y="2463"/>
                    <a:pt x="217551" y="841"/>
                  </a:cubicBezTo>
                  <a:cubicBezTo>
                    <a:pt x="221273" y="-222"/>
                    <a:pt x="227752" y="4867"/>
                    <a:pt x="226314" y="8461"/>
                  </a:cubicBezTo>
                  <a:cubicBezTo>
                    <a:pt x="218276" y="28557"/>
                    <a:pt x="181986" y="10999"/>
                    <a:pt x="161544" y="3889"/>
                  </a:cubicBezTo>
                  <a:cubicBezTo>
                    <a:pt x="153435" y="1069"/>
                    <a:pt x="144577" y="1118"/>
                    <a:pt x="136017" y="460"/>
                  </a:cubicBezTo>
                  <a:cubicBezTo>
                    <a:pt x="130354" y="24"/>
                    <a:pt x="123269" y="-508"/>
                    <a:pt x="119253" y="3508"/>
                  </a:cubicBezTo>
                  <a:cubicBezTo>
                    <a:pt x="106843" y="15918"/>
                    <a:pt x="97059" y="36128"/>
                    <a:pt x="79629" y="38179"/>
                  </a:cubicBezTo>
                  <a:cubicBezTo>
                    <a:pt x="65852" y="39800"/>
                    <a:pt x="51603" y="38689"/>
                    <a:pt x="38100" y="35512"/>
                  </a:cubicBezTo>
                  <a:cubicBezTo>
                    <a:pt x="25715" y="32598"/>
                    <a:pt x="11380" y="27536"/>
                    <a:pt x="0" y="33226"/>
                  </a:cubicBezTo>
                </a:path>
              </a:pathLst>
            </a:custGeom>
            <a:noFill/>
            <a:ln cap="flat" cmpd="sng" w="19050">
              <a:solidFill>
                <a:schemeClr val="accent5"/>
              </a:solidFill>
              <a:prstDash val="dash"/>
              <a:round/>
              <a:headEnd len="med" w="med" type="none"/>
              <a:tailEnd len="med" w="med" type="none"/>
            </a:ln>
          </p:spPr>
        </p:sp>
      </p:grpSp>
      <p:grpSp>
        <p:nvGrpSpPr>
          <p:cNvPr id="200" name="Google Shape;200;p13"/>
          <p:cNvGrpSpPr/>
          <p:nvPr/>
        </p:nvGrpSpPr>
        <p:grpSpPr>
          <a:xfrm>
            <a:off x="6248244" y="-97738"/>
            <a:ext cx="9580331" cy="2631366"/>
            <a:chOff x="6057744" y="-333363"/>
            <a:chExt cx="9580331" cy="2631366"/>
          </a:xfrm>
        </p:grpSpPr>
        <p:grpSp>
          <p:nvGrpSpPr>
            <p:cNvPr id="201" name="Google Shape;201;p13"/>
            <p:cNvGrpSpPr/>
            <p:nvPr/>
          </p:nvGrpSpPr>
          <p:grpSpPr>
            <a:xfrm rot="-7355672">
              <a:off x="6288600" y="146026"/>
              <a:ext cx="2053828" cy="1672589"/>
              <a:chOff x="3394530" y="930105"/>
              <a:chExt cx="4611828" cy="3755764"/>
            </a:xfrm>
          </p:grpSpPr>
          <p:sp>
            <p:nvSpPr>
              <p:cNvPr id="202" name="Google Shape;202;p13"/>
              <p:cNvSpPr/>
              <p:nvPr/>
            </p:nvSpPr>
            <p:spPr>
              <a:xfrm>
                <a:off x="3394530" y="121409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13"/>
              <p:cNvGrpSpPr/>
              <p:nvPr/>
            </p:nvGrpSpPr>
            <p:grpSpPr>
              <a:xfrm>
                <a:off x="4138184" y="930105"/>
                <a:ext cx="3868174" cy="3755764"/>
                <a:chOff x="4138184" y="930105"/>
                <a:chExt cx="3868174" cy="3755764"/>
              </a:xfrm>
            </p:grpSpPr>
            <p:sp>
              <p:nvSpPr>
                <p:cNvPr id="204" name="Google Shape;204;p13"/>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9" name="Google Shape;339;p13"/>
            <p:cNvSpPr/>
            <p:nvPr/>
          </p:nvSpPr>
          <p:spPr>
            <a:xfrm>
              <a:off x="8113325" y="634801"/>
              <a:ext cx="7524750" cy="852425"/>
            </a:xfrm>
            <a:custGeom>
              <a:rect b="b" l="l" r="r" t="t"/>
              <a:pathLst>
                <a:path extrusionOk="0" h="34097" w="300990">
                  <a:moveTo>
                    <a:pt x="0" y="32520"/>
                  </a:moveTo>
                  <a:cubicBezTo>
                    <a:pt x="7924" y="35161"/>
                    <a:pt x="18859" y="34616"/>
                    <a:pt x="24765" y="28710"/>
                  </a:cubicBezTo>
                  <a:cubicBezTo>
                    <a:pt x="31243" y="22232"/>
                    <a:pt x="37345" y="15285"/>
                    <a:pt x="44577" y="9660"/>
                  </a:cubicBezTo>
                  <a:cubicBezTo>
                    <a:pt x="51934" y="3938"/>
                    <a:pt x="61556" y="578"/>
                    <a:pt x="70866" y="135"/>
                  </a:cubicBezTo>
                  <a:cubicBezTo>
                    <a:pt x="93542" y="-945"/>
                    <a:pt x="114127" y="15770"/>
                    <a:pt x="136779" y="17280"/>
                  </a:cubicBezTo>
                  <a:cubicBezTo>
                    <a:pt x="151596" y="18268"/>
                    <a:pt x="166931" y="14015"/>
                    <a:pt x="180213" y="7374"/>
                  </a:cubicBezTo>
                  <a:cubicBezTo>
                    <a:pt x="184785" y="5088"/>
                    <a:pt x="188887" y="1356"/>
                    <a:pt x="193929" y="516"/>
                  </a:cubicBezTo>
                  <a:cubicBezTo>
                    <a:pt x="209882" y="-2143"/>
                    <a:pt x="225483" y="7642"/>
                    <a:pt x="241173" y="11565"/>
                  </a:cubicBezTo>
                  <a:cubicBezTo>
                    <a:pt x="260630" y="16429"/>
                    <a:pt x="281089" y="15554"/>
                    <a:pt x="300990" y="18042"/>
                  </a:cubicBezTo>
                </a:path>
              </a:pathLst>
            </a:custGeom>
            <a:noFill/>
            <a:ln cap="flat" cmpd="sng" w="19050">
              <a:solidFill>
                <a:schemeClr val="accent5"/>
              </a:solidFill>
              <a:prstDash val="dash"/>
              <a:round/>
              <a:headEnd len="med" w="med" type="none"/>
              <a:tailEnd len="med" w="med" type="none"/>
            </a:ln>
          </p:spPr>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2"/>
          <p:cNvSpPr txBox="1"/>
          <p:nvPr>
            <p:ph type="title"/>
          </p:nvPr>
        </p:nvSpPr>
        <p:spPr>
          <a:xfrm>
            <a:off x="720000" y="2765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 (Eda)</a:t>
            </a:r>
            <a:endParaRPr/>
          </a:p>
        </p:txBody>
      </p:sp>
      <p:sp>
        <p:nvSpPr>
          <p:cNvPr id="434" name="Google Shape;434;p22"/>
          <p:cNvSpPr txBox="1"/>
          <p:nvPr/>
        </p:nvSpPr>
        <p:spPr>
          <a:xfrm>
            <a:off x="327925" y="1078238"/>
            <a:ext cx="46830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F0F0F"/>
                </a:solidFill>
                <a:latin typeface="Roboto"/>
                <a:ea typeface="Roboto"/>
                <a:cs typeface="Roboto"/>
                <a:sym typeface="Roboto"/>
              </a:rPr>
              <a:t>Satisfaction and some factors affecting it :</a:t>
            </a:r>
            <a:endParaRPr b="1" sz="1900"/>
          </a:p>
        </p:txBody>
      </p:sp>
      <p:pic>
        <p:nvPicPr>
          <p:cNvPr id="435" name="Google Shape;435;p22"/>
          <p:cNvPicPr preferRelativeResize="0"/>
          <p:nvPr/>
        </p:nvPicPr>
        <p:blipFill>
          <a:blip r:embed="rId3">
            <a:alphaModFix/>
          </a:blip>
          <a:stretch>
            <a:fillRect/>
          </a:stretch>
        </p:blipFill>
        <p:spPr>
          <a:xfrm>
            <a:off x="152400" y="1453200"/>
            <a:ext cx="8710600" cy="353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3"/>
          <p:cNvSpPr txBox="1"/>
          <p:nvPr>
            <p:ph type="title"/>
          </p:nvPr>
        </p:nvSpPr>
        <p:spPr>
          <a:xfrm>
            <a:off x="720000" y="1642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 (Eda)</a:t>
            </a:r>
            <a:endParaRPr/>
          </a:p>
        </p:txBody>
      </p:sp>
      <p:sp>
        <p:nvSpPr>
          <p:cNvPr id="441" name="Google Shape;441;p23"/>
          <p:cNvSpPr txBox="1"/>
          <p:nvPr/>
        </p:nvSpPr>
        <p:spPr>
          <a:xfrm>
            <a:off x="350375" y="842413"/>
            <a:ext cx="46830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F0F0F"/>
                </a:solidFill>
                <a:latin typeface="Roboto"/>
                <a:ea typeface="Roboto"/>
                <a:cs typeface="Roboto"/>
                <a:sym typeface="Roboto"/>
              </a:rPr>
              <a:t>Satisfaction and some factors affecting it :</a:t>
            </a:r>
            <a:endParaRPr b="1" sz="1900"/>
          </a:p>
        </p:txBody>
      </p:sp>
      <p:pic>
        <p:nvPicPr>
          <p:cNvPr id="442" name="Google Shape;442;p23"/>
          <p:cNvPicPr preferRelativeResize="0"/>
          <p:nvPr/>
        </p:nvPicPr>
        <p:blipFill>
          <a:blip r:embed="rId3">
            <a:alphaModFix/>
          </a:blip>
          <a:stretch>
            <a:fillRect/>
          </a:stretch>
        </p:blipFill>
        <p:spPr>
          <a:xfrm>
            <a:off x="141175" y="1269025"/>
            <a:ext cx="8620749" cy="3070400"/>
          </a:xfrm>
          <a:prstGeom prst="rect">
            <a:avLst/>
          </a:prstGeom>
          <a:noFill/>
          <a:ln>
            <a:noFill/>
          </a:ln>
        </p:spPr>
      </p:pic>
      <p:sp>
        <p:nvSpPr>
          <p:cNvPr id="443" name="Google Shape;443;p23"/>
          <p:cNvSpPr txBox="1"/>
          <p:nvPr/>
        </p:nvSpPr>
        <p:spPr>
          <a:xfrm>
            <a:off x="62550" y="4440475"/>
            <a:ext cx="89127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highest satisfaction rate between the ages of 40-45 and the </a:t>
            </a:r>
            <a:r>
              <a:rPr lang="en"/>
              <a:t>The highest dissatisfaction rate between the  ages of 25-29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4"/>
          <p:cNvSpPr txBox="1"/>
          <p:nvPr>
            <p:ph type="title"/>
          </p:nvPr>
        </p:nvSpPr>
        <p:spPr>
          <a:xfrm>
            <a:off x="720000" y="1642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 (Eda)</a:t>
            </a:r>
            <a:endParaRPr/>
          </a:p>
        </p:txBody>
      </p:sp>
      <p:sp>
        <p:nvSpPr>
          <p:cNvPr id="449" name="Google Shape;449;p24"/>
          <p:cNvSpPr txBox="1"/>
          <p:nvPr/>
        </p:nvSpPr>
        <p:spPr>
          <a:xfrm>
            <a:off x="350375" y="842413"/>
            <a:ext cx="46830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F0F0F"/>
                </a:solidFill>
                <a:latin typeface="Roboto"/>
                <a:ea typeface="Roboto"/>
                <a:cs typeface="Roboto"/>
                <a:sym typeface="Roboto"/>
              </a:rPr>
              <a:t>Satisfaction and some factors affecting it :</a:t>
            </a:r>
            <a:endParaRPr b="1" sz="1900"/>
          </a:p>
        </p:txBody>
      </p:sp>
      <p:sp>
        <p:nvSpPr>
          <p:cNvPr id="450" name="Google Shape;450;p24"/>
          <p:cNvSpPr txBox="1"/>
          <p:nvPr/>
        </p:nvSpPr>
        <p:spPr>
          <a:xfrm>
            <a:off x="62550" y="4440475"/>
            <a:ext cx="8912700" cy="6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t>Loyal Customer most satisfied than disloyal customer.</a:t>
            </a:r>
            <a:endParaRPr sz="1350"/>
          </a:p>
          <a:p>
            <a:pPr indent="0" lvl="0" marL="0" rtl="0" algn="l">
              <a:spcBef>
                <a:spcPts val="700"/>
              </a:spcBef>
              <a:spcAft>
                <a:spcPts val="0"/>
              </a:spcAft>
              <a:buNone/>
            </a:pPr>
            <a:r>
              <a:t/>
            </a:r>
            <a:endParaRPr/>
          </a:p>
        </p:txBody>
      </p:sp>
      <p:pic>
        <p:nvPicPr>
          <p:cNvPr id="451" name="Google Shape;451;p24"/>
          <p:cNvPicPr preferRelativeResize="0"/>
          <p:nvPr/>
        </p:nvPicPr>
        <p:blipFill>
          <a:blip r:embed="rId3">
            <a:alphaModFix/>
          </a:blip>
          <a:stretch>
            <a:fillRect/>
          </a:stretch>
        </p:blipFill>
        <p:spPr>
          <a:xfrm>
            <a:off x="152400" y="1194900"/>
            <a:ext cx="8564600" cy="3245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5"/>
          <p:cNvSpPr txBox="1"/>
          <p:nvPr>
            <p:ph type="title"/>
          </p:nvPr>
        </p:nvSpPr>
        <p:spPr>
          <a:xfrm>
            <a:off x="720000" y="1642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 (Eda)</a:t>
            </a:r>
            <a:endParaRPr/>
          </a:p>
        </p:txBody>
      </p:sp>
      <p:sp>
        <p:nvSpPr>
          <p:cNvPr id="457" name="Google Shape;457;p25"/>
          <p:cNvSpPr txBox="1"/>
          <p:nvPr/>
        </p:nvSpPr>
        <p:spPr>
          <a:xfrm>
            <a:off x="350375" y="842413"/>
            <a:ext cx="46830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F0F0F"/>
                </a:solidFill>
                <a:latin typeface="Roboto"/>
                <a:ea typeface="Roboto"/>
                <a:cs typeface="Roboto"/>
                <a:sym typeface="Roboto"/>
              </a:rPr>
              <a:t>Satisfaction and some factors affecting it :</a:t>
            </a:r>
            <a:endParaRPr b="1" sz="1900"/>
          </a:p>
        </p:txBody>
      </p:sp>
      <p:pic>
        <p:nvPicPr>
          <p:cNvPr id="458" name="Google Shape;458;p25"/>
          <p:cNvPicPr preferRelativeResize="0"/>
          <p:nvPr/>
        </p:nvPicPr>
        <p:blipFill>
          <a:blip r:embed="rId3">
            <a:alphaModFix/>
          </a:blip>
          <a:stretch>
            <a:fillRect/>
          </a:stretch>
        </p:blipFill>
        <p:spPr>
          <a:xfrm>
            <a:off x="152400" y="1421425"/>
            <a:ext cx="8822851" cy="3614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6"/>
          <p:cNvSpPr txBox="1"/>
          <p:nvPr>
            <p:ph type="title"/>
          </p:nvPr>
        </p:nvSpPr>
        <p:spPr>
          <a:xfrm>
            <a:off x="662550" y="476175"/>
            <a:ext cx="7704000" cy="6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finding and factor </a:t>
            </a:r>
            <a:r>
              <a:rPr lang="en"/>
              <a:t>analysis</a:t>
            </a:r>
            <a:endParaRPr/>
          </a:p>
          <a:p>
            <a:pPr indent="0" lvl="0" marL="0" rtl="0" algn="ctr">
              <a:spcBef>
                <a:spcPts val="0"/>
              </a:spcBef>
              <a:spcAft>
                <a:spcPts val="0"/>
              </a:spcAft>
              <a:buNone/>
            </a:pPr>
            <a:r>
              <a:t/>
            </a:r>
            <a:endParaRPr/>
          </a:p>
        </p:txBody>
      </p:sp>
      <p:sp>
        <p:nvSpPr>
          <p:cNvPr id="464" name="Google Shape;464;p26"/>
          <p:cNvSpPr txBox="1"/>
          <p:nvPr/>
        </p:nvSpPr>
        <p:spPr>
          <a:xfrm>
            <a:off x="78600" y="1347650"/>
            <a:ext cx="8871900" cy="3077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Roboto"/>
              <a:buChar char="●"/>
            </a:pPr>
            <a:r>
              <a:rPr b="1" lang="en" sz="1600">
                <a:latin typeface="Roboto"/>
                <a:ea typeface="Roboto"/>
                <a:cs typeface="Roboto"/>
                <a:sym typeface="Roboto"/>
              </a:rPr>
              <a:t>Overall Satisfaction:</a:t>
            </a:r>
            <a:endParaRPr b="1" sz="1600">
              <a:latin typeface="Roboto"/>
              <a:ea typeface="Roboto"/>
              <a:cs typeface="Roboto"/>
              <a:sym typeface="Roboto"/>
            </a:endParaRPr>
          </a:p>
          <a:p>
            <a:pPr indent="-317500" lvl="1" marL="914400" rtl="0" algn="l">
              <a:lnSpc>
                <a:spcPct val="115000"/>
              </a:lnSpc>
              <a:spcBef>
                <a:spcPts val="0"/>
              </a:spcBef>
              <a:spcAft>
                <a:spcPts val="0"/>
              </a:spcAft>
              <a:buSzPts val="1400"/>
              <a:buFont typeface="Roboto"/>
              <a:buChar char="●"/>
            </a:pPr>
            <a:r>
              <a:rPr lang="en">
                <a:latin typeface="Roboto"/>
                <a:ea typeface="Roboto"/>
                <a:cs typeface="Roboto"/>
                <a:sym typeface="Roboto"/>
              </a:rPr>
              <a:t>56.1% of passengers reported high dissatisfaction.</a:t>
            </a:r>
            <a:endParaRPr>
              <a:latin typeface="Roboto"/>
              <a:ea typeface="Roboto"/>
              <a:cs typeface="Roboto"/>
              <a:sym typeface="Roboto"/>
            </a:endParaRPr>
          </a:p>
          <a:p>
            <a:pPr indent="-317500" lvl="1" marL="914400" rtl="0" algn="l">
              <a:lnSpc>
                <a:spcPct val="115000"/>
              </a:lnSpc>
              <a:spcBef>
                <a:spcPts val="0"/>
              </a:spcBef>
              <a:spcAft>
                <a:spcPts val="0"/>
              </a:spcAft>
              <a:buSzPts val="1400"/>
              <a:buFont typeface="Roboto"/>
              <a:buChar char="●"/>
            </a:pPr>
            <a:r>
              <a:rPr lang="en">
                <a:latin typeface="Roboto"/>
                <a:ea typeface="Roboto"/>
                <a:cs typeface="Roboto"/>
                <a:sym typeface="Roboto"/>
              </a:rPr>
              <a:t>43.9</a:t>
            </a:r>
            <a:r>
              <a:rPr lang="en">
                <a:latin typeface="Roboto"/>
                <a:ea typeface="Roboto"/>
                <a:cs typeface="Roboto"/>
                <a:sym typeface="Roboto"/>
              </a:rPr>
              <a:t>% of passengers reported high satisfaction.</a:t>
            </a:r>
            <a:endParaRPr>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b="1" lang="en" sz="1600">
                <a:latin typeface="Roboto"/>
                <a:ea typeface="Roboto"/>
                <a:cs typeface="Roboto"/>
                <a:sym typeface="Roboto"/>
              </a:rPr>
              <a:t>Key Factors:</a:t>
            </a:r>
            <a:endParaRPr b="1" sz="1600">
              <a:latin typeface="Roboto"/>
              <a:ea typeface="Roboto"/>
              <a:cs typeface="Roboto"/>
              <a:sym typeface="Roboto"/>
            </a:endParaRPr>
          </a:p>
          <a:p>
            <a:pPr indent="-330200" lvl="1" marL="914400" rtl="0" algn="l">
              <a:lnSpc>
                <a:spcPct val="115000"/>
              </a:lnSpc>
              <a:spcBef>
                <a:spcPts val="0"/>
              </a:spcBef>
              <a:spcAft>
                <a:spcPts val="0"/>
              </a:spcAft>
              <a:buSzPts val="1600"/>
              <a:buFont typeface="Roboto"/>
              <a:buChar char="●"/>
            </a:pPr>
            <a:r>
              <a:rPr lang="en">
                <a:solidFill>
                  <a:srgbClr val="0F0F0F"/>
                </a:solidFill>
                <a:latin typeface="Roboto"/>
                <a:ea typeface="Roboto"/>
                <a:cs typeface="Roboto"/>
                <a:sym typeface="Roboto"/>
              </a:rPr>
              <a:t>In-flight service and staff behavior were top contributors.</a:t>
            </a:r>
            <a:endParaRPr sz="17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b="1" lang="en" sz="1600">
                <a:latin typeface="Roboto"/>
                <a:ea typeface="Roboto"/>
                <a:cs typeface="Roboto"/>
                <a:sym typeface="Roboto"/>
              </a:rPr>
              <a:t>Factors Influencing Satisfaction:</a:t>
            </a:r>
            <a:endParaRPr b="1" sz="1600">
              <a:latin typeface="Roboto"/>
              <a:ea typeface="Roboto"/>
              <a:cs typeface="Roboto"/>
              <a:sym typeface="Roboto"/>
            </a:endParaRPr>
          </a:p>
          <a:p>
            <a:pPr indent="-317500" lvl="1" marL="914400" rtl="0" algn="l">
              <a:lnSpc>
                <a:spcPct val="115000"/>
              </a:lnSpc>
              <a:spcBef>
                <a:spcPts val="0"/>
              </a:spcBef>
              <a:spcAft>
                <a:spcPts val="0"/>
              </a:spcAft>
              <a:buSzPts val="1400"/>
              <a:buFont typeface="Roboto"/>
              <a:buChar char="●"/>
            </a:pPr>
            <a:r>
              <a:rPr lang="en">
                <a:latin typeface="Roboto"/>
                <a:ea typeface="Roboto"/>
                <a:cs typeface="Roboto"/>
                <a:sym typeface="Roboto"/>
              </a:rPr>
              <a:t>In-flight service quality.</a:t>
            </a:r>
            <a:endParaRPr>
              <a:latin typeface="Roboto"/>
              <a:ea typeface="Roboto"/>
              <a:cs typeface="Roboto"/>
              <a:sym typeface="Roboto"/>
            </a:endParaRPr>
          </a:p>
          <a:p>
            <a:pPr indent="-317500" lvl="1" marL="914400" rtl="0" algn="l">
              <a:lnSpc>
                <a:spcPct val="115000"/>
              </a:lnSpc>
              <a:spcBef>
                <a:spcPts val="0"/>
              </a:spcBef>
              <a:spcAft>
                <a:spcPts val="0"/>
              </a:spcAft>
              <a:buSzPts val="1400"/>
              <a:buFont typeface="Roboto"/>
              <a:buChar char="●"/>
            </a:pPr>
            <a:r>
              <a:rPr lang="en">
                <a:latin typeface="Roboto"/>
                <a:ea typeface="Roboto"/>
                <a:cs typeface="Roboto"/>
                <a:sym typeface="Roboto"/>
              </a:rPr>
              <a:t>Staff behavior and courtesy.</a:t>
            </a:r>
            <a:endParaRPr>
              <a:latin typeface="Roboto"/>
              <a:ea typeface="Roboto"/>
              <a:cs typeface="Roboto"/>
              <a:sym typeface="Roboto"/>
            </a:endParaRPr>
          </a:p>
          <a:p>
            <a:pPr indent="-317500" lvl="1" marL="914400" rtl="0" algn="l">
              <a:lnSpc>
                <a:spcPct val="115000"/>
              </a:lnSpc>
              <a:spcBef>
                <a:spcPts val="0"/>
              </a:spcBef>
              <a:spcAft>
                <a:spcPts val="0"/>
              </a:spcAft>
              <a:buSzPts val="1400"/>
              <a:buFont typeface="Roboto"/>
              <a:buChar char="●"/>
            </a:pPr>
            <a:r>
              <a:rPr lang="en">
                <a:latin typeface="Roboto"/>
                <a:ea typeface="Roboto"/>
                <a:cs typeface="Roboto"/>
                <a:sym typeface="Roboto"/>
              </a:rPr>
              <a:t>Cleanliness and comfort.</a:t>
            </a:r>
            <a:endParaRPr>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b="1" lang="en" sz="1600">
                <a:latin typeface="Roboto"/>
                <a:ea typeface="Roboto"/>
                <a:cs typeface="Roboto"/>
                <a:sym typeface="Roboto"/>
              </a:rPr>
              <a:t>Impact:</a:t>
            </a:r>
            <a:endParaRPr b="1" sz="1600">
              <a:latin typeface="Roboto"/>
              <a:ea typeface="Roboto"/>
              <a:cs typeface="Roboto"/>
              <a:sym typeface="Roboto"/>
            </a:endParaRPr>
          </a:p>
          <a:p>
            <a:pPr indent="-317500" lvl="1" marL="914400" rtl="0" algn="l">
              <a:lnSpc>
                <a:spcPct val="115000"/>
              </a:lnSpc>
              <a:spcBef>
                <a:spcPts val="0"/>
              </a:spcBef>
              <a:spcAft>
                <a:spcPts val="0"/>
              </a:spcAft>
              <a:buSzPts val="1400"/>
              <a:buFont typeface="Roboto"/>
              <a:buChar char="●"/>
            </a:pPr>
            <a:r>
              <a:rPr lang="en">
                <a:latin typeface="Roboto"/>
                <a:ea typeface="Roboto"/>
                <a:cs typeface="Roboto"/>
                <a:sym typeface="Roboto"/>
              </a:rPr>
              <a:t>Improving these factors can significantly boost overall satisfaction.</a:t>
            </a:r>
            <a:endParaRPr>
              <a:latin typeface="Roboto"/>
              <a:ea typeface="Roboto"/>
              <a:cs typeface="Roboto"/>
              <a:sym typeface="Roboto"/>
            </a:endParaRPr>
          </a:p>
          <a:p>
            <a:pPr indent="0" lvl="0" marL="0" rtl="0" algn="l">
              <a:lnSpc>
                <a:spcPct val="115000"/>
              </a:lnSpc>
              <a:spcBef>
                <a:spcPts val="1500"/>
              </a:spcBef>
              <a:spcAft>
                <a:spcPts val="1500"/>
              </a:spcAft>
              <a:buNone/>
            </a:pPr>
            <a:r>
              <a:t/>
            </a:r>
            <a:endParaRPr sz="15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4"/>
          <p:cNvSpPr txBox="1"/>
          <p:nvPr>
            <p:ph type="title"/>
          </p:nvPr>
        </p:nvSpPr>
        <p:spPr>
          <a:xfrm>
            <a:off x="2371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ntroduction</a:t>
            </a:r>
            <a:r>
              <a:rPr lang="en"/>
              <a:t>:airline passenger satisfaction </a:t>
            </a:r>
            <a:endParaRPr/>
          </a:p>
        </p:txBody>
      </p:sp>
      <p:sp>
        <p:nvSpPr>
          <p:cNvPr id="345" name="Google Shape;345;p14"/>
          <p:cNvSpPr txBox="1"/>
          <p:nvPr>
            <p:ph idx="1" type="body"/>
          </p:nvPr>
        </p:nvSpPr>
        <p:spPr>
          <a:xfrm>
            <a:off x="675075" y="1017725"/>
            <a:ext cx="7704000" cy="3831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500"/>
              </a:spcBef>
              <a:spcAft>
                <a:spcPts val="0"/>
              </a:spcAft>
              <a:buClr>
                <a:schemeClr val="dk1"/>
              </a:buClr>
              <a:buSzPts val="1600"/>
              <a:buFont typeface="Lexend Deca"/>
              <a:buChar char="●"/>
            </a:pPr>
            <a:r>
              <a:rPr lang="en">
                <a:solidFill>
                  <a:srgbClr val="000000"/>
                </a:solidFill>
                <a:latin typeface="Roboto"/>
                <a:ea typeface="Roboto"/>
                <a:cs typeface="Roboto"/>
                <a:sym typeface="Roboto"/>
              </a:rPr>
              <a:t>In the ever-evolving aviation industry, understanding and optimizing the passenger experience are critical elements for airline success. The Airline Passenger Satisfaction Data Analysis Project is a comprehensive endeavor aimed at uncovering valuable insights from data gathered through passenger feedback surveys, customer reviews, and operational records.</a:t>
            </a:r>
            <a:endParaRPr>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Lexend Deca"/>
              <a:buChar char="●"/>
            </a:pPr>
            <a:r>
              <a:rPr lang="en">
                <a:solidFill>
                  <a:srgbClr val="000000"/>
                </a:solidFill>
                <a:latin typeface="Roboto"/>
                <a:ea typeface="Roboto"/>
                <a:cs typeface="Roboto"/>
                <a:sym typeface="Roboto"/>
              </a:rPr>
              <a:t>This project acknowledges the pivotal role that passenger satisfaction plays in shaping an airline's reputation and fostering customer loyalty. By applying advanced data analysis techniques, we seek to unravel patterns and trends within the vast dataset, focusing on key aspects such as in-flight services, staff interactions, cleanliness, and punctuality.</a:t>
            </a:r>
            <a:endParaRPr>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Lexend Deca"/>
              <a:buChar char="●"/>
            </a:pPr>
            <a:r>
              <a:rPr lang="en">
                <a:solidFill>
                  <a:srgbClr val="000000"/>
                </a:solidFill>
                <a:latin typeface="Roboto"/>
                <a:ea typeface="Roboto"/>
                <a:cs typeface="Roboto"/>
                <a:sym typeface="Roboto"/>
              </a:rPr>
              <a:t>Our objective is to not only quantify the overall satisfaction levels but also to identify the driving factors that significantly influence passengers' perceptions. Through this analysis, we aspire to provide actionable recommendations for the airline industry, enabling companies to enhance specific areas of their services and address pain points that may impact customer satisfaction.</a:t>
            </a:r>
            <a:endParaRPr>
              <a:solidFill>
                <a:srgbClr val="000000"/>
              </a:solidFill>
              <a:latin typeface="Roboto"/>
              <a:ea typeface="Roboto"/>
              <a:cs typeface="Roboto"/>
              <a:sym typeface="Roboto"/>
            </a:endParaRPr>
          </a:p>
          <a:p>
            <a:pPr indent="0" lvl="0" marL="457200" rtl="0" algn="l">
              <a:spcBef>
                <a:spcPts val="1500"/>
              </a:spcBef>
              <a:spcAft>
                <a:spcPts val="10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5"/>
          <p:cNvSpPr txBox="1"/>
          <p:nvPr>
            <p:ph type="title"/>
          </p:nvPr>
        </p:nvSpPr>
        <p:spPr>
          <a:xfrm>
            <a:off x="720000" y="2766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objectives</a:t>
            </a:r>
            <a:endParaRPr/>
          </a:p>
        </p:txBody>
      </p:sp>
      <p:sp>
        <p:nvSpPr>
          <p:cNvPr id="351" name="Google Shape;351;p15"/>
          <p:cNvSpPr txBox="1"/>
          <p:nvPr/>
        </p:nvSpPr>
        <p:spPr>
          <a:xfrm>
            <a:off x="237600" y="947850"/>
            <a:ext cx="8668800" cy="4054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SzPts val="1200"/>
              <a:buFont typeface="Roboto"/>
              <a:buChar char="●"/>
            </a:pPr>
            <a:r>
              <a:rPr b="1" lang="en" sz="1200">
                <a:latin typeface="Roboto"/>
                <a:ea typeface="Roboto"/>
                <a:cs typeface="Roboto"/>
                <a:sym typeface="Roboto"/>
              </a:rPr>
              <a:t>Identify Key Factors</a:t>
            </a:r>
            <a:r>
              <a:rPr b="1" lang="en" sz="1300">
                <a:latin typeface="Roboto"/>
                <a:ea typeface="Roboto"/>
                <a:cs typeface="Roboto"/>
                <a:sym typeface="Roboto"/>
              </a:rPr>
              <a:t>:</a:t>
            </a:r>
            <a:r>
              <a:rPr lang="en" sz="1200">
                <a:latin typeface="Roboto"/>
                <a:ea typeface="Roboto"/>
                <a:cs typeface="Roboto"/>
                <a:sym typeface="Roboto"/>
              </a:rPr>
              <a:t> Conduct an in-depth analysis to identify and prioritize the key factors influencing airline passenger satisfaction. This includes examining variables such as in-flight services, staff behavior, cleanliness, and punctuality.</a:t>
            </a:r>
            <a:endParaRPr sz="1200">
              <a:latin typeface="Roboto"/>
              <a:ea typeface="Roboto"/>
              <a:cs typeface="Roboto"/>
              <a:sym typeface="Roboto"/>
            </a:endParaRPr>
          </a:p>
          <a:p>
            <a:pPr indent="0" lvl="0" marL="457200" rtl="0" algn="l">
              <a:lnSpc>
                <a:spcPct val="115000"/>
              </a:lnSpc>
              <a:spcBef>
                <a:spcPts val="1500"/>
              </a:spcBef>
              <a:spcAft>
                <a:spcPts val="0"/>
              </a:spcAft>
              <a:buNone/>
            </a:pPr>
            <a:r>
              <a:t/>
            </a:r>
            <a:endParaRPr sz="1200">
              <a:latin typeface="Roboto"/>
              <a:ea typeface="Roboto"/>
              <a:cs typeface="Roboto"/>
              <a:sym typeface="Roboto"/>
            </a:endParaRPr>
          </a:p>
          <a:p>
            <a:pPr indent="-304800" lvl="0" marL="457200" rtl="0" algn="l">
              <a:lnSpc>
                <a:spcPct val="115000"/>
              </a:lnSpc>
              <a:spcBef>
                <a:spcPts val="1500"/>
              </a:spcBef>
              <a:spcAft>
                <a:spcPts val="0"/>
              </a:spcAft>
              <a:buSzPts val="1200"/>
              <a:buFont typeface="Roboto"/>
              <a:buChar char="●"/>
            </a:pPr>
            <a:r>
              <a:rPr b="1" lang="en" sz="1300">
                <a:latin typeface="Roboto"/>
                <a:ea typeface="Roboto"/>
                <a:cs typeface="Roboto"/>
                <a:sym typeface="Roboto"/>
              </a:rPr>
              <a:t>Quantify Overall Satisfaction Levels:</a:t>
            </a:r>
            <a:r>
              <a:rPr lang="en" sz="1200">
                <a:latin typeface="Roboto"/>
                <a:ea typeface="Roboto"/>
                <a:cs typeface="Roboto"/>
                <a:sym typeface="Roboto"/>
              </a:rPr>
              <a:t> Quantify and understand the overall satisfaction levels of airline passengers. Utilize statistical methods to provide a comprehensive view of the distribution of satisfaction scores.</a:t>
            </a:r>
            <a:endParaRPr sz="1200">
              <a:latin typeface="Roboto"/>
              <a:ea typeface="Roboto"/>
              <a:cs typeface="Roboto"/>
              <a:sym typeface="Roboto"/>
            </a:endParaRPr>
          </a:p>
          <a:p>
            <a:pPr indent="0" lvl="0" marL="457200" rtl="0" algn="l">
              <a:lnSpc>
                <a:spcPct val="115000"/>
              </a:lnSpc>
              <a:spcBef>
                <a:spcPts val="1500"/>
              </a:spcBef>
              <a:spcAft>
                <a:spcPts val="0"/>
              </a:spcAft>
              <a:buNone/>
            </a:pPr>
            <a:r>
              <a:t/>
            </a:r>
            <a:endParaRPr sz="1200">
              <a:latin typeface="Roboto"/>
              <a:ea typeface="Roboto"/>
              <a:cs typeface="Roboto"/>
              <a:sym typeface="Roboto"/>
            </a:endParaRPr>
          </a:p>
          <a:p>
            <a:pPr indent="-304800" lvl="0" marL="457200" rtl="0" algn="l">
              <a:lnSpc>
                <a:spcPct val="115000"/>
              </a:lnSpc>
              <a:spcBef>
                <a:spcPts val="1500"/>
              </a:spcBef>
              <a:spcAft>
                <a:spcPts val="0"/>
              </a:spcAft>
              <a:buSzPts val="1200"/>
              <a:buFont typeface="Roboto"/>
              <a:buChar char="●"/>
            </a:pPr>
            <a:r>
              <a:rPr b="1" lang="en" sz="1300">
                <a:latin typeface="Roboto"/>
                <a:ea typeface="Roboto"/>
                <a:cs typeface="Roboto"/>
                <a:sym typeface="Roboto"/>
              </a:rPr>
              <a:t>Explore Correlations: </a:t>
            </a:r>
            <a:r>
              <a:rPr lang="en" sz="1200">
                <a:latin typeface="Roboto"/>
                <a:ea typeface="Roboto"/>
                <a:cs typeface="Roboto"/>
                <a:sym typeface="Roboto"/>
              </a:rPr>
              <a:t>Investigate correlations between different aspects of the passenger experience. Understand how variables such as on-time performance might impact the overall perception of services.</a:t>
            </a:r>
            <a:endParaRPr sz="1200">
              <a:latin typeface="Roboto"/>
              <a:ea typeface="Roboto"/>
              <a:cs typeface="Roboto"/>
              <a:sym typeface="Roboto"/>
            </a:endParaRPr>
          </a:p>
          <a:p>
            <a:pPr indent="0" lvl="0" marL="457200" rtl="0" algn="l">
              <a:lnSpc>
                <a:spcPct val="115000"/>
              </a:lnSpc>
              <a:spcBef>
                <a:spcPts val="1500"/>
              </a:spcBef>
              <a:spcAft>
                <a:spcPts val="0"/>
              </a:spcAft>
              <a:buNone/>
            </a:pPr>
            <a:r>
              <a:t/>
            </a:r>
            <a:endParaRPr sz="1200">
              <a:latin typeface="Roboto"/>
              <a:ea typeface="Roboto"/>
              <a:cs typeface="Roboto"/>
              <a:sym typeface="Roboto"/>
            </a:endParaRPr>
          </a:p>
          <a:p>
            <a:pPr indent="-304800" lvl="0" marL="457200" rtl="0" algn="l">
              <a:lnSpc>
                <a:spcPct val="115000"/>
              </a:lnSpc>
              <a:spcBef>
                <a:spcPts val="1500"/>
              </a:spcBef>
              <a:spcAft>
                <a:spcPts val="0"/>
              </a:spcAft>
              <a:buSzPts val="1200"/>
              <a:buFont typeface="Roboto"/>
              <a:buChar char="●"/>
            </a:pPr>
            <a:r>
              <a:rPr b="1" lang="en" sz="1300">
                <a:latin typeface="Roboto"/>
                <a:ea typeface="Roboto"/>
                <a:cs typeface="Roboto"/>
                <a:sym typeface="Roboto"/>
              </a:rPr>
              <a:t>Factor Analysis:</a:t>
            </a:r>
            <a:r>
              <a:rPr lang="en" sz="1200">
                <a:latin typeface="Roboto"/>
                <a:ea typeface="Roboto"/>
                <a:cs typeface="Roboto"/>
                <a:sym typeface="Roboto"/>
              </a:rPr>
              <a:t> Apply factor analysis techniques to discern underlying factors that contribute significantly to passenger satisfaction. This involves identifying latent variables that are not directly observable but have a substantial impact on the overall experience.</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6"/>
          <p:cNvSpPr txBox="1"/>
          <p:nvPr>
            <p:ph type="title"/>
          </p:nvPr>
        </p:nvSpPr>
        <p:spPr>
          <a:xfrm>
            <a:off x="719950" y="220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 methods</a:t>
            </a:r>
            <a:endParaRPr/>
          </a:p>
        </p:txBody>
      </p:sp>
      <p:grpSp>
        <p:nvGrpSpPr>
          <p:cNvPr id="357" name="Google Shape;357;p16"/>
          <p:cNvGrpSpPr/>
          <p:nvPr/>
        </p:nvGrpSpPr>
        <p:grpSpPr>
          <a:xfrm>
            <a:off x="3790975" y="3468875"/>
            <a:ext cx="4633025" cy="1674600"/>
            <a:chOff x="3790975" y="3468875"/>
            <a:chExt cx="4633025" cy="1674600"/>
          </a:xfrm>
        </p:grpSpPr>
        <p:sp>
          <p:nvSpPr>
            <p:cNvPr id="358" name="Google Shape;358;p16"/>
            <p:cNvSpPr txBox="1"/>
            <p:nvPr/>
          </p:nvSpPr>
          <p:spPr>
            <a:xfrm>
              <a:off x="5999400" y="3468875"/>
              <a:ext cx="2424600" cy="1674600"/>
            </a:xfrm>
            <a:prstGeom prst="rect">
              <a:avLst/>
            </a:prstGeom>
            <a:noFill/>
            <a:ln>
              <a:noFill/>
            </a:ln>
          </p:spPr>
          <p:txBody>
            <a:bodyPr anchorCtr="0" anchor="ctr" bIns="91425" lIns="91425" spcFirstLastPara="1" rIns="91425" wrap="square" tIns="91425">
              <a:noAutofit/>
            </a:bodyPr>
            <a:lstStyle/>
            <a:p>
              <a:pPr indent="-180340" lvl="0" marL="182880" rtl="0" algn="l">
                <a:spcBef>
                  <a:spcPts val="0"/>
                </a:spcBef>
                <a:spcAft>
                  <a:spcPts val="0"/>
                </a:spcAft>
                <a:buClr>
                  <a:schemeClr val="dk1"/>
                </a:buClr>
                <a:buSzPts val="1400"/>
                <a:buFont typeface="Lexend Deca"/>
                <a:buChar char="●"/>
              </a:pPr>
              <a:r>
                <a:rPr lang="en" sz="1200">
                  <a:solidFill>
                    <a:srgbClr val="0F0F0F"/>
                  </a:solidFill>
                  <a:latin typeface="Roboto"/>
                  <a:ea typeface="Roboto"/>
                  <a:cs typeface="Roboto"/>
                  <a:sym typeface="Roboto"/>
                </a:rPr>
                <a:t>Perform correlation analysis to examine relationships between various aspects of the passenger experience. Understand how factors like in-flight services, staff behavior, and cleanliness correlate with overall satisfaction.</a:t>
              </a:r>
              <a:endParaRPr>
                <a:solidFill>
                  <a:schemeClr val="dk1"/>
                </a:solidFill>
                <a:latin typeface="Lexend Deca"/>
                <a:ea typeface="Lexend Deca"/>
                <a:cs typeface="Lexend Deca"/>
                <a:sym typeface="Lexend Deca"/>
              </a:endParaRPr>
            </a:p>
          </p:txBody>
        </p:sp>
        <p:sp>
          <p:nvSpPr>
            <p:cNvPr id="359" name="Google Shape;359;p16"/>
            <p:cNvSpPr txBox="1"/>
            <p:nvPr/>
          </p:nvSpPr>
          <p:spPr>
            <a:xfrm>
              <a:off x="3790975" y="3699275"/>
              <a:ext cx="1562100" cy="842100"/>
            </a:xfrm>
            <a:prstGeom prst="rect">
              <a:avLst/>
            </a:prstGeom>
            <a:solidFill>
              <a:srgbClr val="FFFFFF">
                <a:alpha val="34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ebas Neue"/>
                  <a:ea typeface="Bebas Neue"/>
                  <a:cs typeface="Bebas Neue"/>
                  <a:sym typeface="Bebas Neue"/>
                </a:rPr>
                <a:t>Correlation analysis</a:t>
              </a:r>
              <a:endParaRPr sz="2400">
                <a:solidFill>
                  <a:schemeClr val="dk1"/>
                </a:solidFill>
                <a:latin typeface="Bebas Neue"/>
                <a:ea typeface="Bebas Neue"/>
                <a:cs typeface="Bebas Neue"/>
                <a:sym typeface="Bebas Neue"/>
              </a:endParaRPr>
            </a:p>
          </p:txBody>
        </p:sp>
      </p:grpSp>
      <p:grpSp>
        <p:nvGrpSpPr>
          <p:cNvPr id="360" name="Google Shape;360;p16"/>
          <p:cNvGrpSpPr/>
          <p:nvPr/>
        </p:nvGrpSpPr>
        <p:grpSpPr>
          <a:xfrm>
            <a:off x="3790975" y="2221175"/>
            <a:ext cx="4633025" cy="1247700"/>
            <a:chOff x="3790975" y="2221175"/>
            <a:chExt cx="4633025" cy="1247700"/>
          </a:xfrm>
        </p:grpSpPr>
        <p:sp>
          <p:nvSpPr>
            <p:cNvPr id="361" name="Google Shape;361;p16"/>
            <p:cNvSpPr txBox="1"/>
            <p:nvPr/>
          </p:nvSpPr>
          <p:spPr>
            <a:xfrm>
              <a:off x="5999400" y="2221175"/>
              <a:ext cx="2424600" cy="1247700"/>
            </a:xfrm>
            <a:prstGeom prst="rect">
              <a:avLst/>
            </a:prstGeom>
            <a:noFill/>
            <a:ln>
              <a:noFill/>
            </a:ln>
          </p:spPr>
          <p:txBody>
            <a:bodyPr anchorCtr="0" anchor="ctr" bIns="91425" lIns="91425" spcFirstLastPara="1" rIns="91425" wrap="square" tIns="91425">
              <a:noAutofit/>
            </a:bodyPr>
            <a:lstStyle/>
            <a:p>
              <a:pPr indent="-180340" lvl="0" marL="182880" rtl="0" algn="l">
                <a:spcBef>
                  <a:spcPts val="0"/>
                </a:spcBef>
                <a:spcAft>
                  <a:spcPts val="0"/>
                </a:spcAft>
                <a:buClr>
                  <a:schemeClr val="dk1"/>
                </a:buClr>
                <a:buSzPts val="1400"/>
                <a:buFont typeface="Lexend Deca"/>
                <a:buChar char="●"/>
              </a:pPr>
              <a:r>
                <a:rPr lang="en" sz="1200">
                  <a:solidFill>
                    <a:srgbClr val="0F0F0F"/>
                  </a:solidFill>
                  <a:latin typeface="Roboto"/>
                  <a:ea typeface="Roboto"/>
                  <a:cs typeface="Roboto"/>
                  <a:sym typeface="Roboto"/>
                </a:rPr>
                <a:t>Conduct EDA to visually explore the dataset. Employ charts, histograms, and heatmaps to identify patterns, outliers, and relationships between different variables.</a:t>
              </a:r>
              <a:endParaRPr>
                <a:solidFill>
                  <a:schemeClr val="dk1"/>
                </a:solidFill>
                <a:latin typeface="Lexend Deca"/>
                <a:ea typeface="Lexend Deca"/>
                <a:cs typeface="Lexend Deca"/>
                <a:sym typeface="Lexend Deca"/>
              </a:endParaRPr>
            </a:p>
          </p:txBody>
        </p:sp>
        <p:sp>
          <p:nvSpPr>
            <p:cNvPr id="362" name="Google Shape;362;p16"/>
            <p:cNvSpPr txBox="1"/>
            <p:nvPr/>
          </p:nvSpPr>
          <p:spPr>
            <a:xfrm>
              <a:off x="3790975" y="2273025"/>
              <a:ext cx="1680600" cy="1088700"/>
            </a:xfrm>
            <a:prstGeom prst="rect">
              <a:avLst/>
            </a:prstGeom>
            <a:solidFill>
              <a:srgbClr val="FFFFFF">
                <a:alpha val="34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ebas Neue"/>
                  <a:ea typeface="Bebas Neue"/>
                  <a:cs typeface="Bebas Neue"/>
                  <a:sym typeface="Bebas Neue"/>
                </a:rPr>
                <a:t>Exploratory</a:t>
              </a:r>
              <a:r>
                <a:rPr lang="en" sz="2400">
                  <a:solidFill>
                    <a:schemeClr val="dk1"/>
                  </a:solidFill>
                  <a:latin typeface="Bebas Neue"/>
                  <a:ea typeface="Bebas Neue"/>
                  <a:cs typeface="Bebas Neue"/>
                  <a:sym typeface="Bebas Neue"/>
                </a:rPr>
                <a:t> data analysis(eda)</a:t>
              </a:r>
              <a:endParaRPr sz="2400">
                <a:solidFill>
                  <a:schemeClr val="dk1"/>
                </a:solidFill>
                <a:latin typeface="Bebas Neue"/>
                <a:ea typeface="Bebas Neue"/>
                <a:cs typeface="Bebas Neue"/>
                <a:sym typeface="Bebas Neue"/>
              </a:endParaRPr>
            </a:p>
          </p:txBody>
        </p:sp>
      </p:grpSp>
      <p:grpSp>
        <p:nvGrpSpPr>
          <p:cNvPr id="363" name="Google Shape;363;p16"/>
          <p:cNvGrpSpPr/>
          <p:nvPr/>
        </p:nvGrpSpPr>
        <p:grpSpPr>
          <a:xfrm>
            <a:off x="3790975" y="992775"/>
            <a:ext cx="4633025" cy="1246200"/>
            <a:chOff x="3790975" y="992775"/>
            <a:chExt cx="4633025" cy="1246200"/>
          </a:xfrm>
        </p:grpSpPr>
        <p:sp>
          <p:nvSpPr>
            <p:cNvPr id="364" name="Google Shape;364;p16"/>
            <p:cNvSpPr txBox="1"/>
            <p:nvPr/>
          </p:nvSpPr>
          <p:spPr>
            <a:xfrm>
              <a:off x="3790975" y="1343575"/>
              <a:ext cx="1680600" cy="654300"/>
            </a:xfrm>
            <a:prstGeom prst="rect">
              <a:avLst/>
            </a:prstGeom>
            <a:solidFill>
              <a:srgbClr val="FFFFFF">
                <a:alpha val="34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ebas Neue"/>
                  <a:ea typeface="Bebas Neue"/>
                  <a:cs typeface="Bebas Neue"/>
                  <a:sym typeface="Bebas Neue"/>
                </a:rPr>
                <a:t>D</a:t>
              </a:r>
              <a:r>
                <a:rPr lang="en" sz="2400">
                  <a:solidFill>
                    <a:schemeClr val="dk1"/>
                  </a:solidFill>
                  <a:latin typeface="Bebas Neue"/>
                  <a:ea typeface="Bebas Neue"/>
                  <a:cs typeface="Bebas Neue"/>
                  <a:sym typeface="Bebas Neue"/>
                </a:rPr>
                <a:t>escriptive statistics</a:t>
              </a:r>
              <a:endParaRPr sz="2400">
                <a:solidFill>
                  <a:schemeClr val="dk1"/>
                </a:solidFill>
                <a:latin typeface="Bebas Neue"/>
                <a:ea typeface="Bebas Neue"/>
                <a:cs typeface="Bebas Neue"/>
                <a:sym typeface="Bebas Neue"/>
              </a:endParaRPr>
            </a:p>
          </p:txBody>
        </p:sp>
        <p:sp>
          <p:nvSpPr>
            <p:cNvPr id="365" name="Google Shape;365;p16"/>
            <p:cNvSpPr txBox="1"/>
            <p:nvPr/>
          </p:nvSpPr>
          <p:spPr>
            <a:xfrm>
              <a:off x="5999400" y="992775"/>
              <a:ext cx="2424600" cy="1246200"/>
            </a:xfrm>
            <a:prstGeom prst="rect">
              <a:avLst/>
            </a:prstGeom>
            <a:noFill/>
            <a:ln>
              <a:noFill/>
            </a:ln>
          </p:spPr>
          <p:txBody>
            <a:bodyPr anchorCtr="0" anchor="ctr" bIns="91425" lIns="91425" spcFirstLastPara="1" rIns="91425" wrap="square" tIns="91425">
              <a:noAutofit/>
            </a:bodyPr>
            <a:lstStyle/>
            <a:p>
              <a:pPr indent="-180340" lvl="0" marL="182880" rtl="0" algn="l">
                <a:spcBef>
                  <a:spcPts val="0"/>
                </a:spcBef>
                <a:spcAft>
                  <a:spcPts val="0"/>
                </a:spcAft>
                <a:buClr>
                  <a:schemeClr val="dk1"/>
                </a:buClr>
                <a:buSzPts val="1400"/>
                <a:buFont typeface="Lexend Deca"/>
                <a:buChar char="●"/>
              </a:pPr>
              <a:r>
                <a:rPr lang="en" sz="1200">
                  <a:solidFill>
                    <a:srgbClr val="0F0F0F"/>
                  </a:solidFill>
                  <a:latin typeface="Roboto"/>
                  <a:ea typeface="Roboto"/>
                  <a:cs typeface="Roboto"/>
                  <a:sym typeface="Roboto"/>
                </a:rPr>
                <a:t>Utilize descriptive statistical measures to summarize and present key characteristics of the dataset. This includes mean satisfaction scores, standard deviations, and other relevant metrics.</a:t>
              </a:r>
              <a:endParaRPr>
                <a:solidFill>
                  <a:schemeClr val="dk1"/>
                </a:solidFill>
                <a:latin typeface="Lexend Deca"/>
                <a:ea typeface="Lexend Deca"/>
                <a:cs typeface="Lexend Deca"/>
                <a:sym typeface="Lexend Deca"/>
              </a:endParaRPr>
            </a:p>
          </p:txBody>
        </p:sp>
      </p:grpSp>
      <p:sp>
        <p:nvSpPr>
          <p:cNvPr id="366" name="Google Shape;366;p16"/>
          <p:cNvSpPr/>
          <p:nvPr/>
        </p:nvSpPr>
        <p:spPr>
          <a:xfrm>
            <a:off x="1072725" y="1510350"/>
            <a:ext cx="955500" cy="962100"/>
          </a:xfrm>
          <a:prstGeom prst="rect">
            <a:avLst/>
          </a:prstGeom>
          <a:solidFill>
            <a:srgbClr val="FFFFF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16"/>
          <p:cNvGrpSpPr/>
          <p:nvPr/>
        </p:nvGrpSpPr>
        <p:grpSpPr>
          <a:xfrm>
            <a:off x="1333537" y="1776508"/>
            <a:ext cx="433876" cy="429784"/>
            <a:chOff x="3858100" y="1435075"/>
            <a:chExt cx="487775" cy="481875"/>
          </a:xfrm>
        </p:grpSpPr>
        <p:sp>
          <p:nvSpPr>
            <p:cNvPr id="368" name="Google Shape;368;p16"/>
            <p:cNvSpPr/>
            <p:nvPr/>
          </p:nvSpPr>
          <p:spPr>
            <a:xfrm>
              <a:off x="3858100" y="1868750"/>
              <a:ext cx="55575" cy="48200"/>
            </a:xfrm>
            <a:custGeom>
              <a:rect b="b" l="l" r="r" t="t"/>
              <a:pathLst>
                <a:path extrusionOk="0" h="1928" w="2223">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9" name="Google Shape;369;p16"/>
            <p:cNvSpPr/>
            <p:nvPr/>
          </p:nvSpPr>
          <p:spPr>
            <a:xfrm>
              <a:off x="3917950" y="1808500"/>
              <a:ext cx="60350" cy="48525"/>
            </a:xfrm>
            <a:custGeom>
              <a:rect b="b" l="l" r="r" t="t"/>
              <a:pathLst>
                <a:path extrusionOk="0" h="1941" w="2414">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0" name="Google Shape;370;p16"/>
            <p:cNvSpPr/>
            <p:nvPr/>
          </p:nvSpPr>
          <p:spPr>
            <a:xfrm>
              <a:off x="3876450" y="1435075"/>
              <a:ext cx="450375" cy="251250"/>
            </a:xfrm>
            <a:custGeom>
              <a:rect b="b" l="l" r="r" t="t"/>
              <a:pathLst>
                <a:path extrusionOk="0" h="10050" w="18015">
                  <a:moveTo>
                    <a:pt x="18014" y="1"/>
                  </a:moveTo>
                  <a:lnTo>
                    <a:pt x="561" y="4762"/>
                  </a:lnTo>
                  <a:cubicBezTo>
                    <a:pt x="121" y="4882"/>
                    <a:pt x="1" y="5448"/>
                    <a:pt x="350" y="5740"/>
                  </a:cubicBezTo>
                  <a:lnTo>
                    <a:pt x="5584" y="10049"/>
                  </a:lnTo>
                  <a:lnTo>
                    <a:pt x="180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1" name="Google Shape;371;p16"/>
            <p:cNvSpPr/>
            <p:nvPr/>
          </p:nvSpPr>
          <p:spPr>
            <a:xfrm>
              <a:off x="4094925" y="1456025"/>
              <a:ext cx="250950" cy="445250"/>
            </a:xfrm>
            <a:custGeom>
              <a:rect b="b" l="l" r="r" t="t"/>
              <a:pathLst>
                <a:path extrusionOk="0" h="17810" w="10038">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2" name="Google Shape;372;p16"/>
            <p:cNvSpPr/>
            <p:nvPr/>
          </p:nvSpPr>
          <p:spPr>
            <a:xfrm>
              <a:off x="3993575" y="1542825"/>
              <a:ext cx="245025" cy="242525"/>
            </a:xfrm>
            <a:custGeom>
              <a:rect b="b" l="l" r="r" t="t"/>
              <a:pathLst>
                <a:path extrusionOk="0" h="9701" w="9801">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373" name="Google Shape;373;p16"/>
          <p:cNvCxnSpPr>
            <a:stCxn id="374" idx="3"/>
            <a:endCxn id="364" idx="1"/>
          </p:cNvCxnSpPr>
          <p:nvPr/>
        </p:nvCxnSpPr>
        <p:spPr>
          <a:xfrm flipH="1" rot="10800000">
            <a:off x="2762775" y="1670675"/>
            <a:ext cx="1028100" cy="1222800"/>
          </a:xfrm>
          <a:prstGeom prst="curvedConnector3">
            <a:avLst>
              <a:gd fmla="val 50005" name="adj1"/>
            </a:avLst>
          </a:prstGeom>
          <a:noFill/>
          <a:ln cap="flat" cmpd="sng" w="19050">
            <a:solidFill>
              <a:schemeClr val="dk1"/>
            </a:solidFill>
            <a:prstDash val="dash"/>
            <a:round/>
            <a:headEnd len="med" w="med" type="none"/>
            <a:tailEnd len="med" w="med" type="none"/>
          </a:ln>
        </p:spPr>
      </p:cxnSp>
      <p:cxnSp>
        <p:nvCxnSpPr>
          <p:cNvPr id="375" name="Google Shape;375;p16"/>
          <p:cNvCxnSpPr>
            <a:stCxn id="374" idx="3"/>
          </p:cNvCxnSpPr>
          <p:nvPr/>
        </p:nvCxnSpPr>
        <p:spPr>
          <a:xfrm flipH="1" rot="10800000">
            <a:off x="2762775" y="2817575"/>
            <a:ext cx="1028400" cy="75900"/>
          </a:xfrm>
          <a:prstGeom prst="curvedConnector3">
            <a:avLst>
              <a:gd fmla="val 50000" name="adj1"/>
            </a:avLst>
          </a:prstGeom>
          <a:noFill/>
          <a:ln cap="flat" cmpd="sng" w="19050">
            <a:solidFill>
              <a:schemeClr val="dk1"/>
            </a:solidFill>
            <a:prstDash val="dash"/>
            <a:round/>
            <a:headEnd len="med" w="med" type="none"/>
            <a:tailEnd len="med" w="med" type="none"/>
          </a:ln>
        </p:spPr>
      </p:cxnSp>
      <p:cxnSp>
        <p:nvCxnSpPr>
          <p:cNvPr id="376" name="Google Shape;376;p16"/>
          <p:cNvCxnSpPr>
            <a:stCxn id="374" idx="3"/>
            <a:endCxn id="359" idx="1"/>
          </p:cNvCxnSpPr>
          <p:nvPr/>
        </p:nvCxnSpPr>
        <p:spPr>
          <a:xfrm>
            <a:off x="2762775" y="2893475"/>
            <a:ext cx="1028100" cy="1226700"/>
          </a:xfrm>
          <a:prstGeom prst="curvedConnector3">
            <a:avLst>
              <a:gd fmla="val 50005" name="adj1"/>
            </a:avLst>
          </a:prstGeom>
          <a:noFill/>
          <a:ln cap="flat" cmpd="sng" w="19050">
            <a:solidFill>
              <a:schemeClr val="dk1"/>
            </a:solidFill>
            <a:prstDash val="dash"/>
            <a:round/>
            <a:headEnd len="med" w="med" type="none"/>
            <a:tailEnd len="med" w="med" type="none"/>
          </a:ln>
        </p:spPr>
      </p:cxnSp>
      <p:cxnSp>
        <p:nvCxnSpPr>
          <p:cNvPr id="377" name="Google Shape;377;p16"/>
          <p:cNvCxnSpPr/>
          <p:nvPr/>
        </p:nvCxnSpPr>
        <p:spPr>
          <a:xfrm rot="-5400000">
            <a:off x="5463775" y="1056725"/>
            <a:ext cx="621900" cy="606300"/>
          </a:xfrm>
          <a:prstGeom prst="curvedConnector3">
            <a:avLst>
              <a:gd fmla="val 50000" name="adj1"/>
            </a:avLst>
          </a:prstGeom>
          <a:noFill/>
          <a:ln cap="flat" cmpd="sng" w="19050">
            <a:solidFill>
              <a:schemeClr val="dk1"/>
            </a:solidFill>
            <a:prstDash val="dash"/>
            <a:round/>
            <a:headEnd len="med" w="med" type="none"/>
            <a:tailEnd len="med" w="med" type="none"/>
          </a:ln>
        </p:spPr>
      </p:cxnSp>
      <p:cxnSp>
        <p:nvCxnSpPr>
          <p:cNvPr id="378" name="Google Shape;378;p16"/>
          <p:cNvCxnSpPr/>
          <p:nvPr/>
        </p:nvCxnSpPr>
        <p:spPr>
          <a:xfrm flipH="1" rot="10800000">
            <a:off x="5471575" y="2419025"/>
            <a:ext cx="662400" cy="475200"/>
          </a:xfrm>
          <a:prstGeom prst="curvedConnector3">
            <a:avLst>
              <a:gd fmla="val 50000" name="adj1"/>
            </a:avLst>
          </a:prstGeom>
          <a:noFill/>
          <a:ln cap="flat" cmpd="sng" w="19050">
            <a:solidFill>
              <a:schemeClr val="dk1"/>
            </a:solidFill>
            <a:prstDash val="dash"/>
            <a:round/>
            <a:headEnd len="med" w="med" type="none"/>
            <a:tailEnd len="med" w="med" type="none"/>
          </a:ln>
        </p:spPr>
      </p:cxnSp>
      <p:cxnSp>
        <p:nvCxnSpPr>
          <p:cNvPr id="379" name="Google Shape;379;p16"/>
          <p:cNvCxnSpPr/>
          <p:nvPr/>
        </p:nvCxnSpPr>
        <p:spPr>
          <a:xfrm flipH="1" rot="10800000">
            <a:off x="5375650" y="3609350"/>
            <a:ext cx="713400" cy="604200"/>
          </a:xfrm>
          <a:prstGeom prst="curvedConnector3">
            <a:avLst>
              <a:gd fmla="val 50000" name="adj1"/>
            </a:avLst>
          </a:prstGeom>
          <a:noFill/>
          <a:ln cap="flat" cmpd="sng" w="19050">
            <a:solidFill>
              <a:schemeClr val="dk1"/>
            </a:solidFill>
            <a:prstDash val="dash"/>
            <a:round/>
            <a:headEnd len="med" w="med" type="none"/>
            <a:tailEnd len="med" w="med" type="none"/>
          </a:ln>
        </p:spPr>
      </p:cxnSp>
      <p:grpSp>
        <p:nvGrpSpPr>
          <p:cNvPr id="380" name="Google Shape;380;p16"/>
          <p:cNvGrpSpPr/>
          <p:nvPr/>
        </p:nvGrpSpPr>
        <p:grpSpPr>
          <a:xfrm>
            <a:off x="338175" y="2563925"/>
            <a:ext cx="2424600" cy="1246200"/>
            <a:chOff x="338175" y="2563925"/>
            <a:chExt cx="2424600" cy="1246200"/>
          </a:xfrm>
        </p:grpSpPr>
        <p:sp>
          <p:nvSpPr>
            <p:cNvPr id="374" name="Google Shape;374;p16"/>
            <p:cNvSpPr txBox="1"/>
            <p:nvPr/>
          </p:nvSpPr>
          <p:spPr>
            <a:xfrm>
              <a:off x="338175" y="2563925"/>
              <a:ext cx="2424600" cy="65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ebas Neue"/>
                  <a:ea typeface="Bebas Neue"/>
                  <a:cs typeface="Bebas Neue"/>
                  <a:sym typeface="Bebas Neue"/>
                </a:rPr>
                <a:t>Analysis methods</a:t>
              </a:r>
              <a:endParaRPr sz="2400">
                <a:solidFill>
                  <a:schemeClr val="dk1"/>
                </a:solidFill>
                <a:latin typeface="Bebas Neue"/>
                <a:ea typeface="Bebas Neue"/>
                <a:cs typeface="Bebas Neue"/>
                <a:sym typeface="Bebas Neue"/>
              </a:endParaRPr>
            </a:p>
          </p:txBody>
        </p:sp>
        <p:sp>
          <p:nvSpPr>
            <p:cNvPr id="381" name="Google Shape;381;p16"/>
            <p:cNvSpPr txBox="1"/>
            <p:nvPr/>
          </p:nvSpPr>
          <p:spPr>
            <a:xfrm>
              <a:off x="338175" y="3100325"/>
              <a:ext cx="2424600" cy="70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Deca"/>
                <a:ea typeface="Lexend Deca"/>
                <a:cs typeface="Lexend Deca"/>
                <a:sym typeface="Lexend Dec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7"/>
          <p:cNvSpPr txBox="1"/>
          <p:nvPr>
            <p:ph type="title"/>
          </p:nvPr>
        </p:nvSpPr>
        <p:spPr>
          <a:xfrm>
            <a:off x="720000" y="3102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 (Eda)</a:t>
            </a:r>
            <a:endParaRPr/>
          </a:p>
        </p:txBody>
      </p:sp>
      <p:sp>
        <p:nvSpPr>
          <p:cNvPr id="387" name="Google Shape;387;p17"/>
          <p:cNvSpPr txBox="1"/>
          <p:nvPr/>
        </p:nvSpPr>
        <p:spPr>
          <a:xfrm>
            <a:off x="305450" y="1063625"/>
            <a:ext cx="4683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F0F0F"/>
                </a:solidFill>
                <a:latin typeface="Roboto"/>
                <a:ea typeface="Roboto"/>
                <a:cs typeface="Roboto"/>
                <a:sym typeface="Roboto"/>
              </a:rPr>
              <a:t>Histogram of satisfaction scores for all airline </a:t>
            </a:r>
            <a:r>
              <a:rPr b="1" lang="en">
                <a:solidFill>
                  <a:srgbClr val="0F0F0F"/>
                </a:solidFill>
                <a:latin typeface="Roboto"/>
                <a:ea typeface="Roboto"/>
                <a:cs typeface="Roboto"/>
                <a:sym typeface="Roboto"/>
              </a:rPr>
              <a:t>services</a:t>
            </a:r>
            <a:endParaRPr b="1" sz="1700"/>
          </a:p>
        </p:txBody>
      </p:sp>
      <p:sp>
        <p:nvSpPr>
          <p:cNvPr id="388" name="Google Shape;388;p17"/>
          <p:cNvSpPr txBox="1"/>
          <p:nvPr/>
        </p:nvSpPr>
        <p:spPr>
          <a:xfrm>
            <a:off x="305450" y="4211425"/>
            <a:ext cx="3930600" cy="7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There’s some </a:t>
            </a:r>
            <a:r>
              <a:rPr lang="en"/>
              <a:t>people</a:t>
            </a:r>
            <a:r>
              <a:rPr lang="en"/>
              <a:t> who give 0 to food and drink are </a:t>
            </a:r>
            <a:r>
              <a:rPr lang="en"/>
              <a:t>satisfied which mean no matter Affects satisfaction</a:t>
            </a:r>
            <a:endParaRPr/>
          </a:p>
        </p:txBody>
      </p:sp>
      <p:sp>
        <p:nvSpPr>
          <p:cNvPr id="389" name="Google Shape;389;p17"/>
          <p:cNvSpPr txBox="1"/>
          <p:nvPr/>
        </p:nvSpPr>
        <p:spPr>
          <a:xfrm>
            <a:off x="4925250" y="4211425"/>
            <a:ext cx="4072500" cy="7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t>Most of those who give 0 to Arrival time convenient on the plane are satisfied with the flight. It seems that wifi service is not that important.</a:t>
            </a:r>
            <a:endParaRPr sz="1350"/>
          </a:p>
          <a:p>
            <a:pPr indent="0" lvl="0" marL="0" rtl="0" algn="l">
              <a:spcBef>
                <a:spcPts val="700"/>
              </a:spcBef>
              <a:spcAft>
                <a:spcPts val="0"/>
              </a:spcAft>
              <a:buNone/>
            </a:pPr>
            <a:r>
              <a:t/>
            </a:r>
            <a:endParaRPr/>
          </a:p>
        </p:txBody>
      </p:sp>
      <p:pic>
        <p:nvPicPr>
          <p:cNvPr id="390" name="Google Shape;390;p17"/>
          <p:cNvPicPr preferRelativeResize="0"/>
          <p:nvPr/>
        </p:nvPicPr>
        <p:blipFill>
          <a:blip r:embed="rId3">
            <a:alphaModFix/>
          </a:blip>
          <a:stretch>
            <a:fillRect/>
          </a:stretch>
        </p:blipFill>
        <p:spPr>
          <a:xfrm>
            <a:off x="4925262" y="1636325"/>
            <a:ext cx="3746775" cy="2405625"/>
          </a:xfrm>
          <a:prstGeom prst="rect">
            <a:avLst/>
          </a:prstGeom>
          <a:noFill/>
          <a:ln>
            <a:noFill/>
          </a:ln>
        </p:spPr>
      </p:pic>
      <p:pic>
        <p:nvPicPr>
          <p:cNvPr id="391" name="Google Shape;391;p17"/>
          <p:cNvPicPr preferRelativeResize="0"/>
          <p:nvPr/>
        </p:nvPicPr>
        <p:blipFill>
          <a:blip r:embed="rId4">
            <a:alphaModFix/>
          </a:blip>
          <a:stretch>
            <a:fillRect/>
          </a:stretch>
        </p:blipFill>
        <p:spPr>
          <a:xfrm>
            <a:off x="399450" y="1636325"/>
            <a:ext cx="4016401" cy="240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8"/>
          <p:cNvSpPr txBox="1"/>
          <p:nvPr>
            <p:ph type="title"/>
          </p:nvPr>
        </p:nvSpPr>
        <p:spPr>
          <a:xfrm>
            <a:off x="720000" y="1867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 (Eda)</a:t>
            </a:r>
            <a:endParaRPr/>
          </a:p>
        </p:txBody>
      </p:sp>
      <p:sp>
        <p:nvSpPr>
          <p:cNvPr id="397" name="Google Shape;397;p18"/>
          <p:cNvSpPr txBox="1"/>
          <p:nvPr/>
        </p:nvSpPr>
        <p:spPr>
          <a:xfrm>
            <a:off x="249350" y="936625"/>
            <a:ext cx="4683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F0F0F"/>
                </a:solidFill>
                <a:latin typeface="Roboto"/>
                <a:ea typeface="Roboto"/>
                <a:cs typeface="Roboto"/>
                <a:sym typeface="Roboto"/>
              </a:rPr>
              <a:t>Histogram of satisfaction scores for all airline services</a:t>
            </a:r>
            <a:endParaRPr b="1" sz="1700"/>
          </a:p>
        </p:txBody>
      </p:sp>
      <p:sp>
        <p:nvSpPr>
          <p:cNvPr id="398" name="Google Shape;398;p18"/>
          <p:cNvSpPr txBox="1"/>
          <p:nvPr/>
        </p:nvSpPr>
        <p:spPr>
          <a:xfrm>
            <a:off x="152400" y="4013725"/>
            <a:ext cx="4184700" cy="7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t>Most of those who give 5 points to seat comfort are satisfied with the flight </a:t>
            </a:r>
            <a:endParaRPr sz="1350"/>
          </a:p>
        </p:txBody>
      </p:sp>
      <p:sp>
        <p:nvSpPr>
          <p:cNvPr id="399" name="Google Shape;399;p18"/>
          <p:cNvSpPr txBox="1"/>
          <p:nvPr/>
        </p:nvSpPr>
        <p:spPr>
          <a:xfrm>
            <a:off x="4763925" y="4063375"/>
            <a:ext cx="4184700" cy="9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t>Most of those who give 5 points to Inflight entertainment are satisfied with the flight and There is no one that gives the Inflight entertainment 0 points.</a:t>
            </a:r>
            <a:endParaRPr sz="1350"/>
          </a:p>
          <a:p>
            <a:pPr indent="0" lvl="0" marL="0" rtl="0" algn="l">
              <a:spcBef>
                <a:spcPts val="0"/>
              </a:spcBef>
              <a:spcAft>
                <a:spcPts val="0"/>
              </a:spcAft>
              <a:buNone/>
            </a:pPr>
            <a:r>
              <a:t/>
            </a:r>
            <a:endParaRPr/>
          </a:p>
        </p:txBody>
      </p:sp>
      <p:pic>
        <p:nvPicPr>
          <p:cNvPr id="400" name="Google Shape;400;p18"/>
          <p:cNvPicPr preferRelativeResize="0"/>
          <p:nvPr/>
        </p:nvPicPr>
        <p:blipFill>
          <a:blip r:embed="rId3">
            <a:alphaModFix/>
          </a:blip>
          <a:stretch>
            <a:fillRect/>
          </a:stretch>
        </p:blipFill>
        <p:spPr>
          <a:xfrm>
            <a:off x="202900" y="1509325"/>
            <a:ext cx="4083699" cy="2372875"/>
          </a:xfrm>
          <a:prstGeom prst="rect">
            <a:avLst/>
          </a:prstGeom>
          <a:noFill/>
          <a:ln>
            <a:noFill/>
          </a:ln>
        </p:spPr>
      </p:pic>
      <p:pic>
        <p:nvPicPr>
          <p:cNvPr id="401" name="Google Shape;401;p18"/>
          <p:cNvPicPr preferRelativeResize="0"/>
          <p:nvPr/>
        </p:nvPicPr>
        <p:blipFill>
          <a:blip r:embed="rId4">
            <a:alphaModFix/>
          </a:blip>
          <a:stretch>
            <a:fillRect/>
          </a:stretch>
        </p:blipFill>
        <p:spPr>
          <a:xfrm>
            <a:off x="4763875" y="1509325"/>
            <a:ext cx="4083699" cy="237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9"/>
          <p:cNvSpPr txBox="1"/>
          <p:nvPr>
            <p:ph type="title"/>
          </p:nvPr>
        </p:nvSpPr>
        <p:spPr>
          <a:xfrm>
            <a:off x="720000" y="209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 (Eda)</a:t>
            </a:r>
            <a:endParaRPr/>
          </a:p>
        </p:txBody>
      </p:sp>
      <p:sp>
        <p:nvSpPr>
          <p:cNvPr id="407" name="Google Shape;407;p19"/>
          <p:cNvSpPr txBox="1"/>
          <p:nvPr/>
        </p:nvSpPr>
        <p:spPr>
          <a:xfrm>
            <a:off x="372900" y="902925"/>
            <a:ext cx="4683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F0F0F"/>
                </a:solidFill>
                <a:latin typeface="Roboto"/>
                <a:ea typeface="Roboto"/>
                <a:cs typeface="Roboto"/>
                <a:sym typeface="Roboto"/>
              </a:rPr>
              <a:t>Histogram of satisfaction scores for all airline services</a:t>
            </a:r>
            <a:endParaRPr b="1" sz="1700"/>
          </a:p>
        </p:txBody>
      </p:sp>
      <p:sp>
        <p:nvSpPr>
          <p:cNvPr id="408" name="Google Shape;408;p19"/>
          <p:cNvSpPr txBox="1"/>
          <p:nvPr/>
        </p:nvSpPr>
        <p:spPr>
          <a:xfrm>
            <a:off x="327925" y="4036200"/>
            <a:ext cx="38745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50"/>
              <a:t>Most of those who give 0 to wifi service on the plane are satisfied with the flight. It seems that wifi service is not that important.</a:t>
            </a:r>
            <a:endParaRPr sz="1250"/>
          </a:p>
          <a:p>
            <a:pPr indent="0" lvl="0" marL="0" rtl="0" algn="l">
              <a:spcBef>
                <a:spcPts val="0"/>
              </a:spcBef>
              <a:spcAft>
                <a:spcPts val="0"/>
              </a:spcAft>
              <a:buNone/>
            </a:pPr>
            <a:r>
              <a:t/>
            </a:r>
            <a:endParaRPr/>
          </a:p>
        </p:txBody>
      </p:sp>
      <p:sp>
        <p:nvSpPr>
          <p:cNvPr id="409" name="Google Shape;409;p19"/>
          <p:cNvSpPr txBox="1"/>
          <p:nvPr/>
        </p:nvSpPr>
        <p:spPr>
          <a:xfrm>
            <a:off x="4846050" y="4036200"/>
            <a:ext cx="4016700" cy="80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t>Most of those who give 5 points to cleanliness are satisfied with the flight.</a:t>
            </a:r>
            <a:endParaRPr sz="1350"/>
          </a:p>
          <a:p>
            <a:pPr indent="0" lvl="0" marL="0" rtl="0" algn="l">
              <a:spcBef>
                <a:spcPts val="700"/>
              </a:spcBef>
              <a:spcAft>
                <a:spcPts val="0"/>
              </a:spcAft>
              <a:buNone/>
            </a:pPr>
            <a:r>
              <a:t/>
            </a:r>
            <a:endParaRPr sz="1500"/>
          </a:p>
        </p:txBody>
      </p:sp>
      <p:pic>
        <p:nvPicPr>
          <p:cNvPr id="410" name="Google Shape;410;p19"/>
          <p:cNvPicPr preferRelativeResize="0"/>
          <p:nvPr/>
        </p:nvPicPr>
        <p:blipFill>
          <a:blip r:embed="rId3">
            <a:alphaModFix/>
          </a:blip>
          <a:stretch>
            <a:fillRect/>
          </a:stretch>
        </p:blipFill>
        <p:spPr>
          <a:xfrm>
            <a:off x="4846050" y="1526312"/>
            <a:ext cx="3874476" cy="2354937"/>
          </a:xfrm>
          <a:prstGeom prst="rect">
            <a:avLst/>
          </a:prstGeom>
          <a:noFill/>
          <a:ln>
            <a:noFill/>
          </a:ln>
        </p:spPr>
      </p:pic>
      <p:pic>
        <p:nvPicPr>
          <p:cNvPr id="411" name="Google Shape;411;p19"/>
          <p:cNvPicPr preferRelativeResize="0"/>
          <p:nvPr/>
        </p:nvPicPr>
        <p:blipFill>
          <a:blip r:embed="rId4">
            <a:alphaModFix/>
          </a:blip>
          <a:stretch>
            <a:fillRect/>
          </a:stretch>
        </p:blipFill>
        <p:spPr>
          <a:xfrm>
            <a:off x="455575" y="1475613"/>
            <a:ext cx="3746775" cy="240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0"/>
          <p:cNvSpPr txBox="1"/>
          <p:nvPr>
            <p:ph type="title"/>
          </p:nvPr>
        </p:nvSpPr>
        <p:spPr>
          <a:xfrm>
            <a:off x="720000" y="2765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 (Eda)</a:t>
            </a:r>
            <a:endParaRPr/>
          </a:p>
        </p:txBody>
      </p:sp>
      <p:sp>
        <p:nvSpPr>
          <p:cNvPr id="417" name="Google Shape;417;p20"/>
          <p:cNvSpPr txBox="1"/>
          <p:nvPr/>
        </p:nvSpPr>
        <p:spPr>
          <a:xfrm>
            <a:off x="327925" y="1078238"/>
            <a:ext cx="46830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F0F0F"/>
                </a:solidFill>
                <a:latin typeface="Roboto"/>
                <a:ea typeface="Roboto"/>
                <a:cs typeface="Roboto"/>
                <a:sym typeface="Roboto"/>
              </a:rPr>
              <a:t>Heatmap showing correlation between variables.</a:t>
            </a:r>
            <a:endParaRPr b="1" sz="1900"/>
          </a:p>
        </p:txBody>
      </p:sp>
      <p:pic>
        <p:nvPicPr>
          <p:cNvPr id="418" name="Google Shape;418;p20"/>
          <p:cNvPicPr preferRelativeResize="0"/>
          <p:nvPr/>
        </p:nvPicPr>
        <p:blipFill>
          <a:blip r:embed="rId3">
            <a:alphaModFix/>
          </a:blip>
          <a:stretch>
            <a:fillRect/>
          </a:stretch>
        </p:blipFill>
        <p:spPr>
          <a:xfrm>
            <a:off x="417775" y="1504850"/>
            <a:ext cx="7939851" cy="344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1"/>
          <p:cNvSpPr txBox="1"/>
          <p:nvPr>
            <p:ph type="title"/>
          </p:nvPr>
        </p:nvSpPr>
        <p:spPr>
          <a:xfrm>
            <a:off x="720000" y="2765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 (Eda)</a:t>
            </a:r>
            <a:endParaRPr/>
          </a:p>
        </p:txBody>
      </p:sp>
      <p:sp>
        <p:nvSpPr>
          <p:cNvPr id="424" name="Google Shape;424;p21"/>
          <p:cNvSpPr txBox="1"/>
          <p:nvPr/>
        </p:nvSpPr>
        <p:spPr>
          <a:xfrm>
            <a:off x="327925" y="1078238"/>
            <a:ext cx="46830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F0F0F"/>
                </a:solidFill>
                <a:latin typeface="Roboto"/>
                <a:ea typeface="Roboto"/>
                <a:cs typeface="Roboto"/>
                <a:sym typeface="Roboto"/>
              </a:rPr>
              <a:t>Satisfaction and some factors affecting it :</a:t>
            </a:r>
            <a:endParaRPr b="1" sz="1900"/>
          </a:p>
        </p:txBody>
      </p:sp>
      <p:pic>
        <p:nvPicPr>
          <p:cNvPr id="425" name="Google Shape;425;p21"/>
          <p:cNvPicPr preferRelativeResize="0"/>
          <p:nvPr/>
        </p:nvPicPr>
        <p:blipFill>
          <a:blip r:embed="rId3">
            <a:alphaModFix/>
          </a:blip>
          <a:stretch>
            <a:fillRect/>
          </a:stretch>
        </p:blipFill>
        <p:spPr>
          <a:xfrm>
            <a:off x="152400" y="1657250"/>
            <a:ext cx="4016300" cy="2435100"/>
          </a:xfrm>
          <a:prstGeom prst="rect">
            <a:avLst/>
          </a:prstGeom>
          <a:noFill/>
          <a:ln>
            <a:noFill/>
          </a:ln>
        </p:spPr>
      </p:pic>
      <p:sp>
        <p:nvSpPr>
          <p:cNvPr id="426" name="Google Shape;426;p21"/>
          <p:cNvSpPr txBox="1"/>
          <p:nvPr/>
        </p:nvSpPr>
        <p:spPr>
          <a:xfrm>
            <a:off x="152400" y="4148500"/>
            <a:ext cx="37398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56.1%</a:t>
            </a:r>
            <a:r>
              <a:rPr lang="en"/>
              <a:t> of passengers </a:t>
            </a:r>
            <a:r>
              <a:rPr lang="en"/>
              <a:t>neutral or dissatisfied</a:t>
            </a:r>
            <a:endParaRPr/>
          </a:p>
          <a:p>
            <a:pPr indent="0" lvl="0" marL="0" rtl="0" algn="l">
              <a:spcBef>
                <a:spcPts val="0"/>
              </a:spcBef>
              <a:spcAft>
                <a:spcPts val="0"/>
              </a:spcAft>
              <a:buNone/>
            </a:pPr>
            <a:r>
              <a:rPr b="1" lang="en"/>
              <a:t>43.9%</a:t>
            </a:r>
            <a:r>
              <a:rPr lang="en"/>
              <a:t> of passengers </a:t>
            </a:r>
            <a:r>
              <a:rPr lang="en"/>
              <a:t>satisfied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27" name="Google Shape;427;p21"/>
          <p:cNvPicPr preferRelativeResize="0"/>
          <p:nvPr/>
        </p:nvPicPr>
        <p:blipFill>
          <a:blip r:embed="rId4">
            <a:alphaModFix/>
          </a:blip>
          <a:stretch>
            <a:fillRect/>
          </a:stretch>
        </p:blipFill>
        <p:spPr>
          <a:xfrm>
            <a:off x="4321100" y="1657250"/>
            <a:ext cx="4670499" cy="2435100"/>
          </a:xfrm>
          <a:prstGeom prst="rect">
            <a:avLst/>
          </a:prstGeom>
          <a:noFill/>
          <a:ln>
            <a:noFill/>
          </a:ln>
        </p:spPr>
      </p:pic>
      <p:sp>
        <p:nvSpPr>
          <p:cNvPr id="428" name="Google Shape;428;p21"/>
          <p:cNvSpPr txBox="1"/>
          <p:nvPr/>
        </p:nvSpPr>
        <p:spPr>
          <a:xfrm>
            <a:off x="4276175" y="4148500"/>
            <a:ext cx="5462700" cy="8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Business travel: </a:t>
            </a:r>
            <a:r>
              <a:rPr b="1" lang="en"/>
              <a:t>58.8%</a:t>
            </a:r>
            <a:r>
              <a:rPr lang="en"/>
              <a:t> satisfied,</a:t>
            </a:r>
            <a:r>
              <a:rPr b="1" lang="en"/>
              <a:t>41.2%</a:t>
            </a:r>
            <a:r>
              <a:rPr lang="en"/>
              <a:t> neutral or dissatisfied</a:t>
            </a:r>
            <a:endParaRPr/>
          </a:p>
          <a:p>
            <a:pPr indent="0" lvl="0" marL="0" rtl="0" algn="l">
              <a:spcBef>
                <a:spcPts val="0"/>
              </a:spcBef>
              <a:spcAft>
                <a:spcPts val="0"/>
              </a:spcAft>
              <a:buNone/>
            </a:pPr>
            <a:r>
              <a:rPr lang="en"/>
              <a:t>Personal travel: </a:t>
            </a:r>
            <a:r>
              <a:rPr b="1" lang="en"/>
              <a:t>9.99% </a:t>
            </a:r>
            <a:r>
              <a:rPr lang="en"/>
              <a:t>satisfied,</a:t>
            </a:r>
            <a:r>
              <a:rPr b="1" lang="en"/>
              <a:t>90%</a:t>
            </a:r>
            <a:r>
              <a:rPr lang="en"/>
              <a:t> neutral or dissatisfied</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ying Airplane Theme Infographics by Slidesgo">
  <a:themeElements>
    <a:clrScheme name="Simple Light">
      <a:dk1>
        <a:srgbClr val="13394F"/>
      </a:dk1>
      <a:lt1>
        <a:srgbClr val="C8EAFF"/>
      </a:lt1>
      <a:dk2>
        <a:srgbClr val="3992C8"/>
      </a:dk2>
      <a:lt2>
        <a:srgbClr val="326663"/>
      </a:lt2>
      <a:accent1>
        <a:srgbClr val="5C8988"/>
      </a:accent1>
      <a:accent2>
        <a:srgbClr val="A5A284"/>
      </a:accent2>
      <a:accent3>
        <a:srgbClr val="D6D4B2"/>
      </a:accent3>
      <a:accent4>
        <a:srgbClr val="F5E6E4"/>
      </a:accent4>
      <a:accent5>
        <a:srgbClr val="FFFFFF"/>
      </a:accent5>
      <a:accent6>
        <a:srgbClr val="FFFFFF"/>
      </a:accent6>
      <a:hlink>
        <a:srgbClr val="1339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