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80" r:id="rId5"/>
    <p:sldId id="262" r:id="rId6"/>
    <p:sldId id="281" r:id="rId7"/>
    <p:sldId id="259" r:id="rId8"/>
    <p:sldId id="283" r:id="rId9"/>
    <p:sldId id="285" r:id="rId10"/>
    <p:sldId id="260" r:id="rId11"/>
    <p:sldId id="284" r:id="rId12"/>
    <p:sldId id="286" r:id="rId13"/>
    <p:sldId id="287" r:id="rId14"/>
    <p:sldId id="288" r:id="rId15"/>
    <p:sldId id="266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1765" autoAdjust="0"/>
  </p:normalViewPr>
  <p:slideViewPr>
    <p:cSldViewPr snapToGrid="0">
      <p:cViewPr>
        <p:scale>
          <a:sx n="75" d="100"/>
          <a:sy n="75" d="100"/>
        </p:scale>
        <p:origin x="10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8525B-2D16-40F9-BB17-64235A122DE5}" type="datetimeFigureOut">
              <a:rPr lang="id-ID" smtClean="0"/>
              <a:t>09/09/2024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30B94-E22A-4C6E-8F2E-74B712B3EF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016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Jadi sebelum ada </a:t>
            </a:r>
            <a:r>
              <a:rPr lang="id-ID" dirty="0" err="1"/>
              <a:t>standard</a:t>
            </a:r>
            <a:r>
              <a:rPr lang="id-ID" dirty="0"/>
              <a:t> </a:t>
            </a:r>
            <a:r>
              <a:rPr lang="id-ID" sz="1200" b="1" dirty="0" err="1">
                <a:solidFill>
                  <a:schemeClr val="accent2"/>
                </a:solidFill>
              </a:rPr>
              <a:t>ECMAScript</a:t>
            </a:r>
            <a:r>
              <a:rPr lang="id-ID" sz="1200" b="1" dirty="0">
                <a:solidFill>
                  <a:schemeClr val="accent2"/>
                </a:solidFill>
              </a:rPr>
              <a:t> </a:t>
            </a:r>
            <a:r>
              <a:rPr lang="id-ID" sz="1200" b="0" dirty="0">
                <a:solidFill>
                  <a:schemeClr val="accent2"/>
                </a:solidFill>
              </a:rPr>
              <a:t>tiap browser punya </a:t>
            </a:r>
            <a:r>
              <a:rPr lang="id-ID" dirty="0"/>
              <a:t>implementasi </a:t>
            </a:r>
            <a:r>
              <a:rPr lang="id-ID" dirty="0" err="1"/>
              <a:t>JavaScript-nya</a:t>
            </a:r>
            <a:r>
              <a:rPr lang="id-ID" dirty="0"/>
              <a:t> sendiri, yang mengakibatkan </a:t>
            </a:r>
            <a:r>
              <a:rPr lang="id-ID" dirty="0" err="1"/>
              <a:t>compatibility</a:t>
            </a:r>
            <a:r>
              <a:rPr lang="id-ID" dirty="0"/>
              <a:t> </a:t>
            </a:r>
            <a:r>
              <a:rPr lang="id-ID" dirty="0" err="1"/>
              <a:t>issues</a:t>
            </a:r>
            <a:r>
              <a:rPr lang="id-ID" dirty="0"/>
              <a:t>. Ini berkaitan dengan sejarah ‘Browser </a:t>
            </a:r>
            <a:r>
              <a:rPr lang="id-ID" dirty="0" err="1"/>
              <a:t>Wars</a:t>
            </a:r>
            <a:r>
              <a:rPr lang="id-ID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30B94-E22A-4C6E-8F2E-74B712B3EFE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926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Jadi selain dijalankan melalui browser kita juga bisa menjalankan kode Js dari server dengan </a:t>
            </a:r>
            <a:r>
              <a:rPr lang="id-ID" dirty="0" err="1"/>
              <a:t>NodeJs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30B94-E22A-4C6E-8F2E-74B712B3EFE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79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## 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Destructuring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Assignment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Destructuring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assignment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adalah fitur dari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ECMAScript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6 (ES6) yang memungkinkan Anda untuk mengekstrak nilai dari objek atau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dan menyimpannya ke dalam variabel dengan cara yang lebih ringkas dan ekspresif. Fitur ini mempermudah pengambilan nilai dari struktur data yang kompleks.</a:t>
            </a: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### 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Destructuring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Destructuring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memungkinkan Anda untuk mengakses elemen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dengan lebih mudah dan menyimpannya ke dalam variabel.</a:t>
            </a: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#### 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Sintaks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 Dasar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js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[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1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2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3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]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[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b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c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]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(a)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1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(b)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2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(c)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3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#### 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Menangani Elemen yang Tidak Tersedia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Jika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memiliki lebih sedikit elemen daripada variabel yang dideklarasikan, variabel yang tidak terisi akan bernilai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`</a:t>
            </a:r>
            <a:r>
              <a:rPr lang="id-ID" b="0" dirty="0" err="1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undefined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`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.</a:t>
            </a: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js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[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1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]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[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b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]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(a)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1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(b)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undefined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#### 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Mengabaikan Elemen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Anda bisa melewatkan elemen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yang tidak dibutuhkan dengan menggunakan koma kosong.</a:t>
            </a: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js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[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1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2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3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]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[,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second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]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second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2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#### 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Destructuring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 dengan 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Default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Values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Anda dapat menetapkan nilai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default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untuk elemen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jika elemen yang bersangkutan tidak ada.</a:t>
            </a: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js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[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1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]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[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b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2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]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(a)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1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(b)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2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### 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Destructuring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Object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Destructuring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objek memungkinkan Anda untuk mengekstrak nilai dari objek dan menyimpannya ke dalam variabel dengan nama yang sesuai dengan nama properti objek.</a:t>
            </a: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#### 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Sintaks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 Dasar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js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person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{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</a:t>
            </a: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Alice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age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25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};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{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age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}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person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Alice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age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25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#### 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Memberi Nama Ulang Variabel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Anda dapat memberi nama ulang variabel jika nama variabel yang diinginkan berbeda dari nama properti objek.</a:t>
            </a: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js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person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{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</a:t>
            </a: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Alice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age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25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};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{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fullName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age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years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}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person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fullName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Alice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years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25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#### 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Destructuring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 dengan 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Default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Values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Seperti dengan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, Anda bisa menetapkan nilai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default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untuk properti objek yang mungkin tidak ada.</a:t>
            </a: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js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person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{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</a:t>
            </a: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Alice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};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{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age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30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}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person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Alice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age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30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#### 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Destructuring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Nested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Objects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Destructuring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juga dapat digunakan untuk objek bersarang 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nested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objects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).</a:t>
            </a: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js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person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{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</a:t>
            </a: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Alice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address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{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city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</a:t>
            </a:r>
            <a:r>
              <a:rPr lang="id-ID" b="0" dirty="0" err="1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Wonderland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zip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</a:t>
            </a: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12345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}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};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{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address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{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city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zip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}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}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person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Alice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city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Wonderland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zip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12345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#### 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r>
              <a:rPr lang="id-ID" b="1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Destructuring</a:t>
            </a:r>
            <a:r>
              <a:rPr lang="id-ID" b="1" dirty="0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 dengan Rest Parameter</a:t>
            </a:r>
            <a:r>
              <a:rPr lang="id-ID" b="1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**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Anda dapat menggunakan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rest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parameter (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`</a:t>
            </a: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...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`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 untuk mengumpulkan sisa elemen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atau properti objek yang tidak terdaftar.</a:t>
            </a: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js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[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1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2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3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4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5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]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[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first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second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...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rest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]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array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first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1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second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2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rest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[3, 4, 5]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person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{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</a:t>
            </a:r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Alice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age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F78C6C"/>
                </a:solidFill>
                <a:effectLst/>
                <a:latin typeface="Source Code Pro" panose="020B0309030403020204" pitchFamily="49" charset="0"/>
              </a:rPr>
              <a:t>25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F07178"/>
                </a:solidFill>
                <a:effectLst/>
                <a:latin typeface="Source Code Pro" panose="020B0309030403020204" pitchFamily="49" charset="0"/>
              </a:rPr>
              <a:t>city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: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</a:t>
            </a:r>
            <a:r>
              <a:rPr lang="id-ID" b="0" dirty="0" err="1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Wonderland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'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};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 err="1">
                <a:solidFill>
                  <a:srgbClr val="C792EA"/>
                </a:solidFill>
                <a:effectLst/>
                <a:latin typeface="Source Code Pro" panose="020B0309030403020204" pitchFamily="49" charset="0"/>
              </a:rPr>
              <a:t>const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{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,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...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rest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}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person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b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</a:b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name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Alice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console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id-ID" b="0" dirty="0">
                <a:solidFill>
                  <a:srgbClr val="82AAFF"/>
                </a:solidFill>
                <a:effectLst/>
                <a:latin typeface="Source Code Pro" panose="020B0309030403020204" pitchFamily="49" charset="0"/>
              </a:rPr>
              <a:t>log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id-ID" b="0" dirty="0" err="1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rest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)</a:t>
            </a:r>
            <a:r>
              <a:rPr lang="id-ID" b="0" dirty="0">
                <a:solidFill>
                  <a:srgbClr val="89DDFF"/>
                </a:solidFill>
                <a:effectLst/>
                <a:latin typeface="Source Code Pro" panose="020B0309030403020204" pitchFamily="49" charset="0"/>
              </a:rPr>
              <a:t>;</a:t>
            </a:r>
            <a:r>
              <a:rPr lang="id-ID" b="0" dirty="0">
                <a:solidFill>
                  <a:srgbClr val="EEFFFF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//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Output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{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age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25, 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city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: '</a:t>
            </a:r>
            <a:r>
              <a:rPr lang="id-ID" b="0" i="1" dirty="0" err="1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Wonderland</a:t>
            </a:r>
            <a:r>
              <a:rPr lang="id-ID" b="0" i="1" dirty="0">
                <a:solidFill>
                  <a:srgbClr val="4A4A4A"/>
                </a:solidFill>
                <a:effectLst/>
                <a:latin typeface="Source Code Pro" panose="020B0309030403020204" pitchFamily="49" charset="0"/>
              </a:rPr>
              <a:t>' }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r>
              <a:rPr lang="id-ID" b="0" dirty="0">
                <a:solidFill>
                  <a:srgbClr val="C3E88D"/>
                </a:solidFill>
                <a:effectLst/>
                <a:latin typeface="Source Code Pro" panose="020B0309030403020204" pitchFamily="49" charset="0"/>
              </a:rPr>
              <a:t>```</a:t>
            </a:r>
            <a:endParaRPr lang="id-ID" b="0" dirty="0">
              <a:solidFill>
                <a:srgbClr val="EEFFFF"/>
              </a:solidFill>
              <a:effectLst/>
              <a:latin typeface="Source Code Pro" panose="020B0309030403020204" pitchFamily="49" charset="0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30B94-E22A-4C6E-8F2E-74B712B3EFE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000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30B94-E22A-4C6E-8F2E-74B712B3EFE9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064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30B94-E22A-4C6E-8F2E-74B712B3EFE9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299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30B94-E22A-4C6E-8F2E-74B712B3EFE9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319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30B94-E22A-4C6E-8F2E-74B712B3EFE9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49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30B94-E22A-4C6E-8F2E-74B712B3EFE9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534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459957" y="2235586"/>
            <a:ext cx="7328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b="1" dirty="0"/>
              <a:t>Modern </a:t>
            </a:r>
            <a:r>
              <a:rPr lang="id-ID" sz="5400" b="1" dirty="0" err="1"/>
              <a:t>Javascript</a:t>
            </a:r>
            <a:r>
              <a:rPr lang="id-ID" sz="5400" b="1" dirty="0"/>
              <a:t> : ES6+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266738" y="3454146"/>
            <a:ext cx="5011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Introduction to ES6 and Beyond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build="allAtOnce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27879" y="16155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65573" y="161559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511968" y="636287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1770467" y="65110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2160121" y="9712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3337845" y="-7144"/>
            <a:ext cx="5713558" cy="1266825"/>
            <a:chOff x="3337845" y="-7144"/>
            <a:chExt cx="5713558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3337845" y="-7144"/>
              <a:ext cx="5713558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649408" y="69933"/>
              <a:ext cx="5135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6000" b="1" dirty="0" err="1">
                  <a:solidFill>
                    <a:schemeClr val="bg1"/>
                  </a:solidFill>
                  <a:latin typeface="+mj-lt"/>
                </a:rPr>
                <a:t>Arrow</a:t>
              </a:r>
              <a:r>
                <a:rPr lang="id-ID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d-ID" sz="6000" b="1" dirty="0" err="1">
                  <a:solidFill>
                    <a:schemeClr val="bg1"/>
                  </a:solidFill>
                  <a:latin typeface="+mj-lt"/>
                </a:rPr>
                <a:t>Function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1694406" y="1387264"/>
            <a:ext cx="3172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dirty="0" err="1">
                <a:solidFill>
                  <a:schemeClr val="accent1"/>
                </a:solidFill>
              </a:rPr>
              <a:t>Syntax</a:t>
            </a:r>
            <a:r>
              <a:rPr lang="id-ID" sz="3200" b="1" dirty="0">
                <a:solidFill>
                  <a:schemeClr val="accent1"/>
                </a:solidFill>
              </a:rPr>
              <a:t> Dasar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AEB24E-C26C-C14B-110A-DCEA7519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27" y="1763174"/>
            <a:ext cx="5063451" cy="188472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FAECA0A-320B-555A-6656-93E124B9E6DE}"/>
              </a:ext>
            </a:extLst>
          </p:cNvPr>
          <p:cNvSpPr/>
          <p:nvPr/>
        </p:nvSpPr>
        <p:spPr>
          <a:xfrm>
            <a:off x="7026071" y="1546961"/>
            <a:ext cx="317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accent1"/>
                </a:solidFill>
              </a:rPr>
              <a:t>Setara dengan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3E47664-0012-C0FD-9AD4-5F9A0836F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78" y="1679651"/>
            <a:ext cx="4352202" cy="199612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19BBA2A-12EA-3258-8C00-C87361AE2F54}"/>
              </a:ext>
            </a:extLst>
          </p:cNvPr>
          <p:cNvSpPr/>
          <p:nvPr/>
        </p:nvSpPr>
        <p:spPr>
          <a:xfrm>
            <a:off x="656526" y="4933165"/>
            <a:ext cx="40329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accent1"/>
                </a:solidFill>
              </a:rPr>
              <a:t>Jika fungsi hanya memiliki satu baris kode dan mengembalikan nilai, Anda bisa menghilangkan kurung kurawal dan kata kunci </a:t>
            </a:r>
            <a:r>
              <a:rPr lang="id-ID" sz="1400" dirty="0" err="1">
                <a:solidFill>
                  <a:schemeClr val="accent1"/>
                </a:solidFill>
              </a:rPr>
              <a:t>return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02B1B04-FD98-448D-1C6A-8A50D1A40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64" y="3417768"/>
            <a:ext cx="4032941" cy="165765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1405174-6868-3A78-354C-942E3ED8F6DE}"/>
              </a:ext>
            </a:extLst>
          </p:cNvPr>
          <p:cNvSpPr/>
          <p:nvPr/>
        </p:nvSpPr>
        <p:spPr>
          <a:xfrm>
            <a:off x="4593627" y="4823263"/>
            <a:ext cx="36356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/>
              <a:t>Jika </a:t>
            </a:r>
            <a:r>
              <a:rPr lang="id-ID" sz="1400" dirty="0" err="1"/>
              <a:t>arrow</a:t>
            </a:r>
            <a:r>
              <a:rPr lang="id-ID" sz="1400" dirty="0"/>
              <a:t> </a:t>
            </a:r>
            <a:r>
              <a:rPr lang="id-ID" sz="1400" dirty="0" err="1"/>
              <a:t>function</a:t>
            </a:r>
            <a:r>
              <a:rPr lang="id-ID" sz="1400" dirty="0"/>
              <a:t> memiliki hanya satu parameter, Anda bisa menghilangkan tanda kurung di sekeliling parameter.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1D5DD5-2284-B239-CED4-DDA34C739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409" y="3417768"/>
            <a:ext cx="4032941" cy="16576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9714FCA-3156-0157-28C1-AE64FB8E6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297" y="3390458"/>
            <a:ext cx="4395371" cy="197830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09F0A80-CD48-C724-41AB-C2942CEFAED3}"/>
              </a:ext>
            </a:extLst>
          </p:cNvPr>
          <p:cNvSpPr/>
          <p:nvPr/>
        </p:nvSpPr>
        <p:spPr>
          <a:xfrm>
            <a:off x="8169747" y="5184762"/>
            <a:ext cx="36356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/>
              <a:t>Bisa menggunakan parameter </a:t>
            </a:r>
            <a:r>
              <a:rPr lang="id-ID" sz="1400" dirty="0" err="1"/>
              <a:t>default</a:t>
            </a:r>
            <a:r>
              <a:rPr lang="id-ID" sz="1400" dirty="0"/>
              <a:t> dalam </a:t>
            </a:r>
            <a:r>
              <a:rPr lang="id-ID" sz="1400" dirty="0" err="1"/>
              <a:t>arrow</a:t>
            </a:r>
            <a:r>
              <a:rPr lang="id-ID" sz="1400" dirty="0"/>
              <a:t> </a:t>
            </a:r>
            <a:r>
              <a:rPr lang="id-ID" sz="1400" dirty="0" err="1"/>
              <a:t>functions</a:t>
            </a:r>
            <a:r>
              <a:rPr lang="id-ID" sz="1400" dirty="0"/>
              <a:t> seperti pada fungsi biasa.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/>
      <p:bldP spid="38" grpId="0"/>
      <p:bldP spid="41" grpId="0"/>
      <p:bldP spid="45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11968" y="18129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49662" y="181298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1683574" y="7300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EDD33-494F-4EB0-BA58-CD8E45858F7E}"/>
              </a:ext>
            </a:extLst>
          </p:cNvPr>
          <p:cNvGrpSpPr/>
          <p:nvPr/>
        </p:nvGrpSpPr>
        <p:grpSpPr>
          <a:xfrm>
            <a:off x="6357206" y="2226831"/>
            <a:ext cx="1313402" cy="1314259"/>
            <a:chOff x="6349936" y="4445794"/>
            <a:chExt cx="1313402" cy="13142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CD6EF7D-FAC2-4A77-B603-14FB962B9E7F}"/>
                </a:ext>
              </a:extLst>
            </p:cNvPr>
            <p:cNvSpPr/>
            <p:nvPr/>
          </p:nvSpPr>
          <p:spPr>
            <a:xfrm>
              <a:off x="6349936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355CB7-1BC5-432A-AD6C-5B871538EB6F}"/>
                </a:ext>
              </a:extLst>
            </p:cNvPr>
            <p:cNvSpPr/>
            <p:nvPr/>
          </p:nvSpPr>
          <p:spPr>
            <a:xfrm>
              <a:off x="6573107" y="4669822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762BD1-21BF-4DFB-AA7B-122A027C74A5}"/>
                </a:ext>
              </a:extLst>
            </p:cNvPr>
            <p:cNvSpPr/>
            <p:nvPr/>
          </p:nvSpPr>
          <p:spPr>
            <a:xfrm>
              <a:off x="7263288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7B6465-8C31-48B6-8754-57A6C4A8C8C6}"/>
                </a:ext>
              </a:extLst>
            </p:cNvPr>
            <p:cNvSpPr/>
            <p:nvPr/>
          </p:nvSpPr>
          <p:spPr>
            <a:xfrm>
              <a:off x="729014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3337845" y="-7144"/>
            <a:ext cx="5713558" cy="1266825"/>
            <a:chOff x="3337845" y="-7144"/>
            <a:chExt cx="5713558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3337845" y="-7144"/>
              <a:ext cx="5713558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649408" y="69933"/>
              <a:ext cx="5135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6000" b="1" dirty="0" err="1">
                  <a:solidFill>
                    <a:schemeClr val="bg1"/>
                  </a:solidFill>
                  <a:latin typeface="+mj-lt"/>
                </a:rPr>
                <a:t>Arrow</a:t>
              </a:r>
              <a:r>
                <a:rPr lang="id-ID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d-ID" sz="6000" b="1" dirty="0" err="1">
                  <a:solidFill>
                    <a:schemeClr val="bg1"/>
                  </a:solidFill>
                  <a:latin typeface="+mj-lt"/>
                </a:rPr>
                <a:t>Function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569587" y="1498471"/>
            <a:ext cx="6783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b="1" dirty="0"/>
              <a:t>Kapan Tidak Menggunakan </a:t>
            </a:r>
            <a:r>
              <a:rPr lang="id-ID" sz="2800" b="1" dirty="0" err="1"/>
              <a:t>Arrow</a:t>
            </a:r>
            <a:r>
              <a:rPr lang="id-ID" sz="2800" b="1" dirty="0"/>
              <a:t> </a:t>
            </a:r>
            <a:r>
              <a:rPr lang="id-ID" sz="2800" b="1" dirty="0" err="1"/>
              <a:t>Functions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2298667" y="2220009"/>
            <a:ext cx="31727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Karena arrow functions </a:t>
            </a:r>
            <a:r>
              <a:rPr lang="en-US" sz="2000" dirty="0" err="1">
                <a:solidFill>
                  <a:schemeClr val="accent1"/>
                </a:solidFill>
              </a:rPr>
              <a:t>tidak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memiliki</a:t>
            </a:r>
            <a:r>
              <a:rPr lang="en-US" sz="2000" dirty="0">
                <a:solidFill>
                  <a:schemeClr val="accent1"/>
                </a:solidFill>
              </a:rPr>
              <a:t> this </a:t>
            </a:r>
            <a:r>
              <a:rPr lang="en-US" sz="2000" dirty="0" err="1">
                <a:solidFill>
                  <a:schemeClr val="accent1"/>
                </a:solidFill>
              </a:rPr>
              <a:t>sendiri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mereka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tidak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cocok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untuk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digunakan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sebagai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1"/>
                </a:solidFill>
              </a:rPr>
              <a:t>met</a:t>
            </a:r>
            <a:r>
              <a:rPr lang="id-ID" sz="2000" i="1" dirty="0">
                <a:solidFill>
                  <a:schemeClr val="accent1"/>
                </a:solidFill>
              </a:rPr>
              <a:t>h</a:t>
            </a:r>
            <a:r>
              <a:rPr lang="en-US" sz="2000" i="1" dirty="0">
                <a:solidFill>
                  <a:schemeClr val="accent1"/>
                </a:solidFill>
              </a:rPr>
              <a:t>od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dalam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objek</a:t>
            </a:r>
            <a:r>
              <a:rPr lang="en-US" sz="2000" dirty="0">
                <a:solidFill>
                  <a:schemeClr val="accent1"/>
                </a:solidFill>
              </a:rPr>
              <a:t> yang </a:t>
            </a:r>
            <a:r>
              <a:rPr lang="en-US" sz="2000" dirty="0" err="1">
                <a:solidFill>
                  <a:schemeClr val="accent1"/>
                </a:solidFill>
              </a:rPr>
              <a:t>memerlukan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1"/>
                </a:solidFill>
              </a:rPr>
              <a:t>this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688448" y="2260481"/>
            <a:ext cx="31727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 Arrow functions </a:t>
            </a:r>
            <a:r>
              <a:rPr lang="en-US" sz="2000" dirty="0" err="1">
                <a:solidFill>
                  <a:schemeClr val="accent1"/>
                </a:solidFill>
              </a:rPr>
              <a:t>tidak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memiliki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objek</a:t>
            </a:r>
            <a:r>
              <a:rPr lang="en-US" sz="2000" dirty="0">
                <a:solidFill>
                  <a:schemeClr val="accent1"/>
                </a:solidFill>
              </a:rPr>
              <a:t> arguments, </a:t>
            </a:r>
            <a:r>
              <a:rPr lang="en-US" sz="2000" dirty="0" err="1">
                <a:solidFill>
                  <a:schemeClr val="accent1"/>
                </a:solidFill>
              </a:rPr>
              <a:t>jadi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jika</a:t>
            </a:r>
            <a:r>
              <a:rPr lang="en-US" sz="2000" dirty="0">
                <a:solidFill>
                  <a:schemeClr val="accent1"/>
                </a:solidFill>
              </a:rPr>
              <a:t> Anda </a:t>
            </a:r>
            <a:r>
              <a:rPr lang="en-US" sz="2000" dirty="0" err="1">
                <a:solidFill>
                  <a:schemeClr val="accent1"/>
                </a:solidFill>
              </a:rPr>
              <a:t>membutuhkan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objek</a:t>
            </a:r>
            <a:r>
              <a:rPr lang="en-US" sz="2000" dirty="0">
                <a:solidFill>
                  <a:schemeClr val="accent1"/>
                </a:solidFill>
              </a:rPr>
              <a:t> arguments, </a:t>
            </a:r>
            <a:r>
              <a:rPr lang="en-US" sz="2000" dirty="0" err="1">
                <a:solidFill>
                  <a:schemeClr val="accent1"/>
                </a:solidFill>
              </a:rPr>
              <a:t>gunakan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fungsi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biasa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984980" y="2140267"/>
            <a:ext cx="1314259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A4DFB1C-05B2-516C-0058-FA26385F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548" y="3880557"/>
            <a:ext cx="7924635" cy="270358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EC8BFE1-5E59-A667-B2CF-11E0E3541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28" y="3946046"/>
            <a:ext cx="5633389" cy="25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27879" y="16155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65573" y="161559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511968" y="636287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1770467" y="65110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2160121" y="9712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3337845" y="-7144"/>
            <a:ext cx="5713558" cy="1266825"/>
            <a:chOff x="3337845" y="-7144"/>
            <a:chExt cx="5713558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3337845" y="-7144"/>
              <a:ext cx="5713558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616770" y="255648"/>
              <a:ext cx="51557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3600" b="1" dirty="0" err="1">
                  <a:solidFill>
                    <a:schemeClr val="bg1"/>
                  </a:solidFill>
                  <a:latin typeface="+mj-lt"/>
                </a:rPr>
                <a:t>Destructuring</a:t>
              </a:r>
              <a:r>
                <a:rPr lang="id-ID" sz="36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d-ID" sz="3600" b="1" dirty="0" err="1">
                  <a:solidFill>
                    <a:schemeClr val="bg1"/>
                  </a:solidFill>
                  <a:latin typeface="+mj-lt"/>
                </a:rPr>
                <a:t>Assignment</a:t>
              </a:r>
              <a:endParaRPr lang="id-ID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A4B9CA1-1B98-E09E-49FA-F9B56554C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179" y="2460858"/>
            <a:ext cx="4968496" cy="31068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A1CF01-2026-82E4-76F3-CBAF99264067}"/>
              </a:ext>
            </a:extLst>
          </p:cNvPr>
          <p:cNvSpPr/>
          <p:nvPr/>
        </p:nvSpPr>
        <p:spPr>
          <a:xfrm>
            <a:off x="1359126" y="1977941"/>
            <a:ext cx="36599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1"/>
                </a:solidFill>
              </a:rPr>
              <a:t>Destructuring</a:t>
            </a:r>
            <a:r>
              <a:rPr lang="en-US" sz="3200" b="1" dirty="0">
                <a:solidFill>
                  <a:schemeClr val="accent1"/>
                </a:solidFill>
              </a:rPr>
              <a:t> Array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0D153E-2000-9406-C38F-BD82362650BA}"/>
              </a:ext>
            </a:extLst>
          </p:cNvPr>
          <p:cNvSpPr/>
          <p:nvPr/>
        </p:nvSpPr>
        <p:spPr>
          <a:xfrm>
            <a:off x="7505926" y="2069381"/>
            <a:ext cx="3941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1"/>
                </a:solidFill>
              </a:rPr>
              <a:t>Destructuring</a:t>
            </a:r>
            <a:r>
              <a:rPr lang="en-US" sz="3200" b="1" dirty="0">
                <a:solidFill>
                  <a:schemeClr val="accent1"/>
                </a:solidFill>
              </a:rPr>
              <a:t> Object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784476-E16F-F3E2-B033-05E1E5D4B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399" y="2653899"/>
            <a:ext cx="5390157" cy="254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27879" y="16155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65573" y="161559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511968" y="636287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1770467" y="65110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2160121" y="9712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3337845" y="-7144"/>
            <a:ext cx="5713558" cy="1266825"/>
            <a:chOff x="3337845" y="-7144"/>
            <a:chExt cx="5713558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3337845" y="-7144"/>
              <a:ext cx="5713558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835228" y="255648"/>
              <a:ext cx="47187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3600" b="1" dirty="0" err="1">
                  <a:solidFill>
                    <a:schemeClr val="bg1"/>
                  </a:solidFill>
                  <a:latin typeface="+mj-lt"/>
                </a:rPr>
                <a:t>Spread</a:t>
              </a:r>
              <a:r>
                <a:rPr lang="id-ID" sz="3600" b="1" dirty="0">
                  <a:solidFill>
                    <a:schemeClr val="bg1"/>
                  </a:solidFill>
                  <a:latin typeface="+mj-lt"/>
                </a:rPr>
                <a:t> &amp; Rest Operator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1CF01-2026-82E4-76F3-CBAF99264067}"/>
              </a:ext>
            </a:extLst>
          </p:cNvPr>
          <p:cNvSpPr/>
          <p:nvPr/>
        </p:nvSpPr>
        <p:spPr>
          <a:xfrm>
            <a:off x="1378453" y="2521378"/>
            <a:ext cx="4167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accent1"/>
                </a:solidFill>
              </a:rPr>
              <a:t>Menggabungkan </a:t>
            </a:r>
            <a:r>
              <a:rPr lang="id-ID" sz="2400" b="1" dirty="0" err="1">
                <a:solidFill>
                  <a:schemeClr val="accent1"/>
                </a:solidFill>
              </a:rPr>
              <a:t>Array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0D153E-2000-9406-C38F-BD82362650BA}"/>
              </a:ext>
            </a:extLst>
          </p:cNvPr>
          <p:cNvSpPr/>
          <p:nvPr/>
        </p:nvSpPr>
        <p:spPr>
          <a:xfrm>
            <a:off x="7278047" y="2536741"/>
            <a:ext cx="4167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Menambahkan</a:t>
            </a:r>
            <a:r>
              <a:rPr lang="en-US" sz="2400" b="1" dirty="0">
                <a:solidFill>
                  <a:schemeClr val="accent1"/>
                </a:solidFill>
              </a:rPr>
              <a:t>/</a:t>
            </a:r>
            <a:r>
              <a:rPr lang="en-US" sz="2400" b="1" dirty="0" err="1">
                <a:solidFill>
                  <a:schemeClr val="accent1"/>
                </a:solidFill>
              </a:rPr>
              <a:t>Mengganti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Properti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87AE6-C603-B31D-3EA6-9B76FDB01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3043"/>
            <a:ext cx="6744386" cy="3031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F5567-BD34-9A85-D814-6391B9F10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038" y="2946506"/>
            <a:ext cx="6713244" cy="3189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7A76A4-0595-D73E-C633-8ED0B991926A}"/>
              </a:ext>
            </a:extLst>
          </p:cNvPr>
          <p:cNvSpPr/>
          <p:nvPr/>
        </p:nvSpPr>
        <p:spPr>
          <a:xfrm>
            <a:off x="4498566" y="1548976"/>
            <a:ext cx="4167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b="1" dirty="0" err="1">
                <a:solidFill>
                  <a:schemeClr val="accent1"/>
                </a:solidFill>
              </a:rPr>
              <a:t>Spread</a:t>
            </a:r>
            <a:r>
              <a:rPr lang="id-ID" sz="3600" b="1" dirty="0">
                <a:solidFill>
                  <a:schemeClr val="accent1"/>
                </a:solidFill>
              </a:rPr>
              <a:t> Operator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2" grpId="0"/>
      <p:bldP spid="1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27879" y="16155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65573" y="161559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511968" y="636287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1770467" y="65110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2160121" y="9712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3337845" y="-7144"/>
            <a:ext cx="5713558" cy="1266825"/>
            <a:chOff x="3337845" y="-7144"/>
            <a:chExt cx="5713558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3337845" y="-7144"/>
              <a:ext cx="5713558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835228" y="255648"/>
              <a:ext cx="47187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3600" b="1" dirty="0" err="1">
                  <a:solidFill>
                    <a:schemeClr val="bg1"/>
                  </a:solidFill>
                  <a:latin typeface="+mj-lt"/>
                </a:rPr>
                <a:t>Spread</a:t>
              </a:r>
              <a:r>
                <a:rPr lang="id-ID" sz="3600" b="1" dirty="0">
                  <a:solidFill>
                    <a:schemeClr val="bg1"/>
                  </a:solidFill>
                  <a:latin typeface="+mj-lt"/>
                </a:rPr>
                <a:t> &amp; Rest Operator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1CF01-2026-82E4-76F3-CBAF99264067}"/>
              </a:ext>
            </a:extLst>
          </p:cNvPr>
          <p:cNvSpPr/>
          <p:nvPr/>
        </p:nvSpPr>
        <p:spPr>
          <a:xfrm>
            <a:off x="1378453" y="2521378"/>
            <a:ext cx="4167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accent1"/>
                </a:solidFill>
              </a:rPr>
              <a:t>Penggunaan Rest Operator dalam </a:t>
            </a:r>
            <a:r>
              <a:rPr lang="id-ID" sz="2400" b="1" dirty="0" err="1">
                <a:solidFill>
                  <a:schemeClr val="accent1"/>
                </a:solidFill>
              </a:rPr>
              <a:t>Array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0D153E-2000-9406-C38F-BD82362650BA}"/>
              </a:ext>
            </a:extLst>
          </p:cNvPr>
          <p:cNvSpPr/>
          <p:nvPr/>
        </p:nvSpPr>
        <p:spPr>
          <a:xfrm>
            <a:off x="7278047" y="2303330"/>
            <a:ext cx="4167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Penggunaan</a:t>
            </a:r>
            <a:r>
              <a:rPr lang="en-US" sz="2400" b="1" dirty="0">
                <a:solidFill>
                  <a:schemeClr val="accent1"/>
                </a:solidFill>
              </a:rPr>
              <a:t> Rest Operator </a:t>
            </a:r>
            <a:r>
              <a:rPr lang="en-US" sz="2400" b="1" dirty="0" err="1">
                <a:solidFill>
                  <a:schemeClr val="accent1"/>
                </a:solidFill>
              </a:rPr>
              <a:t>dalam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Objek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A76A4-0595-D73E-C633-8ED0B991926A}"/>
              </a:ext>
            </a:extLst>
          </p:cNvPr>
          <p:cNvSpPr/>
          <p:nvPr/>
        </p:nvSpPr>
        <p:spPr>
          <a:xfrm>
            <a:off x="4498566" y="1548976"/>
            <a:ext cx="4167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b="1" dirty="0">
                <a:solidFill>
                  <a:schemeClr val="accent1"/>
                </a:solidFill>
              </a:rPr>
              <a:t>Rest Operator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3B844-70F8-DA3F-D022-C7B8583A4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84" y="2887848"/>
            <a:ext cx="5212583" cy="2860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892D20-4492-ACD1-B359-01166ABD1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79" y="3073069"/>
            <a:ext cx="6002020" cy="27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2" grpId="0"/>
      <p:bldP spid="1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407193" y="59249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2105564" y="1793499"/>
            <a:ext cx="2861977" cy="3629025"/>
            <a:chOff x="960977" y="1832781"/>
            <a:chExt cx="2861977" cy="36290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76A9A02-5B5D-45BE-8C98-1144FE1738DB}"/>
              </a:ext>
            </a:extLst>
          </p:cNvPr>
          <p:cNvSpPr txBox="1"/>
          <p:nvPr/>
        </p:nvSpPr>
        <p:spPr>
          <a:xfrm>
            <a:off x="4362894" y="4770068"/>
            <a:ext cx="171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chemeClr val="accent2"/>
                </a:solidFill>
              </a:rPr>
              <a:t>.</a:t>
            </a:r>
            <a:r>
              <a:rPr lang="id-ID" sz="3200" b="1" dirty="0" err="1">
                <a:solidFill>
                  <a:schemeClr val="accent2"/>
                </a:solidFill>
              </a:rPr>
              <a:t>reduce</a:t>
            </a:r>
            <a:r>
              <a:rPr lang="id-ID" sz="3200" b="1" dirty="0">
                <a:solidFill>
                  <a:schemeClr val="accent2"/>
                </a:solidFill>
              </a:rPr>
              <a:t>()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65EBE4-16E1-4DE0-A1B1-C17C425C28C8}"/>
              </a:ext>
            </a:extLst>
          </p:cNvPr>
          <p:cNvSpPr txBox="1"/>
          <p:nvPr/>
        </p:nvSpPr>
        <p:spPr>
          <a:xfrm>
            <a:off x="5094208" y="3419845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>
                <a:solidFill>
                  <a:schemeClr val="accent1"/>
                </a:solidFill>
              </a:rPr>
              <a:t>.filter()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25D26-8702-49BF-82EB-F18CDED2A526}"/>
              </a:ext>
            </a:extLst>
          </p:cNvPr>
          <p:cNvSpPr txBox="1"/>
          <p:nvPr/>
        </p:nvSpPr>
        <p:spPr>
          <a:xfrm>
            <a:off x="5305393" y="2290511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>
                <a:solidFill>
                  <a:schemeClr val="accent2"/>
                </a:solidFill>
              </a:rPr>
              <a:t>.map()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E014E0-279A-4494-9336-B798D5117C3D}"/>
              </a:ext>
            </a:extLst>
          </p:cNvPr>
          <p:cNvSpPr txBox="1"/>
          <p:nvPr/>
        </p:nvSpPr>
        <p:spPr>
          <a:xfrm>
            <a:off x="2514725" y="461754"/>
            <a:ext cx="7029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6000" b="1" dirty="0" err="1">
                <a:solidFill>
                  <a:schemeClr val="accent1"/>
                </a:solidFill>
                <a:latin typeface="+mj-lt"/>
              </a:rPr>
              <a:t>Array</a:t>
            </a:r>
            <a:r>
              <a:rPr lang="id-ID" sz="60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id-ID" sz="6000" b="1" dirty="0" err="1">
                <a:solidFill>
                  <a:schemeClr val="accent1"/>
                </a:solidFill>
                <a:latin typeface="+mj-lt"/>
              </a:rPr>
              <a:t>Methods</a:t>
            </a:r>
            <a:r>
              <a:rPr lang="id-ID" sz="6000" b="1" dirty="0">
                <a:solidFill>
                  <a:schemeClr val="accent1"/>
                </a:solidFill>
                <a:latin typeface="+mj-lt"/>
              </a:rPr>
              <a:t> in ES6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27879" y="16155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511968" y="636287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1770467" y="65110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2160121" y="9712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3337845" y="-7144"/>
            <a:ext cx="5713558" cy="1266825"/>
            <a:chOff x="3337845" y="-7144"/>
            <a:chExt cx="5713558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3337845" y="-7144"/>
              <a:ext cx="5713558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470709" y="255648"/>
              <a:ext cx="144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chemeClr val="bg1"/>
                  </a:solidFill>
                  <a:latin typeface="+mj-lt"/>
                </a:rPr>
                <a:t>.map()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1CF01-2026-82E4-76F3-CBAF99264067}"/>
              </a:ext>
            </a:extLst>
          </p:cNvPr>
          <p:cNvSpPr/>
          <p:nvPr/>
        </p:nvSpPr>
        <p:spPr>
          <a:xfrm>
            <a:off x="6540726" y="2813602"/>
            <a:ext cx="4167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u="sng" dirty="0">
                <a:solidFill>
                  <a:schemeClr val="accent1"/>
                </a:solidFill>
              </a:rPr>
              <a:t>Contoh :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92D20-4492-ACD1-B359-01166ABD1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9466" y="2990928"/>
            <a:ext cx="6383874" cy="2459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0F41B6-FCE0-A36F-8209-EA173B4EC4FA}"/>
              </a:ext>
            </a:extLst>
          </p:cNvPr>
          <p:cNvSpPr txBox="1"/>
          <p:nvPr/>
        </p:nvSpPr>
        <p:spPr>
          <a:xfrm>
            <a:off x="1057872" y="1458757"/>
            <a:ext cx="10503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map() adalah metode </a:t>
            </a:r>
            <a:r>
              <a:rPr lang="id-ID" dirty="0" err="1"/>
              <a:t>array</a:t>
            </a:r>
            <a:r>
              <a:rPr lang="id-ID" dirty="0"/>
              <a:t> yang digunakan untuk membuat </a:t>
            </a:r>
            <a:r>
              <a:rPr lang="id-ID" dirty="0" err="1"/>
              <a:t>array</a:t>
            </a:r>
            <a:r>
              <a:rPr lang="id-ID" dirty="0"/>
              <a:t> baru dengan menerapkan fungsi tertentu pada setiap elemen dari </a:t>
            </a:r>
            <a:r>
              <a:rPr lang="id-ID" dirty="0" err="1"/>
              <a:t>array</a:t>
            </a:r>
            <a:r>
              <a:rPr lang="id-ID" dirty="0"/>
              <a:t> yang sudah ada. Metode ini tidak mengubah </a:t>
            </a:r>
            <a:r>
              <a:rPr lang="id-ID" dirty="0" err="1"/>
              <a:t>array</a:t>
            </a:r>
            <a:r>
              <a:rPr lang="id-ID" dirty="0"/>
              <a:t> asli, tetapi mengembalikan </a:t>
            </a:r>
            <a:r>
              <a:rPr lang="id-ID" dirty="0" err="1"/>
              <a:t>array</a:t>
            </a:r>
            <a:r>
              <a:rPr lang="id-ID" dirty="0"/>
              <a:t> baru dengan hasil dari setiap panggilan fungsi yang diterapkan pada elemen-elemen tersebut.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A73ABB-A9B2-9444-7399-1D8CC32F2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64" y="2509585"/>
            <a:ext cx="5957762" cy="17111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7A664C-716F-1017-2EDB-EBA3C47AA235}"/>
              </a:ext>
            </a:extLst>
          </p:cNvPr>
          <p:cNvSpPr txBox="1"/>
          <p:nvPr/>
        </p:nvSpPr>
        <p:spPr>
          <a:xfrm>
            <a:off x="444334" y="4145458"/>
            <a:ext cx="5026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 err="1"/>
              <a:t>callback</a:t>
            </a:r>
            <a:r>
              <a:rPr lang="id-ID" dirty="0"/>
              <a:t>: Fungsi yang akan dipanggil untuk setiap elemen </a:t>
            </a:r>
            <a:r>
              <a:rPr lang="id-ID" dirty="0" err="1"/>
              <a:t>array</a:t>
            </a:r>
            <a:r>
              <a:rPr lang="id-ID" dirty="0"/>
              <a:t>.</a:t>
            </a:r>
          </a:p>
          <a:p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 err="1"/>
              <a:t>currentValue</a:t>
            </a:r>
            <a:r>
              <a:rPr lang="id-ID" b="1" dirty="0"/>
              <a:t>:</a:t>
            </a:r>
            <a:r>
              <a:rPr lang="id-ID" dirty="0"/>
              <a:t> Nilai dari elemen saat ini yang sedang diproses.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 err="1"/>
              <a:t>index</a:t>
            </a:r>
            <a:r>
              <a:rPr lang="id-ID" b="1" dirty="0"/>
              <a:t> (opsional):</a:t>
            </a:r>
            <a:r>
              <a:rPr lang="id-ID" dirty="0"/>
              <a:t> Indeks dari elemen saat 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 err="1"/>
              <a:t>array</a:t>
            </a:r>
            <a:r>
              <a:rPr lang="id-ID" b="1" dirty="0"/>
              <a:t> (opsional)</a:t>
            </a:r>
            <a:r>
              <a:rPr lang="id-ID" dirty="0"/>
              <a:t>: </a:t>
            </a:r>
            <a:r>
              <a:rPr lang="id-ID" dirty="0" err="1"/>
              <a:t>Array</a:t>
            </a:r>
            <a:r>
              <a:rPr lang="id-ID" dirty="0"/>
              <a:t> asli yang sedang diproses.</a:t>
            </a:r>
          </a:p>
        </p:txBody>
      </p:sp>
    </p:spTree>
    <p:extLst>
      <p:ext uri="{BB962C8B-B14F-4D97-AF65-F5344CB8AC3E}">
        <p14:creationId xmlns:p14="http://schemas.microsoft.com/office/powerpoint/2010/main" val="3023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27879" y="16155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511968" y="636287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1770467" y="65110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2160121" y="9712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3337845" y="-7144"/>
            <a:ext cx="5713558" cy="1266825"/>
            <a:chOff x="3337845" y="-7144"/>
            <a:chExt cx="5713558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3337845" y="-7144"/>
              <a:ext cx="5713558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438776" y="255648"/>
              <a:ext cx="15116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chemeClr val="bg1"/>
                  </a:solidFill>
                  <a:latin typeface="+mj-lt"/>
                </a:rPr>
                <a:t>.filter()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1CF01-2026-82E4-76F3-CBAF99264067}"/>
              </a:ext>
            </a:extLst>
          </p:cNvPr>
          <p:cNvSpPr/>
          <p:nvPr/>
        </p:nvSpPr>
        <p:spPr>
          <a:xfrm>
            <a:off x="6540726" y="2813602"/>
            <a:ext cx="4167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u="sng" dirty="0">
                <a:solidFill>
                  <a:schemeClr val="accent1"/>
                </a:solidFill>
              </a:rPr>
              <a:t>Contoh :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92D20-4492-ACD1-B359-01166ABD1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9466" y="3172647"/>
            <a:ext cx="6551362" cy="2151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0F41B6-FCE0-A36F-8209-EA173B4EC4FA}"/>
              </a:ext>
            </a:extLst>
          </p:cNvPr>
          <p:cNvSpPr txBox="1"/>
          <p:nvPr/>
        </p:nvSpPr>
        <p:spPr>
          <a:xfrm>
            <a:off x="1057872" y="1458757"/>
            <a:ext cx="10503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filter() digunakan untuk membuat </a:t>
            </a:r>
            <a:r>
              <a:rPr lang="id-ID" dirty="0" err="1"/>
              <a:t>array</a:t>
            </a:r>
            <a:r>
              <a:rPr lang="id-ID" dirty="0"/>
              <a:t> baru yang berisi elemen-elemen yang memenuhi kondisi yang diberikan dalam fungsi </a:t>
            </a:r>
            <a:r>
              <a:rPr lang="id-ID" dirty="0" err="1"/>
              <a:t>callback</a:t>
            </a:r>
            <a:r>
              <a:rPr lang="id-ID" dirty="0"/>
              <a:t>. Hanya elemen-elemen yang menghasilkan </a:t>
            </a:r>
            <a:r>
              <a:rPr lang="id-ID" dirty="0" err="1"/>
              <a:t>true</a:t>
            </a:r>
            <a:r>
              <a:rPr lang="id-ID" dirty="0"/>
              <a:t> dari fungsi </a:t>
            </a:r>
            <a:r>
              <a:rPr lang="id-ID" dirty="0" err="1"/>
              <a:t>callback</a:t>
            </a:r>
            <a:r>
              <a:rPr lang="id-ID" dirty="0"/>
              <a:t> yang akan dimasukkan ke dalam </a:t>
            </a:r>
            <a:r>
              <a:rPr lang="id-ID" dirty="0" err="1"/>
              <a:t>array</a:t>
            </a:r>
            <a:r>
              <a:rPr lang="id-ID" dirty="0"/>
              <a:t> baru.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A73ABB-A9B2-9444-7399-1D8CC32F2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964" y="2509585"/>
            <a:ext cx="5957761" cy="17111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7A664C-716F-1017-2EDB-EBA3C47AA235}"/>
              </a:ext>
            </a:extLst>
          </p:cNvPr>
          <p:cNvSpPr txBox="1"/>
          <p:nvPr/>
        </p:nvSpPr>
        <p:spPr>
          <a:xfrm>
            <a:off x="444334" y="4145458"/>
            <a:ext cx="5026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 err="1"/>
              <a:t>callback</a:t>
            </a:r>
            <a:r>
              <a:rPr lang="id-ID" dirty="0"/>
              <a:t>: Fungsi yang akan dipanggil untuk setiap elemen </a:t>
            </a:r>
            <a:r>
              <a:rPr lang="id-ID" dirty="0" err="1"/>
              <a:t>array</a:t>
            </a:r>
            <a:r>
              <a:rPr lang="id-ID" dirty="0"/>
              <a:t>, yang harus mengembalikan </a:t>
            </a:r>
            <a:r>
              <a:rPr lang="id-ID" i="1" dirty="0" err="1"/>
              <a:t>true</a:t>
            </a:r>
            <a:r>
              <a:rPr lang="id-ID" dirty="0"/>
              <a:t> atau </a:t>
            </a:r>
            <a:r>
              <a:rPr lang="id-ID" i="1" dirty="0" err="1"/>
              <a:t>false</a:t>
            </a:r>
            <a:r>
              <a:rPr lang="id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 err="1"/>
              <a:t>currentValue</a:t>
            </a:r>
            <a:r>
              <a:rPr lang="id-ID" b="1" dirty="0"/>
              <a:t>:</a:t>
            </a:r>
            <a:r>
              <a:rPr lang="id-ID" dirty="0"/>
              <a:t> Nilai dari elemen saat ini yang sedang diproses.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 err="1"/>
              <a:t>index</a:t>
            </a:r>
            <a:r>
              <a:rPr lang="id-ID" b="1" dirty="0"/>
              <a:t> (opsional):</a:t>
            </a:r>
            <a:r>
              <a:rPr lang="id-ID" dirty="0"/>
              <a:t> Indeks dari elemen saat 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 err="1"/>
              <a:t>array</a:t>
            </a:r>
            <a:r>
              <a:rPr lang="id-ID" b="1" dirty="0"/>
              <a:t> (opsional)</a:t>
            </a:r>
            <a:r>
              <a:rPr lang="id-ID" dirty="0"/>
              <a:t>: </a:t>
            </a:r>
            <a:r>
              <a:rPr lang="id-ID" dirty="0" err="1"/>
              <a:t>Array</a:t>
            </a:r>
            <a:r>
              <a:rPr lang="id-ID" dirty="0"/>
              <a:t> asli yang sedang diproses.</a:t>
            </a:r>
          </a:p>
        </p:txBody>
      </p:sp>
    </p:spTree>
    <p:extLst>
      <p:ext uri="{BB962C8B-B14F-4D97-AF65-F5344CB8AC3E}">
        <p14:creationId xmlns:p14="http://schemas.microsoft.com/office/powerpoint/2010/main" val="27198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27879" y="16155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1770467" y="65110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2160121" y="9712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3337845" y="-7144"/>
            <a:ext cx="5713558" cy="1266825"/>
            <a:chOff x="3337845" y="-7144"/>
            <a:chExt cx="5713558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3337845" y="-7144"/>
              <a:ext cx="5713558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239267" y="255648"/>
              <a:ext cx="1910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chemeClr val="bg1"/>
                  </a:solidFill>
                  <a:latin typeface="+mj-lt"/>
                </a:rPr>
                <a:t>.</a:t>
              </a:r>
              <a:r>
                <a:rPr lang="id-ID" sz="3600" b="1" dirty="0" err="1">
                  <a:solidFill>
                    <a:schemeClr val="bg1"/>
                  </a:solidFill>
                  <a:latin typeface="+mj-lt"/>
                </a:rPr>
                <a:t>reduce</a:t>
              </a:r>
              <a:r>
                <a:rPr lang="id-ID" sz="3600" b="1" dirty="0">
                  <a:solidFill>
                    <a:schemeClr val="bg1"/>
                  </a:solidFill>
                  <a:latin typeface="+mj-lt"/>
                </a:rPr>
                <a:t>()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1CF01-2026-82E4-76F3-CBAF99264067}"/>
              </a:ext>
            </a:extLst>
          </p:cNvPr>
          <p:cNvSpPr/>
          <p:nvPr/>
        </p:nvSpPr>
        <p:spPr>
          <a:xfrm>
            <a:off x="6540726" y="2813602"/>
            <a:ext cx="4167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u="sng" dirty="0">
                <a:solidFill>
                  <a:schemeClr val="accent1"/>
                </a:solidFill>
              </a:rPr>
              <a:t>Contoh :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92D20-4492-ACD1-B359-01166ABD1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1400" y="3172647"/>
            <a:ext cx="5987667" cy="2425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0F41B6-FCE0-A36F-8209-EA173B4EC4FA}"/>
              </a:ext>
            </a:extLst>
          </p:cNvPr>
          <p:cNvSpPr txBox="1"/>
          <p:nvPr/>
        </p:nvSpPr>
        <p:spPr>
          <a:xfrm>
            <a:off x="1057872" y="1458757"/>
            <a:ext cx="10503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 err="1"/>
              <a:t>reduce</a:t>
            </a:r>
            <a:r>
              <a:rPr lang="id-ID" dirty="0"/>
              <a:t>() digunakan untuk mengakumulasi semua elemen dalam </a:t>
            </a:r>
            <a:r>
              <a:rPr lang="id-ID" dirty="0" err="1"/>
              <a:t>array</a:t>
            </a:r>
            <a:r>
              <a:rPr lang="id-ID" dirty="0"/>
              <a:t> menjadi satu nilai. Ini bekerja dengan menerapkan fungsi </a:t>
            </a:r>
            <a:r>
              <a:rPr lang="id-ID" dirty="0" err="1"/>
              <a:t>callback</a:t>
            </a:r>
            <a:r>
              <a:rPr lang="id-ID" dirty="0"/>
              <a:t> yang menggabungkan dua nilai (akumulator dan elemen saat ini) hingga </a:t>
            </a:r>
            <a:r>
              <a:rPr lang="id-ID" dirty="0" err="1"/>
              <a:t>array</a:t>
            </a:r>
            <a:r>
              <a:rPr lang="id-ID" dirty="0"/>
              <a:t> habis. Nilai yang dihasilkan adalah hasil akhir dari penggabungan semua elemen.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A73ABB-A9B2-9444-7399-1D8CC32F2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802" y="2260969"/>
            <a:ext cx="5957761" cy="1627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7A664C-716F-1017-2EDB-EBA3C47AA235}"/>
              </a:ext>
            </a:extLst>
          </p:cNvPr>
          <p:cNvSpPr txBox="1"/>
          <p:nvPr/>
        </p:nvSpPr>
        <p:spPr>
          <a:xfrm>
            <a:off x="504806" y="3718907"/>
            <a:ext cx="580475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 err="1"/>
              <a:t>callback</a:t>
            </a:r>
            <a:r>
              <a:rPr lang="id-ID" dirty="0"/>
              <a:t>: Fungsi yang digunakan untuk mengakumulasi nilai </a:t>
            </a:r>
          </a:p>
          <a:p>
            <a:endParaRPr lang="id-ID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600" b="1" dirty="0" err="1"/>
              <a:t>accumulator</a:t>
            </a:r>
            <a:r>
              <a:rPr lang="id-ID" sz="1600" dirty="0"/>
              <a:t>: Nilai akumulator yang menyimpan hasil dari penggabungan.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600" b="1" dirty="0" err="1"/>
              <a:t>currentValue</a:t>
            </a:r>
            <a:r>
              <a:rPr lang="id-ID" sz="1600" dirty="0"/>
              <a:t>: Nilai dari elemen saat ini yang sedang diproses.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600" b="1" dirty="0" err="1"/>
              <a:t>index</a:t>
            </a:r>
            <a:r>
              <a:rPr lang="id-ID" sz="1600" b="1" dirty="0"/>
              <a:t> (opsional)</a:t>
            </a:r>
            <a:r>
              <a:rPr lang="id-ID" sz="1600" dirty="0"/>
              <a:t>: Indeks dari elemen saat 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600" b="1" dirty="0" err="1"/>
              <a:t>array</a:t>
            </a:r>
            <a:r>
              <a:rPr lang="id-ID" sz="1600" b="1" dirty="0"/>
              <a:t> (opsional)</a:t>
            </a:r>
            <a:r>
              <a:rPr lang="id-ID" sz="1600" dirty="0"/>
              <a:t>: </a:t>
            </a:r>
            <a:r>
              <a:rPr lang="id-ID" sz="1600" dirty="0" err="1"/>
              <a:t>Array</a:t>
            </a:r>
            <a:r>
              <a:rPr lang="id-ID" sz="1600" dirty="0"/>
              <a:t> asli yang sedang diproses.</a:t>
            </a:r>
          </a:p>
          <a:p>
            <a:endParaRPr lang="id-ID" sz="1200" dirty="0"/>
          </a:p>
          <a:p>
            <a:r>
              <a:rPr lang="id-ID" b="1" dirty="0" err="1"/>
              <a:t>initialValue</a:t>
            </a:r>
            <a:r>
              <a:rPr lang="id-ID" b="1" dirty="0"/>
              <a:t> (opsional): </a:t>
            </a:r>
            <a:r>
              <a:rPr lang="id-ID" dirty="0"/>
              <a:t>Nilai awal untuk akumulator. Jika tidak diberikan, elemen pertama </a:t>
            </a:r>
            <a:r>
              <a:rPr lang="id-ID" dirty="0" err="1"/>
              <a:t>array</a:t>
            </a:r>
            <a:r>
              <a:rPr lang="id-ID" dirty="0"/>
              <a:t> digunakan sebagai akumulator dan iterasi dimulai dari elemen kedua.</a:t>
            </a:r>
          </a:p>
        </p:txBody>
      </p:sp>
    </p:spTree>
    <p:extLst>
      <p:ext uri="{BB962C8B-B14F-4D97-AF65-F5344CB8AC3E}">
        <p14:creationId xmlns:p14="http://schemas.microsoft.com/office/powerpoint/2010/main" val="151250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1563985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>
                <a:solidFill>
                  <a:schemeClr val="accent1"/>
                </a:solidFill>
              </a:rPr>
              <a:t>ECMAScript</a:t>
            </a:r>
            <a:r>
              <a:rPr lang="id-ID" dirty="0">
                <a:solidFill>
                  <a:schemeClr val="accent1"/>
                </a:solidFill>
              </a:rPr>
              <a:t> &amp; </a:t>
            </a:r>
            <a:r>
              <a:rPr lang="id-ID" dirty="0" err="1">
                <a:solidFill>
                  <a:schemeClr val="accent1"/>
                </a:solidFill>
              </a:rPr>
              <a:t>Node</a:t>
            </a:r>
            <a:r>
              <a:rPr lang="id-ID" dirty="0">
                <a:solidFill>
                  <a:schemeClr val="accent1"/>
                </a:solidFill>
              </a:rPr>
              <a:t> JS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63956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>
                <a:solidFill>
                  <a:schemeClr val="accent1"/>
                </a:solidFill>
              </a:rPr>
              <a:t>Review</a:t>
            </a:r>
            <a:r>
              <a:rPr lang="id-ID" dirty="0">
                <a:solidFill>
                  <a:schemeClr val="accent1"/>
                </a:solidFill>
              </a:rPr>
              <a:t> </a:t>
            </a:r>
            <a:r>
              <a:rPr lang="id-ID" dirty="0" err="1"/>
              <a:t>JavaScript</a:t>
            </a:r>
            <a:r>
              <a:rPr lang="id-ID" dirty="0"/>
              <a:t> </a:t>
            </a:r>
            <a:r>
              <a:rPr lang="id-ID" dirty="0" err="1"/>
              <a:t>basics</a:t>
            </a:r>
            <a:endParaRPr lang="id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05492" y="3787063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accent1"/>
                </a:solidFill>
              </a:rPr>
              <a:t>JS ES6+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58871" y="4902096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>
                <a:solidFill>
                  <a:schemeClr val="accent1"/>
                </a:solidFill>
              </a:rPr>
              <a:t>Exercise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471388" y="3044280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409825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225837-9E85-4AF7-91CA-635B3972C6B7}"/>
              </a:ext>
            </a:extLst>
          </p:cNvPr>
          <p:cNvSpPr/>
          <p:nvPr/>
        </p:nvSpPr>
        <p:spPr>
          <a:xfrm>
            <a:off x="4975384" y="258565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CC0517-CCEF-4797-BD85-257A9CF056F7}"/>
              </a:ext>
            </a:extLst>
          </p:cNvPr>
          <p:cNvSpPr/>
          <p:nvPr/>
        </p:nvSpPr>
        <p:spPr>
          <a:xfrm>
            <a:off x="11317509" y="4433500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275594" y="1345685"/>
            <a:ext cx="3496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chemeClr val="accent2"/>
                </a:solidFill>
              </a:rPr>
              <a:t>Apa itu </a:t>
            </a:r>
            <a:r>
              <a:rPr lang="id-ID" sz="3200" b="1" dirty="0" err="1">
                <a:solidFill>
                  <a:schemeClr val="accent2"/>
                </a:solidFill>
              </a:rPr>
              <a:t>ECMAScript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5361953" y="2815233"/>
            <a:ext cx="6363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 err="1"/>
              <a:t>ECMAScript</a:t>
            </a:r>
            <a:r>
              <a:rPr lang="id-ID" dirty="0"/>
              <a:t> adalah standar bahasa pemrograman yang menjadi dasar bagi </a:t>
            </a:r>
            <a:r>
              <a:rPr lang="id-ID" dirty="0" err="1"/>
              <a:t>JavaScript</a:t>
            </a:r>
            <a:r>
              <a:rPr lang="id-ID" dirty="0"/>
              <a:t>. Standar ini dikembangkan dan dipelihara oleh </a:t>
            </a:r>
            <a:r>
              <a:rPr lang="id-ID" b="1" dirty="0"/>
              <a:t>ECMA International</a:t>
            </a:r>
            <a:r>
              <a:rPr lang="id-ID" dirty="0"/>
              <a:t>, sebuah organisasi standar internasional. </a:t>
            </a:r>
            <a:r>
              <a:rPr lang="id-ID" dirty="0" err="1"/>
              <a:t>ECMAScript</a:t>
            </a:r>
            <a:r>
              <a:rPr lang="id-ID" dirty="0"/>
              <a:t> menetapkan spesifikasi bahasa, yang kemudian diimplementasikan oleh berbagai </a:t>
            </a:r>
            <a:r>
              <a:rPr lang="id-ID" dirty="0" err="1"/>
              <a:t>engine</a:t>
            </a:r>
            <a:r>
              <a:rPr lang="id-ID" dirty="0"/>
              <a:t> </a:t>
            </a:r>
            <a:r>
              <a:rPr lang="id-ID" dirty="0" err="1"/>
              <a:t>JavaScript</a:t>
            </a:r>
            <a:r>
              <a:rPr lang="id-ID" dirty="0"/>
              <a:t>, seperti V8 di </a:t>
            </a:r>
            <a:r>
              <a:rPr lang="id-ID" dirty="0" err="1"/>
              <a:t>Chrome</a:t>
            </a:r>
            <a:r>
              <a:rPr lang="id-ID" dirty="0"/>
              <a:t>, </a:t>
            </a:r>
            <a:r>
              <a:rPr lang="id-ID" dirty="0" err="1"/>
              <a:t>SpiderMonkey</a:t>
            </a:r>
            <a:r>
              <a:rPr lang="id-ID" dirty="0"/>
              <a:t> di Firefox, dan </a:t>
            </a:r>
            <a:r>
              <a:rPr lang="id-ID" dirty="0" err="1"/>
              <a:t>JavaScriptCore</a:t>
            </a:r>
            <a:r>
              <a:rPr lang="id-ID" dirty="0"/>
              <a:t> di Safari.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8" name="Picture Placeholder 17" descr="A yellow sign with black letters&#10;&#10;Description automatically generated">
            <a:extLst>
              <a:ext uri="{FF2B5EF4-FFF2-40B4-BE49-F238E27FC236}">
                <a16:creationId xmlns:a16="http://schemas.microsoft.com/office/drawing/2014/main" id="{9DC6338A-DA7B-FF05-2DBB-4AFA456713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78"/>
          <a:stretch>
            <a:fillRect/>
          </a:stretch>
        </p:blipFill>
        <p:spPr>
          <a:xfrm>
            <a:off x="1393825" y="2089150"/>
            <a:ext cx="3033713" cy="3038475"/>
          </a:xfrm>
          <a:prstGeom prst="roundRect">
            <a:avLst>
              <a:gd name="adj" fmla="val 0"/>
            </a:avLst>
          </a:prstGeom>
          <a:solidFill>
            <a:schemeClr val="accent3"/>
          </a:solidFill>
        </p:spPr>
      </p:pic>
      <p:pic>
        <p:nvPicPr>
          <p:cNvPr id="1026" name="Picture 2" descr="V8 JavaScript Engine: Understanding its capabilities, usage and benefits |  Medium">
            <a:extLst>
              <a:ext uri="{FF2B5EF4-FFF2-40B4-BE49-F238E27FC236}">
                <a16:creationId xmlns:a16="http://schemas.microsoft.com/office/drawing/2014/main" id="{3C0C992C-B510-4145-AACE-FAB1397A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110" y="5225058"/>
            <a:ext cx="1345685" cy="134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Mozilla SpiderMonkey Team · GitHub">
            <a:extLst>
              <a:ext uri="{FF2B5EF4-FFF2-40B4-BE49-F238E27FC236}">
                <a16:creationId xmlns:a16="http://schemas.microsoft.com/office/drawing/2014/main" id="{65245D11-5CFD-F0E7-B705-BCE70E26C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29" y="5439746"/>
            <a:ext cx="1130997" cy="11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0-Day] CVE-2022-42823 - Apple Safari JavaScriptCore Inspector Type  Confusion Vulnerability">
            <a:extLst>
              <a:ext uri="{FF2B5EF4-FFF2-40B4-BE49-F238E27FC236}">
                <a16:creationId xmlns:a16="http://schemas.microsoft.com/office/drawing/2014/main" id="{C9501243-4910-8E86-1948-1741E067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59" y="5386022"/>
            <a:ext cx="1238445" cy="123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2403533"/>
            <a:ext cx="6962775" cy="1899636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225837-9E85-4AF7-91CA-635B3972C6B7}"/>
              </a:ext>
            </a:extLst>
          </p:cNvPr>
          <p:cNvSpPr/>
          <p:nvPr/>
        </p:nvSpPr>
        <p:spPr>
          <a:xfrm>
            <a:off x="4975384" y="258565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CC0517-CCEF-4797-BD85-257A9CF056F7}"/>
              </a:ext>
            </a:extLst>
          </p:cNvPr>
          <p:cNvSpPr/>
          <p:nvPr/>
        </p:nvSpPr>
        <p:spPr>
          <a:xfrm>
            <a:off x="11286100" y="3892665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275594" y="1345685"/>
            <a:ext cx="2845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chemeClr val="accent2"/>
                </a:solidFill>
              </a:rPr>
              <a:t>Apa itu </a:t>
            </a:r>
            <a:r>
              <a:rPr lang="id-ID" sz="3200" b="1" dirty="0" err="1">
                <a:solidFill>
                  <a:schemeClr val="accent2"/>
                </a:solidFill>
              </a:rPr>
              <a:t>Node</a:t>
            </a:r>
            <a:r>
              <a:rPr lang="id-ID" sz="3200" b="1" dirty="0">
                <a:solidFill>
                  <a:schemeClr val="accent2"/>
                </a:solidFill>
              </a:rPr>
              <a:t> JS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5361953" y="2815233"/>
            <a:ext cx="6363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Node.js </a:t>
            </a:r>
            <a:r>
              <a:rPr lang="id-ID" dirty="0" err="1"/>
              <a:t>is</a:t>
            </a:r>
            <a:r>
              <a:rPr lang="id-ID" dirty="0"/>
              <a:t> a </a:t>
            </a:r>
            <a:r>
              <a:rPr lang="id-ID" b="1" dirty="0" err="1"/>
              <a:t>cross</a:t>
            </a:r>
            <a:r>
              <a:rPr lang="id-ID" b="1" dirty="0"/>
              <a:t>-platform</a:t>
            </a:r>
            <a:r>
              <a:rPr lang="id-ID" dirty="0"/>
              <a:t>, </a:t>
            </a:r>
            <a:r>
              <a:rPr lang="id-ID" b="1" dirty="0"/>
              <a:t>open-</a:t>
            </a:r>
            <a:r>
              <a:rPr lang="id-ID" b="1" dirty="0" err="1"/>
              <a:t>source</a:t>
            </a:r>
            <a:r>
              <a:rPr lang="id-ID" b="1" dirty="0"/>
              <a:t> </a:t>
            </a:r>
            <a:r>
              <a:rPr lang="id-ID" b="1" dirty="0" err="1"/>
              <a:t>JavaScript</a:t>
            </a:r>
            <a:r>
              <a:rPr lang="id-ID" b="1" dirty="0"/>
              <a:t> </a:t>
            </a:r>
            <a:r>
              <a:rPr lang="id-ID" b="1" dirty="0" err="1"/>
              <a:t>runtime</a:t>
            </a:r>
            <a:r>
              <a:rPr lang="id-ID" b="1" dirty="0"/>
              <a:t> </a:t>
            </a:r>
            <a:r>
              <a:rPr lang="id-ID" b="1" dirty="0" err="1"/>
              <a:t>environment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can</a:t>
            </a:r>
            <a:r>
              <a:rPr lang="id-ID" dirty="0"/>
              <a:t> </a:t>
            </a:r>
            <a:r>
              <a:rPr lang="id-ID" dirty="0" err="1"/>
              <a:t>run</a:t>
            </a:r>
            <a:r>
              <a:rPr lang="id-ID" dirty="0"/>
              <a:t> </a:t>
            </a:r>
            <a:r>
              <a:rPr lang="id-ID" dirty="0" err="1"/>
              <a:t>on</a:t>
            </a:r>
            <a:r>
              <a:rPr lang="id-ID" dirty="0"/>
              <a:t> Windows, Linux, </a:t>
            </a:r>
            <a:r>
              <a:rPr lang="id-ID" dirty="0" err="1"/>
              <a:t>Unix</a:t>
            </a:r>
            <a:r>
              <a:rPr lang="id-ID" dirty="0"/>
              <a:t>, </a:t>
            </a:r>
            <a:r>
              <a:rPr lang="id-ID" dirty="0" err="1"/>
              <a:t>macOS</a:t>
            </a:r>
            <a:r>
              <a:rPr lang="id-ID" dirty="0"/>
              <a:t>,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more</a:t>
            </a:r>
            <a:r>
              <a:rPr lang="id-ID" dirty="0"/>
              <a:t>. Node.js </a:t>
            </a:r>
            <a:r>
              <a:rPr lang="id-ID" dirty="0" err="1"/>
              <a:t>runs</a:t>
            </a:r>
            <a:r>
              <a:rPr lang="id-ID" dirty="0"/>
              <a:t> </a:t>
            </a:r>
            <a:r>
              <a:rPr lang="id-ID" dirty="0" err="1"/>
              <a:t>on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V8 </a:t>
            </a:r>
            <a:r>
              <a:rPr lang="id-ID" dirty="0" err="1"/>
              <a:t>JavaScript</a:t>
            </a:r>
            <a:r>
              <a:rPr lang="id-ID" dirty="0"/>
              <a:t> </a:t>
            </a:r>
            <a:r>
              <a:rPr lang="id-ID" dirty="0" err="1"/>
              <a:t>engine</a:t>
            </a:r>
            <a:r>
              <a:rPr lang="id-ID" dirty="0"/>
              <a:t>,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executes</a:t>
            </a:r>
            <a:r>
              <a:rPr lang="id-ID" dirty="0"/>
              <a:t> </a:t>
            </a:r>
            <a:r>
              <a:rPr lang="id-ID" dirty="0" err="1"/>
              <a:t>JavaScript</a:t>
            </a:r>
            <a:r>
              <a:rPr lang="id-ID" dirty="0"/>
              <a:t> </a:t>
            </a:r>
            <a:r>
              <a:rPr lang="id-ID" dirty="0" err="1"/>
              <a:t>code</a:t>
            </a:r>
            <a:r>
              <a:rPr lang="id-ID" dirty="0"/>
              <a:t> </a:t>
            </a:r>
            <a:r>
              <a:rPr lang="id-ID" b="1" dirty="0" err="1"/>
              <a:t>outside</a:t>
            </a:r>
            <a:r>
              <a:rPr lang="id-ID" b="1" dirty="0"/>
              <a:t> a web browser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C6963-F410-3400-6E4C-853E6BC0BC21}"/>
              </a:ext>
            </a:extLst>
          </p:cNvPr>
          <p:cNvSpPr/>
          <p:nvPr/>
        </p:nvSpPr>
        <p:spPr>
          <a:xfrm>
            <a:off x="1572930" y="1926915"/>
            <a:ext cx="2668772" cy="2860158"/>
          </a:xfrm>
          <a:prstGeom prst="roundRect">
            <a:avLst/>
          </a:prstGeom>
          <a:solidFill>
            <a:srgbClr val="F6F8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074" name="Picture 2" descr="10 Best Practices to Secure Your Node.js Application in Production | by  Afser Ali | Medium">
            <a:extLst>
              <a:ext uri="{FF2B5EF4-FFF2-40B4-BE49-F238E27FC236}">
                <a16:creationId xmlns:a16="http://schemas.microsoft.com/office/drawing/2014/main" id="{67C87336-A191-C5D7-EA4B-59B0965C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69" y="2109720"/>
            <a:ext cx="2430738" cy="243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undefined">
            <a:extLst>
              <a:ext uri="{FF2B5EF4-FFF2-40B4-BE49-F238E27FC236}">
                <a16:creationId xmlns:a16="http://schemas.microsoft.com/office/drawing/2014/main" id="{30DC82BD-1F0F-C634-D485-7CF531376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46" y="5184357"/>
            <a:ext cx="988164" cy="98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itHub - oven-sh/bun: Incredibly fast JavaScript runtime, bundler, test  runner, and package manager – all in one">
            <a:extLst>
              <a:ext uri="{FF2B5EF4-FFF2-40B4-BE49-F238E27FC236}">
                <a16:creationId xmlns:a16="http://schemas.microsoft.com/office/drawing/2014/main" id="{9156FB4C-BF6A-CA72-2740-C8CC5026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18" y="5205623"/>
            <a:ext cx="1127703" cy="98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314C21-55A9-87B0-67FB-1DDF15B08A5F}"/>
              </a:ext>
            </a:extLst>
          </p:cNvPr>
          <p:cNvSpPr txBox="1"/>
          <p:nvPr/>
        </p:nvSpPr>
        <p:spPr>
          <a:xfrm>
            <a:off x="4742121" y="4712084"/>
            <a:ext cx="6103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b="1" dirty="0" err="1"/>
              <a:t>Alternative</a:t>
            </a:r>
            <a:r>
              <a:rPr lang="id-ID" sz="2000" b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0050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E43446E-4A5E-4956-BF2E-CAF34DFD20E4}"/>
              </a:ext>
            </a:extLst>
          </p:cNvPr>
          <p:cNvGrpSpPr/>
          <p:nvPr/>
        </p:nvGrpSpPr>
        <p:grpSpPr>
          <a:xfrm>
            <a:off x="770503" y="874165"/>
            <a:ext cx="2105025" cy="552450"/>
            <a:chOff x="910304" y="3885057"/>
            <a:chExt cx="2105025" cy="55245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CD841D-586C-4524-A530-7025D4185C2B}"/>
                </a:ext>
              </a:extLst>
            </p:cNvPr>
            <p:cNvSpPr txBox="1"/>
            <p:nvPr/>
          </p:nvSpPr>
          <p:spPr>
            <a:xfrm>
              <a:off x="1192889" y="3942440"/>
              <a:ext cx="1229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b="1" dirty="0" err="1">
                  <a:solidFill>
                    <a:schemeClr val="accent2"/>
                  </a:solidFill>
                </a:rPr>
                <a:t>Comment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288D9F-A7BD-40DA-A632-F0739A8265C1}"/>
              </a:ext>
            </a:extLst>
          </p:cNvPr>
          <p:cNvGrpSpPr/>
          <p:nvPr/>
        </p:nvGrpSpPr>
        <p:grpSpPr>
          <a:xfrm>
            <a:off x="4025911" y="894958"/>
            <a:ext cx="3796044" cy="3034194"/>
            <a:chOff x="296366" y="4887182"/>
            <a:chExt cx="3796044" cy="303419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74C7B9-8685-4007-9C8E-385767B5BF3C}"/>
                </a:ext>
              </a:extLst>
            </p:cNvPr>
            <p:cNvSpPr/>
            <p:nvPr/>
          </p:nvSpPr>
          <p:spPr>
            <a:xfrm>
              <a:off x="910304" y="4887182"/>
              <a:ext cx="2630620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D3237-CAF3-4494-8775-C775AF3042FE}"/>
                </a:ext>
              </a:extLst>
            </p:cNvPr>
            <p:cNvSpPr txBox="1"/>
            <p:nvPr/>
          </p:nvSpPr>
          <p:spPr>
            <a:xfrm>
              <a:off x="1112439" y="4961561"/>
              <a:ext cx="2304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b="1" dirty="0" err="1">
                  <a:solidFill>
                    <a:schemeClr val="accent2"/>
                  </a:solidFill>
                </a:rPr>
                <a:t>Variable</a:t>
              </a:r>
              <a:r>
                <a:rPr lang="id-ID" sz="2000" b="1" dirty="0">
                  <a:solidFill>
                    <a:schemeClr val="accent2"/>
                  </a:solidFill>
                </a:rPr>
                <a:t> </a:t>
              </a:r>
              <a:r>
                <a:rPr lang="id-ID" sz="2000" b="1" dirty="0"/>
                <a:t>&amp;</a:t>
              </a:r>
              <a:r>
                <a:rPr lang="id-ID" sz="2000" b="1" dirty="0">
                  <a:solidFill>
                    <a:schemeClr val="accent2"/>
                  </a:solidFill>
                </a:rPr>
                <a:t> </a:t>
              </a:r>
              <a:r>
                <a:rPr lang="id-ID" sz="2000" b="1" dirty="0" err="1">
                  <a:solidFill>
                    <a:schemeClr val="accent2"/>
                  </a:solidFill>
                </a:rPr>
                <a:t>Constant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884B9E-2B34-4748-9191-608F15B7E575}"/>
                </a:ext>
              </a:extLst>
            </p:cNvPr>
            <p:cNvSpPr txBox="1"/>
            <p:nvPr/>
          </p:nvSpPr>
          <p:spPr>
            <a:xfrm>
              <a:off x="296366" y="7459711"/>
              <a:ext cx="37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b="1" dirty="0">
                  <a:solidFill>
                    <a:schemeClr val="accent1"/>
                  </a:solidFill>
                </a:rPr>
                <a:t>*</a:t>
              </a:r>
              <a:r>
                <a:rPr lang="id-ID" sz="1200" b="1" dirty="0" err="1">
                  <a:solidFill>
                    <a:schemeClr val="accent1"/>
                  </a:solidFill>
                </a:rPr>
                <a:t>Note</a:t>
              </a:r>
              <a:r>
                <a:rPr lang="id-ID" sz="1200" b="1" dirty="0">
                  <a:solidFill>
                    <a:schemeClr val="accent1"/>
                  </a:solidFill>
                </a:rPr>
                <a:t> :</a:t>
              </a:r>
              <a:r>
                <a:rPr lang="id-ID" sz="1200" dirty="0">
                  <a:solidFill>
                    <a:schemeClr val="accent1"/>
                  </a:solidFill>
                </a:rPr>
                <a:t> </a:t>
              </a:r>
              <a:r>
                <a:rPr lang="id-ID" sz="1200" dirty="0" err="1">
                  <a:solidFill>
                    <a:schemeClr val="accent1"/>
                  </a:solidFill>
                </a:rPr>
                <a:t>var</a:t>
              </a:r>
              <a:r>
                <a:rPr lang="id-ID" sz="1200" dirty="0">
                  <a:solidFill>
                    <a:schemeClr val="accent1"/>
                  </a:solidFill>
                </a:rPr>
                <a:t> sudah tidak disarankan, gunakan </a:t>
              </a:r>
              <a:r>
                <a:rPr lang="id-ID" sz="1200" dirty="0" err="1">
                  <a:solidFill>
                    <a:schemeClr val="accent1"/>
                  </a:solidFill>
                </a:rPr>
                <a:t>let</a:t>
              </a:r>
              <a:r>
                <a:rPr lang="id-ID" sz="1200" dirty="0">
                  <a:solidFill>
                    <a:schemeClr val="accent1"/>
                  </a:solidFill>
                </a:rPr>
                <a:t> sebagai gantinya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702732" y="594612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713335" y="32475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B2C045-47F0-4928-AB58-77DEE38A9929}"/>
              </a:ext>
            </a:extLst>
          </p:cNvPr>
          <p:cNvSpPr/>
          <p:nvPr/>
        </p:nvSpPr>
        <p:spPr>
          <a:xfrm>
            <a:off x="7707655" y="47589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827664" y="532081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584004" y="953413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190850-05B3-4A87-9267-6C1BCEE356B6}"/>
              </a:ext>
            </a:extLst>
          </p:cNvPr>
          <p:cNvSpPr/>
          <p:nvPr/>
        </p:nvSpPr>
        <p:spPr>
          <a:xfrm>
            <a:off x="4453350" y="974301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6E448-681B-4502-BF91-3B95B236AE34}"/>
              </a:ext>
            </a:extLst>
          </p:cNvPr>
          <p:cNvSpPr txBox="1"/>
          <p:nvPr/>
        </p:nvSpPr>
        <p:spPr>
          <a:xfrm>
            <a:off x="254618" y="47358"/>
            <a:ext cx="5568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 err="1"/>
              <a:t>Review</a:t>
            </a:r>
            <a:r>
              <a:rPr lang="en-US" sz="4000" b="1" dirty="0"/>
              <a:t> </a:t>
            </a:r>
            <a:r>
              <a:rPr lang="id-ID" sz="4000" b="1" dirty="0" err="1">
                <a:solidFill>
                  <a:schemeClr val="accent2"/>
                </a:solidFill>
              </a:rPr>
              <a:t>Javascript</a:t>
            </a:r>
            <a:r>
              <a:rPr lang="id-ID" sz="4000" b="1" dirty="0">
                <a:solidFill>
                  <a:schemeClr val="accent2"/>
                </a:solidFill>
              </a:rPr>
              <a:t> </a:t>
            </a:r>
            <a:r>
              <a:rPr lang="id-ID" sz="4000" b="1" dirty="0" err="1">
                <a:solidFill>
                  <a:schemeClr val="accent2"/>
                </a:solidFill>
              </a:rPr>
              <a:t>Basics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2FFC9CB-0879-3508-2A21-6E905F5B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5" y="1139259"/>
            <a:ext cx="4082897" cy="28427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CFDCA3C-6A8D-6E55-FA38-BA8FC5F81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8" b="16210"/>
          <a:stretch/>
        </p:blipFill>
        <p:spPr>
          <a:xfrm>
            <a:off x="3589752" y="1577157"/>
            <a:ext cx="4410579" cy="193531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C3F83E5-FFAF-ACC8-58C7-0F4B341B5209}"/>
              </a:ext>
            </a:extLst>
          </p:cNvPr>
          <p:cNvGrpSpPr/>
          <p:nvPr/>
        </p:nvGrpSpPr>
        <p:grpSpPr>
          <a:xfrm>
            <a:off x="8569346" y="931548"/>
            <a:ext cx="2291524" cy="552450"/>
            <a:chOff x="8282393" y="1178132"/>
            <a:chExt cx="2291524" cy="5524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74F22B0-70C9-BF06-FBEA-B7DC3A249ADF}"/>
                </a:ext>
              </a:extLst>
            </p:cNvPr>
            <p:cNvGrpSpPr/>
            <p:nvPr/>
          </p:nvGrpSpPr>
          <p:grpSpPr>
            <a:xfrm>
              <a:off x="8468892" y="1178132"/>
              <a:ext cx="2105025" cy="552450"/>
              <a:chOff x="910304" y="5889402"/>
              <a:chExt cx="2105025" cy="552450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9E45C85-6AFE-3A23-6EFB-3465F906F536}"/>
                  </a:ext>
                </a:extLst>
              </p:cNvPr>
              <p:cNvSpPr/>
              <p:nvPr/>
            </p:nvSpPr>
            <p:spPr>
              <a:xfrm>
                <a:off x="910304" y="5889402"/>
                <a:ext cx="2105025" cy="552450"/>
              </a:xfrm>
              <a:custGeom>
                <a:avLst/>
                <a:gdLst>
                  <a:gd name="connsiteX0" fmla="*/ 14288 w 2105025"/>
                  <a:gd name="connsiteY0" fmla="*/ 545782 h 552450"/>
                  <a:gd name="connsiteX1" fmla="*/ 2013585 w 2105025"/>
                  <a:gd name="connsiteY1" fmla="*/ 545782 h 552450"/>
                  <a:gd name="connsiteX2" fmla="*/ 2097310 w 2105025"/>
                  <a:gd name="connsiteY2" fmla="*/ 454438 h 552450"/>
                  <a:gd name="connsiteX3" fmla="*/ 2097310 w 2105025"/>
                  <a:gd name="connsiteY3" fmla="*/ 454438 h 552450"/>
                  <a:gd name="connsiteX4" fmla="*/ 2097310 w 2105025"/>
                  <a:gd name="connsiteY4" fmla="*/ 105633 h 552450"/>
                  <a:gd name="connsiteX5" fmla="*/ 2097310 w 2105025"/>
                  <a:gd name="connsiteY5" fmla="*/ 105633 h 552450"/>
                  <a:gd name="connsiteX6" fmla="*/ 2013585 w 2105025"/>
                  <a:gd name="connsiteY6" fmla="*/ 14288 h 552450"/>
                  <a:gd name="connsiteX7" fmla="*/ 14288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14288" y="545782"/>
                    </a:moveTo>
                    <a:lnTo>
                      <a:pt x="2013585" y="545782"/>
                    </a:lnTo>
                    <a:cubicBezTo>
                      <a:pt x="2059781" y="545782"/>
                      <a:pt x="2097310" y="504920"/>
                      <a:pt x="2097310" y="454438"/>
                    </a:cubicBezTo>
                    <a:lnTo>
                      <a:pt x="2097310" y="454438"/>
                    </a:lnTo>
                    <a:lnTo>
                      <a:pt x="2097310" y="105633"/>
                    </a:lnTo>
                    <a:lnTo>
                      <a:pt x="2097310" y="105633"/>
                    </a:lnTo>
                    <a:cubicBezTo>
                      <a:pt x="2097310" y="55245"/>
                      <a:pt x="2059877" y="14288"/>
                      <a:pt x="2013585" y="14288"/>
                    </a:cubicBezTo>
                    <a:lnTo>
                      <a:pt x="14288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EA26ED-4542-9120-E4A1-98A3C53608B1}"/>
                  </a:ext>
                </a:extLst>
              </p:cNvPr>
              <p:cNvSpPr txBox="1"/>
              <p:nvPr/>
            </p:nvSpPr>
            <p:spPr>
              <a:xfrm>
                <a:off x="1112439" y="5963686"/>
                <a:ext cx="1351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000" b="1" dirty="0">
                    <a:solidFill>
                      <a:schemeClr val="accent2"/>
                    </a:solidFill>
                  </a:rPr>
                  <a:t>Data </a:t>
                </a:r>
                <a:r>
                  <a:rPr lang="id-ID" sz="2000" b="1" dirty="0" err="1">
                    <a:solidFill>
                      <a:schemeClr val="accent2"/>
                    </a:solidFill>
                  </a:rPr>
                  <a:t>Types</a:t>
                </a:r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51BFEF-8B85-5CBE-6329-F108FAADD441}"/>
                </a:ext>
              </a:extLst>
            </p:cNvPr>
            <p:cNvSpPr/>
            <p:nvPr/>
          </p:nvSpPr>
          <p:spPr>
            <a:xfrm>
              <a:off x="8282393" y="1257476"/>
              <a:ext cx="400050" cy="400050"/>
            </a:xfrm>
            <a:custGeom>
              <a:avLst/>
              <a:gdLst>
                <a:gd name="connsiteX0" fmla="*/ 394430 w 400050"/>
                <a:gd name="connsiteY0" fmla="*/ 200787 h 400050"/>
                <a:gd name="connsiteX1" fmla="*/ 200787 w 400050"/>
                <a:gd name="connsiteY1" fmla="*/ 394430 h 400050"/>
                <a:gd name="connsiteX2" fmla="*/ 7144 w 400050"/>
                <a:gd name="connsiteY2" fmla="*/ 200787 h 400050"/>
                <a:gd name="connsiteX3" fmla="*/ 200787 w 400050"/>
                <a:gd name="connsiteY3" fmla="*/ 7143 h 400050"/>
                <a:gd name="connsiteX4" fmla="*/ 394430 w 400050"/>
                <a:gd name="connsiteY4" fmla="*/ 200787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430" y="200787"/>
                  </a:moveTo>
                  <a:cubicBezTo>
                    <a:pt x="394430" y="307733"/>
                    <a:pt x="307733" y="394430"/>
                    <a:pt x="200787" y="394430"/>
                  </a:cubicBezTo>
                  <a:cubicBezTo>
                    <a:pt x="93841" y="394430"/>
                    <a:pt x="7144" y="307733"/>
                    <a:pt x="7144" y="200787"/>
                  </a:cubicBezTo>
                  <a:cubicBezTo>
                    <a:pt x="7144" y="93840"/>
                    <a:pt x="93841" y="7143"/>
                    <a:pt x="200787" y="7143"/>
                  </a:cubicBezTo>
                  <a:cubicBezTo>
                    <a:pt x="307733" y="7143"/>
                    <a:pt x="394430" y="93840"/>
                    <a:pt x="394430" y="20078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9F37A1D1-E273-2E7E-C32D-B22A2A51C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8467" y="1306990"/>
            <a:ext cx="4843533" cy="2568047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0DB50673-655C-7C3C-BE32-4423F29F5872}"/>
              </a:ext>
            </a:extLst>
          </p:cNvPr>
          <p:cNvGrpSpPr/>
          <p:nvPr/>
        </p:nvGrpSpPr>
        <p:grpSpPr>
          <a:xfrm>
            <a:off x="542237" y="3705799"/>
            <a:ext cx="2965558" cy="782170"/>
            <a:chOff x="723805" y="5889402"/>
            <a:chExt cx="2965558" cy="78217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B170A86-09A8-F658-7DD7-F89015DE01A9}"/>
                </a:ext>
              </a:extLst>
            </p:cNvPr>
            <p:cNvGrpSpPr/>
            <p:nvPr/>
          </p:nvGrpSpPr>
          <p:grpSpPr>
            <a:xfrm>
              <a:off x="910304" y="5889402"/>
              <a:ext cx="2779059" cy="782170"/>
              <a:chOff x="910304" y="5889402"/>
              <a:chExt cx="2779059" cy="782170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FE50F03-F47F-3EBB-A395-097B19687D8A}"/>
                  </a:ext>
                </a:extLst>
              </p:cNvPr>
              <p:cNvSpPr/>
              <p:nvPr/>
            </p:nvSpPr>
            <p:spPr>
              <a:xfrm>
                <a:off x="910304" y="5889402"/>
                <a:ext cx="2779059" cy="552450"/>
              </a:xfrm>
              <a:custGeom>
                <a:avLst/>
                <a:gdLst>
                  <a:gd name="connsiteX0" fmla="*/ 14288 w 2105025"/>
                  <a:gd name="connsiteY0" fmla="*/ 545782 h 552450"/>
                  <a:gd name="connsiteX1" fmla="*/ 2013585 w 2105025"/>
                  <a:gd name="connsiteY1" fmla="*/ 545782 h 552450"/>
                  <a:gd name="connsiteX2" fmla="*/ 2097310 w 2105025"/>
                  <a:gd name="connsiteY2" fmla="*/ 454438 h 552450"/>
                  <a:gd name="connsiteX3" fmla="*/ 2097310 w 2105025"/>
                  <a:gd name="connsiteY3" fmla="*/ 454438 h 552450"/>
                  <a:gd name="connsiteX4" fmla="*/ 2097310 w 2105025"/>
                  <a:gd name="connsiteY4" fmla="*/ 105633 h 552450"/>
                  <a:gd name="connsiteX5" fmla="*/ 2097310 w 2105025"/>
                  <a:gd name="connsiteY5" fmla="*/ 105633 h 552450"/>
                  <a:gd name="connsiteX6" fmla="*/ 2013585 w 2105025"/>
                  <a:gd name="connsiteY6" fmla="*/ 14288 h 552450"/>
                  <a:gd name="connsiteX7" fmla="*/ 14288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14288" y="545782"/>
                    </a:moveTo>
                    <a:lnTo>
                      <a:pt x="2013585" y="545782"/>
                    </a:lnTo>
                    <a:cubicBezTo>
                      <a:pt x="2059781" y="545782"/>
                      <a:pt x="2097310" y="504920"/>
                      <a:pt x="2097310" y="454438"/>
                    </a:cubicBezTo>
                    <a:lnTo>
                      <a:pt x="2097310" y="454438"/>
                    </a:lnTo>
                    <a:lnTo>
                      <a:pt x="2097310" y="105633"/>
                    </a:lnTo>
                    <a:lnTo>
                      <a:pt x="2097310" y="105633"/>
                    </a:lnTo>
                    <a:cubicBezTo>
                      <a:pt x="2097310" y="55245"/>
                      <a:pt x="2059877" y="14288"/>
                      <a:pt x="2013585" y="14288"/>
                    </a:cubicBezTo>
                    <a:lnTo>
                      <a:pt x="14288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23E3AEB-5E6F-A80D-4041-4B40C360C488}"/>
                  </a:ext>
                </a:extLst>
              </p:cNvPr>
              <p:cNvSpPr txBox="1"/>
              <p:nvPr/>
            </p:nvSpPr>
            <p:spPr>
              <a:xfrm>
                <a:off x="1112439" y="5963686"/>
                <a:ext cx="25769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000" b="1" dirty="0">
                    <a:solidFill>
                      <a:schemeClr val="accent2"/>
                    </a:solidFill>
                  </a:rPr>
                  <a:t>Operator</a:t>
                </a:r>
                <a:r>
                  <a:rPr lang="id-ID" sz="2000" b="1" dirty="0">
                    <a:solidFill>
                      <a:schemeClr val="accent1"/>
                    </a:solidFill>
                  </a:rPr>
                  <a:t> &amp; </a:t>
                </a:r>
                <a:r>
                  <a:rPr lang="id-ID" sz="2000" b="1" dirty="0" err="1">
                    <a:solidFill>
                      <a:schemeClr val="accent2"/>
                    </a:solidFill>
                  </a:rPr>
                  <a:t>Arithmetic</a:t>
                </a:r>
                <a:endParaRPr lang="id-ID" sz="2000" b="1" dirty="0">
                  <a:solidFill>
                    <a:schemeClr val="accent2"/>
                  </a:solidFill>
                </a:endParaRPr>
              </a:p>
              <a:p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36D6E0E-DB9F-0A5D-BDC7-242ED13BC12D}"/>
                </a:ext>
              </a:extLst>
            </p:cNvPr>
            <p:cNvSpPr/>
            <p:nvPr/>
          </p:nvSpPr>
          <p:spPr>
            <a:xfrm>
              <a:off x="723805" y="5968746"/>
              <a:ext cx="400050" cy="400050"/>
            </a:xfrm>
            <a:custGeom>
              <a:avLst/>
              <a:gdLst>
                <a:gd name="connsiteX0" fmla="*/ 394430 w 400050"/>
                <a:gd name="connsiteY0" fmla="*/ 200787 h 400050"/>
                <a:gd name="connsiteX1" fmla="*/ 200787 w 400050"/>
                <a:gd name="connsiteY1" fmla="*/ 394430 h 400050"/>
                <a:gd name="connsiteX2" fmla="*/ 7144 w 400050"/>
                <a:gd name="connsiteY2" fmla="*/ 200787 h 400050"/>
                <a:gd name="connsiteX3" fmla="*/ 200787 w 400050"/>
                <a:gd name="connsiteY3" fmla="*/ 7143 h 400050"/>
                <a:gd name="connsiteX4" fmla="*/ 394430 w 400050"/>
                <a:gd name="connsiteY4" fmla="*/ 200787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430" y="200787"/>
                  </a:moveTo>
                  <a:cubicBezTo>
                    <a:pt x="394430" y="307733"/>
                    <a:pt x="307733" y="394430"/>
                    <a:pt x="200787" y="394430"/>
                  </a:cubicBezTo>
                  <a:cubicBezTo>
                    <a:pt x="93841" y="394430"/>
                    <a:pt x="7144" y="307733"/>
                    <a:pt x="7144" y="200787"/>
                  </a:cubicBezTo>
                  <a:cubicBezTo>
                    <a:pt x="7144" y="93840"/>
                    <a:pt x="93841" y="7143"/>
                    <a:pt x="200787" y="7143"/>
                  </a:cubicBezTo>
                  <a:cubicBezTo>
                    <a:pt x="307733" y="7143"/>
                    <a:pt x="394430" y="93840"/>
                    <a:pt x="394430" y="20078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363679E9-9B0C-383D-5418-B2C413A02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" r="3153"/>
          <a:stretch/>
        </p:blipFill>
        <p:spPr>
          <a:xfrm>
            <a:off x="367444" y="3986129"/>
            <a:ext cx="4111754" cy="3000942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6BB5A27E-E6DC-8F99-D7A0-E0B81F67FB85}"/>
              </a:ext>
            </a:extLst>
          </p:cNvPr>
          <p:cNvGrpSpPr/>
          <p:nvPr/>
        </p:nvGrpSpPr>
        <p:grpSpPr>
          <a:xfrm>
            <a:off x="4865849" y="3815754"/>
            <a:ext cx="2965558" cy="552450"/>
            <a:chOff x="723805" y="5889402"/>
            <a:chExt cx="2965558" cy="55245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47AECDB-DE1F-EE0C-E5ED-A084BAF49B4E}"/>
                </a:ext>
              </a:extLst>
            </p:cNvPr>
            <p:cNvGrpSpPr/>
            <p:nvPr/>
          </p:nvGrpSpPr>
          <p:grpSpPr>
            <a:xfrm>
              <a:off x="910304" y="5889402"/>
              <a:ext cx="2779059" cy="552450"/>
              <a:chOff x="910304" y="5889402"/>
              <a:chExt cx="2779059" cy="552450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9AA2862-03DD-A581-CF48-3D793E89F76C}"/>
                  </a:ext>
                </a:extLst>
              </p:cNvPr>
              <p:cNvSpPr/>
              <p:nvPr/>
            </p:nvSpPr>
            <p:spPr>
              <a:xfrm>
                <a:off x="910304" y="5889402"/>
                <a:ext cx="2779059" cy="552450"/>
              </a:xfrm>
              <a:custGeom>
                <a:avLst/>
                <a:gdLst>
                  <a:gd name="connsiteX0" fmla="*/ 14288 w 2105025"/>
                  <a:gd name="connsiteY0" fmla="*/ 545782 h 552450"/>
                  <a:gd name="connsiteX1" fmla="*/ 2013585 w 2105025"/>
                  <a:gd name="connsiteY1" fmla="*/ 545782 h 552450"/>
                  <a:gd name="connsiteX2" fmla="*/ 2097310 w 2105025"/>
                  <a:gd name="connsiteY2" fmla="*/ 454438 h 552450"/>
                  <a:gd name="connsiteX3" fmla="*/ 2097310 w 2105025"/>
                  <a:gd name="connsiteY3" fmla="*/ 454438 h 552450"/>
                  <a:gd name="connsiteX4" fmla="*/ 2097310 w 2105025"/>
                  <a:gd name="connsiteY4" fmla="*/ 105633 h 552450"/>
                  <a:gd name="connsiteX5" fmla="*/ 2097310 w 2105025"/>
                  <a:gd name="connsiteY5" fmla="*/ 105633 h 552450"/>
                  <a:gd name="connsiteX6" fmla="*/ 2013585 w 2105025"/>
                  <a:gd name="connsiteY6" fmla="*/ 14288 h 552450"/>
                  <a:gd name="connsiteX7" fmla="*/ 14288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14288" y="545782"/>
                    </a:moveTo>
                    <a:lnTo>
                      <a:pt x="2013585" y="545782"/>
                    </a:lnTo>
                    <a:cubicBezTo>
                      <a:pt x="2059781" y="545782"/>
                      <a:pt x="2097310" y="504920"/>
                      <a:pt x="2097310" y="454438"/>
                    </a:cubicBezTo>
                    <a:lnTo>
                      <a:pt x="2097310" y="454438"/>
                    </a:lnTo>
                    <a:lnTo>
                      <a:pt x="2097310" y="105633"/>
                    </a:lnTo>
                    <a:lnTo>
                      <a:pt x="2097310" y="105633"/>
                    </a:lnTo>
                    <a:cubicBezTo>
                      <a:pt x="2097310" y="55245"/>
                      <a:pt x="2059877" y="14288"/>
                      <a:pt x="2013585" y="14288"/>
                    </a:cubicBezTo>
                    <a:lnTo>
                      <a:pt x="14288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2E2CE0F-C26C-9B8A-0447-10DD8EE074E0}"/>
                  </a:ext>
                </a:extLst>
              </p:cNvPr>
              <p:cNvSpPr txBox="1"/>
              <p:nvPr/>
            </p:nvSpPr>
            <p:spPr>
              <a:xfrm>
                <a:off x="1112439" y="5963686"/>
                <a:ext cx="12073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000" b="1" dirty="0">
                    <a:solidFill>
                      <a:schemeClr val="accent2"/>
                    </a:solidFill>
                  </a:rPr>
                  <a:t>If – Else If</a:t>
                </a:r>
              </a:p>
            </p:txBody>
          </p:sp>
        </p:grp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E8A0248-8390-5A66-0F78-CF024316ABED}"/>
                </a:ext>
              </a:extLst>
            </p:cNvPr>
            <p:cNvSpPr/>
            <p:nvPr/>
          </p:nvSpPr>
          <p:spPr>
            <a:xfrm>
              <a:off x="723805" y="5968746"/>
              <a:ext cx="400050" cy="400050"/>
            </a:xfrm>
            <a:custGeom>
              <a:avLst/>
              <a:gdLst>
                <a:gd name="connsiteX0" fmla="*/ 394430 w 400050"/>
                <a:gd name="connsiteY0" fmla="*/ 200787 h 400050"/>
                <a:gd name="connsiteX1" fmla="*/ 200787 w 400050"/>
                <a:gd name="connsiteY1" fmla="*/ 394430 h 400050"/>
                <a:gd name="connsiteX2" fmla="*/ 7144 w 400050"/>
                <a:gd name="connsiteY2" fmla="*/ 200787 h 400050"/>
                <a:gd name="connsiteX3" fmla="*/ 200787 w 400050"/>
                <a:gd name="connsiteY3" fmla="*/ 7143 h 400050"/>
                <a:gd name="connsiteX4" fmla="*/ 394430 w 400050"/>
                <a:gd name="connsiteY4" fmla="*/ 200787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430" y="200787"/>
                  </a:moveTo>
                  <a:cubicBezTo>
                    <a:pt x="394430" y="307733"/>
                    <a:pt x="307733" y="394430"/>
                    <a:pt x="200787" y="394430"/>
                  </a:cubicBezTo>
                  <a:cubicBezTo>
                    <a:pt x="93841" y="394430"/>
                    <a:pt x="7144" y="307733"/>
                    <a:pt x="7144" y="200787"/>
                  </a:cubicBezTo>
                  <a:cubicBezTo>
                    <a:pt x="7144" y="93840"/>
                    <a:pt x="93841" y="7143"/>
                    <a:pt x="200787" y="7143"/>
                  </a:cubicBezTo>
                  <a:cubicBezTo>
                    <a:pt x="307733" y="7143"/>
                    <a:pt x="394430" y="93840"/>
                    <a:pt x="394430" y="20078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66FA29DF-D20D-5266-3AA4-DCD433DC6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3007" y="4039001"/>
            <a:ext cx="4957739" cy="298193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7325B5C-2AF2-F835-BE15-71C68F255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7104" y="4047991"/>
            <a:ext cx="3133891" cy="3118641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63537A57-CD55-99EB-F819-E9EEBB8E1594}"/>
              </a:ext>
            </a:extLst>
          </p:cNvPr>
          <p:cNvGrpSpPr/>
          <p:nvPr/>
        </p:nvGrpSpPr>
        <p:grpSpPr>
          <a:xfrm>
            <a:off x="8618901" y="3813868"/>
            <a:ext cx="2965558" cy="552450"/>
            <a:chOff x="723805" y="5889402"/>
            <a:chExt cx="2965558" cy="55245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F1DAF48-5C78-94D6-39C3-AA9D1B1BDF4E}"/>
                </a:ext>
              </a:extLst>
            </p:cNvPr>
            <p:cNvGrpSpPr/>
            <p:nvPr/>
          </p:nvGrpSpPr>
          <p:grpSpPr>
            <a:xfrm>
              <a:off x="910304" y="5889402"/>
              <a:ext cx="2779059" cy="552450"/>
              <a:chOff x="910304" y="5889402"/>
              <a:chExt cx="2779059" cy="552450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5552E10-69D3-37A1-0F8F-F9EA4377FAD5}"/>
                  </a:ext>
                </a:extLst>
              </p:cNvPr>
              <p:cNvSpPr/>
              <p:nvPr/>
            </p:nvSpPr>
            <p:spPr>
              <a:xfrm>
                <a:off x="910304" y="5889402"/>
                <a:ext cx="2779059" cy="552450"/>
              </a:xfrm>
              <a:custGeom>
                <a:avLst/>
                <a:gdLst>
                  <a:gd name="connsiteX0" fmla="*/ 14288 w 2105025"/>
                  <a:gd name="connsiteY0" fmla="*/ 545782 h 552450"/>
                  <a:gd name="connsiteX1" fmla="*/ 2013585 w 2105025"/>
                  <a:gd name="connsiteY1" fmla="*/ 545782 h 552450"/>
                  <a:gd name="connsiteX2" fmla="*/ 2097310 w 2105025"/>
                  <a:gd name="connsiteY2" fmla="*/ 454438 h 552450"/>
                  <a:gd name="connsiteX3" fmla="*/ 2097310 w 2105025"/>
                  <a:gd name="connsiteY3" fmla="*/ 454438 h 552450"/>
                  <a:gd name="connsiteX4" fmla="*/ 2097310 w 2105025"/>
                  <a:gd name="connsiteY4" fmla="*/ 105633 h 552450"/>
                  <a:gd name="connsiteX5" fmla="*/ 2097310 w 2105025"/>
                  <a:gd name="connsiteY5" fmla="*/ 105633 h 552450"/>
                  <a:gd name="connsiteX6" fmla="*/ 2013585 w 2105025"/>
                  <a:gd name="connsiteY6" fmla="*/ 14288 h 552450"/>
                  <a:gd name="connsiteX7" fmla="*/ 14288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14288" y="545782"/>
                    </a:moveTo>
                    <a:lnTo>
                      <a:pt x="2013585" y="545782"/>
                    </a:lnTo>
                    <a:cubicBezTo>
                      <a:pt x="2059781" y="545782"/>
                      <a:pt x="2097310" y="504920"/>
                      <a:pt x="2097310" y="454438"/>
                    </a:cubicBezTo>
                    <a:lnTo>
                      <a:pt x="2097310" y="454438"/>
                    </a:lnTo>
                    <a:lnTo>
                      <a:pt x="2097310" y="105633"/>
                    </a:lnTo>
                    <a:lnTo>
                      <a:pt x="2097310" y="105633"/>
                    </a:lnTo>
                    <a:cubicBezTo>
                      <a:pt x="2097310" y="55245"/>
                      <a:pt x="2059877" y="14288"/>
                      <a:pt x="2013585" y="14288"/>
                    </a:cubicBezTo>
                    <a:lnTo>
                      <a:pt x="14288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DF3499D-14EE-D5B2-1C74-7646CADDFC04}"/>
                  </a:ext>
                </a:extLst>
              </p:cNvPr>
              <p:cNvSpPr txBox="1"/>
              <p:nvPr/>
            </p:nvSpPr>
            <p:spPr>
              <a:xfrm>
                <a:off x="1112439" y="5963686"/>
                <a:ext cx="8874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000" b="1" dirty="0" err="1">
                    <a:solidFill>
                      <a:schemeClr val="accent2"/>
                    </a:solidFill>
                  </a:rPr>
                  <a:t>Switch</a:t>
                </a:r>
                <a:endParaRPr lang="id-ID" sz="20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78ACBD4-9D85-1313-496E-73507B379847}"/>
                </a:ext>
              </a:extLst>
            </p:cNvPr>
            <p:cNvSpPr/>
            <p:nvPr/>
          </p:nvSpPr>
          <p:spPr>
            <a:xfrm>
              <a:off x="723805" y="5968746"/>
              <a:ext cx="400050" cy="400050"/>
            </a:xfrm>
            <a:custGeom>
              <a:avLst/>
              <a:gdLst>
                <a:gd name="connsiteX0" fmla="*/ 394430 w 400050"/>
                <a:gd name="connsiteY0" fmla="*/ 200787 h 400050"/>
                <a:gd name="connsiteX1" fmla="*/ 200787 w 400050"/>
                <a:gd name="connsiteY1" fmla="*/ 394430 h 400050"/>
                <a:gd name="connsiteX2" fmla="*/ 7144 w 400050"/>
                <a:gd name="connsiteY2" fmla="*/ 200787 h 400050"/>
                <a:gd name="connsiteX3" fmla="*/ 200787 w 400050"/>
                <a:gd name="connsiteY3" fmla="*/ 7143 h 400050"/>
                <a:gd name="connsiteX4" fmla="*/ 394430 w 400050"/>
                <a:gd name="connsiteY4" fmla="*/ 200787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430" y="200787"/>
                  </a:moveTo>
                  <a:cubicBezTo>
                    <a:pt x="394430" y="307733"/>
                    <a:pt x="307733" y="394430"/>
                    <a:pt x="200787" y="394430"/>
                  </a:cubicBezTo>
                  <a:cubicBezTo>
                    <a:pt x="93841" y="394430"/>
                    <a:pt x="7144" y="307733"/>
                    <a:pt x="7144" y="200787"/>
                  </a:cubicBezTo>
                  <a:cubicBezTo>
                    <a:pt x="7144" y="93840"/>
                    <a:pt x="93841" y="7143"/>
                    <a:pt x="200787" y="7143"/>
                  </a:cubicBezTo>
                  <a:cubicBezTo>
                    <a:pt x="307733" y="7143"/>
                    <a:pt x="394430" y="93840"/>
                    <a:pt x="394430" y="20078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  <p:bldP spid="18" grpId="0" animBg="1"/>
      <p:bldP spid="20" grpId="0" animBg="1"/>
      <p:bldP spid="23" grpId="0" animBg="1"/>
      <p:bldP spid="24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E43446E-4A5E-4956-BF2E-CAF34DFD20E4}"/>
              </a:ext>
            </a:extLst>
          </p:cNvPr>
          <p:cNvGrpSpPr/>
          <p:nvPr/>
        </p:nvGrpSpPr>
        <p:grpSpPr>
          <a:xfrm>
            <a:off x="770503" y="874165"/>
            <a:ext cx="2105025" cy="552450"/>
            <a:chOff x="910304" y="3885057"/>
            <a:chExt cx="2105025" cy="55245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CD841D-586C-4524-A530-7025D4185C2B}"/>
                </a:ext>
              </a:extLst>
            </p:cNvPr>
            <p:cNvSpPr txBox="1"/>
            <p:nvPr/>
          </p:nvSpPr>
          <p:spPr>
            <a:xfrm>
              <a:off x="1192889" y="3942440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b="1" dirty="0" err="1">
                  <a:solidFill>
                    <a:schemeClr val="accent2"/>
                  </a:solidFill>
                </a:rPr>
                <a:t>Function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288D9F-A7BD-40DA-A632-F0739A8265C1}"/>
              </a:ext>
            </a:extLst>
          </p:cNvPr>
          <p:cNvGrpSpPr/>
          <p:nvPr/>
        </p:nvGrpSpPr>
        <p:grpSpPr>
          <a:xfrm>
            <a:off x="4639849" y="894958"/>
            <a:ext cx="2630620" cy="552450"/>
            <a:chOff x="910304" y="4887182"/>
            <a:chExt cx="2630620" cy="5524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74C7B9-8685-4007-9C8E-385767B5BF3C}"/>
                </a:ext>
              </a:extLst>
            </p:cNvPr>
            <p:cNvSpPr/>
            <p:nvPr/>
          </p:nvSpPr>
          <p:spPr>
            <a:xfrm>
              <a:off x="910304" y="4887182"/>
              <a:ext cx="2630620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D3237-CAF3-4494-8775-C775AF3042FE}"/>
                </a:ext>
              </a:extLst>
            </p:cNvPr>
            <p:cNvSpPr txBox="1"/>
            <p:nvPr/>
          </p:nvSpPr>
          <p:spPr>
            <a:xfrm>
              <a:off x="1112439" y="4961561"/>
              <a:ext cx="1162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b="1" dirty="0">
                  <a:solidFill>
                    <a:schemeClr val="accent2"/>
                  </a:solidFill>
                </a:rPr>
                <a:t>For </a:t>
              </a:r>
              <a:r>
                <a:rPr lang="id-ID" sz="2000" b="1" dirty="0" err="1">
                  <a:solidFill>
                    <a:schemeClr val="accent2"/>
                  </a:solidFill>
                </a:rPr>
                <a:t>loops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702732" y="594612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713335" y="32475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B2C045-47F0-4928-AB58-77DEE38A9929}"/>
              </a:ext>
            </a:extLst>
          </p:cNvPr>
          <p:cNvSpPr/>
          <p:nvPr/>
        </p:nvSpPr>
        <p:spPr>
          <a:xfrm>
            <a:off x="7707655" y="47589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827664" y="532081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584004" y="953413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190850-05B3-4A87-9267-6C1BCEE356B6}"/>
              </a:ext>
            </a:extLst>
          </p:cNvPr>
          <p:cNvSpPr/>
          <p:nvPr/>
        </p:nvSpPr>
        <p:spPr>
          <a:xfrm>
            <a:off x="4453350" y="974301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6E448-681B-4502-BF91-3B95B236AE34}"/>
              </a:ext>
            </a:extLst>
          </p:cNvPr>
          <p:cNvSpPr txBox="1"/>
          <p:nvPr/>
        </p:nvSpPr>
        <p:spPr>
          <a:xfrm>
            <a:off x="254618" y="47358"/>
            <a:ext cx="5568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 err="1"/>
              <a:t>Review</a:t>
            </a:r>
            <a:r>
              <a:rPr lang="en-US" sz="4000" b="1" dirty="0"/>
              <a:t> </a:t>
            </a:r>
            <a:r>
              <a:rPr lang="id-ID" sz="4000" b="1" dirty="0" err="1">
                <a:solidFill>
                  <a:schemeClr val="accent2"/>
                </a:solidFill>
              </a:rPr>
              <a:t>Javascript</a:t>
            </a:r>
            <a:r>
              <a:rPr lang="id-ID" sz="4000" b="1" dirty="0">
                <a:solidFill>
                  <a:schemeClr val="accent2"/>
                </a:solidFill>
              </a:rPr>
              <a:t> </a:t>
            </a:r>
            <a:r>
              <a:rPr lang="id-ID" sz="4000" b="1" dirty="0" err="1">
                <a:solidFill>
                  <a:schemeClr val="accent2"/>
                </a:solidFill>
              </a:rPr>
              <a:t>Basics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2FFC9CB-0879-3508-2A21-6E905F5BA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525" y="1462367"/>
            <a:ext cx="4082897" cy="219654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CFDCA3C-6A8D-6E55-FA38-BA8FC5F81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9" b="13239"/>
          <a:stretch/>
        </p:blipFill>
        <p:spPr>
          <a:xfrm>
            <a:off x="3589752" y="1577157"/>
            <a:ext cx="4410579" cy="193531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C3F83E5-FFAF-ACC8-58C7-0F4B341B5209}"/>
              </a:ext>
            </a:extLst>
          </p:cNvPr>
          <p:cNvGrpSpPr/>
          <p:nvPr/>
        </p:nvGrpSpPr>
        <p:grpSpPr>
          <a:xfrm>
            <a:off x="8569346" y="931548"/>
            <a:ext cx="2291524" cy="552450"/>
            <a:chOff x="8282393" y="1178132"/>
            <a:chExt cx="2291524" cy="5524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74F22B0-70C9-BF06-FBEA-B7DC3A249ADF}"/>
                </a:ext>
              </a:extLst>
            </p:cNvPr>
            <p:cNvGrpSpPr/>
            <p:nvPr/>
          </p:nvGrpSpPr>
          <p:grpSpPr>
            <a:xfrm>
              <a:off x="8468892" y="1178132"/>
              <a:ext cx="2105025" cy="552450"/>
              <a:chOff x="910304" y="5889402"/>
              <a:chExt cx="2105025" cy="552450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9E45C85-6AFE-3A23-6EFB-3465F906F536}"/>
                  </a:ext>
                </a:extLst>
              </p:cNvPr>
              <p:cNvSpPr/>
              <p:nvPr/>
            </p:nvSpPr>
            <p:spPr>
              <a:xfrm>
                <a:off x="910304" y="5889402"/>
                <a:ext cx="2105025" cy="552450"/>
              </a:xfrm>
              <a:custGeom>
                <a:avLst/>
                <a:gdLst>
                  <a:gd name="connsiteX0" fmla="*/ 14288 w 2105025"/>
                  <a:gd name="connsiteY0" fmla="*/ 545782 h 552450"/>
                  <a:gd name="connsiteX1" fmla="*/ 2013585 w 2105025"/>
                  <a:gd name="connsiteY1" fmla="*/ 545782 h 552450"/>
                  <a:gd name="connsiteX2" fmla="*/ 2097310 w 2105025"/>
                  <a:gd name="connsiteY2" fmla="*/ 454438 h 552450"/>
                  <a:gd name="connsiteX3" fmla="*/ 2097310 w 2105025"/>
                  <a:gd name="connsiteY3" fmla="*/ 454438 h 552450"/>
                  <a:gd name="connsiteX4" fmla="*/ 2097310 w 2105025"/>
                  <a:gd name="connsiteY4" fmla="*/ 105633 h 552450"/>
                  <a:gd name="connsiteX5" fmla="*/ 2097310 w 2105025"/>
                  <a:gd name="connsiteY5" fmla="*/ 105633 h 552450"/>
                  <a:gd name="connsiteX6" fmla="*/ 2013585 w 2105025"/>
                  <a:gd name="connsiteY6" fmla="*/ 14288 h 552450"/>
                  <a:gd name="connsiteX7" fmla="*/ 14288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14288" y="545782"/>
                    </a:moveTo>
                    <a:lnTo>
                      <a:pt x="2013585" y="545782"/>
                    </a:lnTo>
                    <a:cubicBezTo>
                      <a:pt x="2059781" y="545782"/>
                      <a:pt x="2097310" y="504920"/>
                      <a:pt x="2097310" y="454438"/>
                    </a:cubicBezTo>
                    <a:lnTo>
                      <a:pt x="2097310" y="454438"/>
                    </a:lnTo>
                    <a:lnTo>
                      <a:pt x="2097310" y="105633"/>
                    </a:lnTo>
                    <a:lnTo>
                      <a:pt x="2097310" y="105633"/>
                    </a:lnTo>
                    <a:cubicBezTo>
                      <a:pt x="2097310" y="55245"/>
                      <a:pt x="2059877" y="14288"/>
                      <a:pt x="2013585" y="14288"/>
                    </a:cubicBezTo>
                    <a:lnTo>
                      <a:pt x="14288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EA26ED-4542-9120-E4A1-98A3C53608B1}"/>
                  </a:ext>
                </a:extLst>
              </p:cNvPr>
              <p:cNvSpPr txBox="1"/>
              <p:nvPr/>
            </p:nvSpPr>
            <p:spPr>
              <a:xfrm>
                <a:off x="1112439" y="5963686"/>
                <a:ext cx="1021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000" b="1" dirty="0">
                    <a:solidFill>
                      <a:schemeClr val="accent2"/>
                    </a:solidFill>
                  </a:rPr>
                  <a:t>For...</a:t>
                </a:r>
                <a:r>
                  <a:rPr lang="id-ID" sz="2000" b="1" dirty="0" err="1">
                    <a:solidFill>
                      <a:schemeClr val="accent2"/>
                    </a:solidFill>
                  </a:rPr>
                  <a:t>Of</a:t>
                </a:r>
                <a:r>
                  <a:rPr lang="id-ID" sz="2000" b="1" dirty="0">
                    <a:solidFill>
                      <a:schemeClr val="accent2"/>
                    </a:solidFill>
                  </a:rPr>
                  <a:t> </a:t>
                </a:r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51BFEF-8B85-5CBE-6329-F108FAADD441}"/>
                </a:ext>
              </a:extLst>
            </p:cNvPr>
            <p:cNvSpPr/>
            <p:nvPr/>
          </p:nvSpPr>
          <p:spPr>
            <a:xfrm>
              <a:off x="8282393" y="1257476"/>
              <a:ext cx="400050" cy="400050"/>
            </a:xfrm>
            <a:custGeom>
              <a:avLst/>
              <a:gdLst>
                <a:gd name="connsiteX0" fmla="*/ 394430 w 400050"/>
                <a:gd name="connsiteY0" fmla="*/ 200787 h 400050"/>
                <a:gd name="connsiteX1" fmla="*/ 200787 w 400050"/>
                <a:gd name="connsiteY1" fmla="*/ 394430 h 400050"/>
                <a:gd name="connsiteX2" fmla="*/ 7144 w 400050"/>
                <a:gd name="connsiteY2" fmla="*/ 200787 h 400050"/>
                <a:gd name="connsiteX3" fmla="*/ 200787 w 400050"/>
                <a:gd name="connsiteY3" fmla="*/ 7143 h 400050"/>
                <a:gd name="connsiteX4" fmla="*/ 394430 w 400050"/>
                <a:gd name="connsiteY4" fmla="*/ 200787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430" y="200787"/>
                  </a:moveTo>
                  <a:cubicBezTo>
                    <a:pt x="394430" y="307733"/>
                    <a:pt x="307733" y="394430"/>
                    <a:pt x="200787" y="394430"/>
                  </a:cubicBezTo>
                  <a:cubicBezTo>
                    <a:pt x="93841" y="394430"/>
                    <a:pt x="7144" y="307733"/>
                    <a:pt x="7144" y="200787"/>
                  </a:cubicBezTo>
                  <a:cubicBezTo>
                    <a:pt x="7144" y="93840"/>
                    <a:pt x="93841" y="7143"/>
                    <a:pt x="200787" y="7143"/>
                  </a:cubicBezTo>
                  <a:cubicBezTo>
                    <a:pt x="307733" y="7143"/>
                    <a:pt x="394430" y="93840"/>
                    <a:pt x="394430" y="20078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9F37A1D1-E273-2E7E-C32D-B22A2A51C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8467" y="1309190"/>
            <a:ext cx="4843533" cy="2563647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0DB50673-655C-7C3C-BE32-4423F29F5872}"/>
              </a:ext>
            </a:extLst>
          </p:cNvPr>
          <p:cNvGrpSpPr/>
          <p:nvPr/>
        </p:nvGrpSpPr>
        <p:grpSpPr>
          <a:xfrm>
            <a:off x="542237" y="3705799"/>
            <a:ext cx="2965558" cy="552450"/>
            <a:chOff x="723805" y="5889402"/>
            <a:chExt cx="2965558" cy="55245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B170A86-09A8-F658-7DD7-F89015DE01A9}"/>
                </a:ext>
              </a:extLst>
            </p:cNvPr>
            <p:cNvGrpSpPr/>
            <p:nvPr/>
          </p:nvGrpSpPr>
          <p:grpSpPr>
            <a:xfrm>
              <a:off x="910304" y="5889402"/>
              <a:ext cx="2779059" cy="552450"/>
              <a:chOff x="910304" y="5889402"/>
              <a:chExt cx="2779059" cy="552450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FE50F03-F47F-3EBB-A395-097B19687D8A}"/>
                  </a:ext>
                </a:extLst>
              </p:cNvPr>
              <p:cNvSpPr/>
              <p:nvPr/>
            </p:nvSpPr>
            <p:spPr>
              <a:xfrm>
                <a:off x="910304" y="5889402"/>
                <a:ext cx="2779059" cy="552450"/>
              </a:xfrm>
              <a:custGeom>
                <a:avLst/>
                <a:gdLst>
                  <a:gd name="connsiteX0" fmla="*/ 14288 w 2105025"/>
                  <a:gd name="connsiteY0" fmla="*/ 545782 h 552450"/>
                  <a:gd name="connsiteX1" fmla="*/ 2013585 w 2105025"/>
                  <a:gd name="connsiteY1" fmla="*/ 545782 h 552450"/>
                  <a:gd name="connsiteX2" fmla="*/ 2097310 w 2105025"/>
                  <a:gd name="connsiteY2" fmla="*/ 454438 h 552450"/>
                  <a:gd name="connsiteX3" fmla="*/ 2097310 w 2105025"/>
                  <a:gd name="connsiteY3" fmla="*/ 454438 h 552450"/>
                  <a:gd name="connsiteX4" fmla="*/ 2097310 w 2105025"/>
                  <a:gd name="connsiteY4" fmla="*/ 105633 h 552450"/>
                  <a:gd name="connsiteX5" fmla="*/ 2097310 w 2105025"/>
                  <a:gd name="connsiteY5" fmla="*/ 105633 h 552450"/>
                  <a:gd name="connsiteX6" fmla="*/ 2013585 w 2105025"/>
                  <a:gd name="connsiteY6" fmla="*/ 14288 h 552450"/>
                  <a:gd name="connsiteX7" fmla="*/ 14288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14288" y="545782"/>
                    </a:moveTo>
                    <a:lnTo>
                      <a:pt x="2013585" y="545782"/>
                    </a:lnTo>
                    <a:cubicBezTo>
                      <a:pt x="2059781" y="545782"/>
                      <a:pt x="2097310" y="504920"/>
                      <a:pt x="2097310" y="454438"/>
                    </a:cubicBezTo>
                    <a:lnTo>
                      <a:pt x="2097310" y="454438"/>
                    </a:lnTo>
                    <a:lnTo>
                      <a:pt x="2097310" y="105633"/>
                    </a:lnTo>
                    <a:lnTo>
                      <a:pt x="2097310" y="105633"/>
                    </a:lnTo>
                    <a:cubicBezTo>
                      <a:pt x="2097310" y="55245"/>
                      <a:pt x="2059877" y="14288"/>
                      <a:pt x="2013585" y="14288"/>
                    </a:cubicBezTo>
                    <a:lnTo>
                      <a:pt x="14288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23E3AEB-5E6F-A80D-4041-4B40C360C488}"/>
                  </a:ext>
                </a:extLst>
              </p:cNvPr>
              <p:cNvSpPr txBox="1"/>
              <p:nvPr/>
            </p:nvSpPr>
            <p:spPr>
              <a:xfrm>
                <a:off x="1112439" y="5963686"/>
                <a:ext cx="918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000" b="1" dirty="0">
                    <a:solidFill>
                      <a:schemeClr val="accent2"/>
                    </a:solidFill>
                  </a:rPr>
                  <a:t>For...In</a:t>
                </a:r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36D6E0E-DB9F-0A5D-BDC7-242ED13BC12D}"/>
                </a:ext>
              </a:extLst>
            </p:cNvPr>
            <p:cNvSpPr/>
            <p:nvPr/>
          </p:nvSpPr>
          <p:spPr>
            <a:xfrm>
              <a:off x="723805" y="5968746"/>
              <a:ext cx="400050" cy="400050"/>
            </a:xfrm>
            <a:custGeom>
              <a:avLst/>
              <a:gdLst>
                <a:gd name="connsiteX0" fmla="*/ 394430 w 400050"/>
                <a:gd name="connsiteY0" fmla="*/ 200787 h 400050"/>
                <a:gd name="connsiteX1" fmla="*/ 200787 w 400050"/>
                <a:gd name="connsiteY1" fmla="*/ 394430 h 400050"/>
                <a:gd name="connsiteX2" fmla="*/ 7144 w 400050"/>
                <a:gd name="connsiteY2" fmla="*/ 200787 h 400050"/>
                <a:gd name="connsiteX3" fmla="*/ 200787 w 400050"/>
                <a:gd name="connsiteY3" fmla="*/ 7143 h 400050"/>
                <a:gd name="connsiteX4" fmla="*/ 394430 w 400050"/>
                <a:gd name="connsiteY4" fmla="*/ 200787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430" y="200787"/>
                  </a:moveTo>
                  <a:cubicBezTo>
                    <a:pt x="394430" y="307733"/>
                    <a:pt x="307733" y="394430"/>
                    <a:pt x="200787" y="394430"/>
                  </a:cubicBezTo>
                  <a:cubicBezTo>
                    <a:pt x="93841" y="394430"/>
                    <a:pt x="7144" y="307733"/>
                    <a:pt x="7144" y="200787"/>
                  </a:cubicBezTo>
                  <a:cubicBezTo>
                    <a:pt x="7144" y="93840"/>
                    <a:pt x="93841" y="7143"/>
                    <a:pt x="200787" y="7143"/>
                  </a:cubicBezTo>
                  <a:cubicBezTo>
                    <a:pt x="307733" y="7143"/>
                    <a:pt x="394430" y="93840"/>
                    <a:pt x="394430" y="20078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363679E9-9B0C-383D-5418-B2C413A02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7" r="10377"/>
          <a:stretch/>
        </p:blipFill>
        <p:spPr>
          <a:xfrm>
            <a:off x="367444" y="3986129"/>
            <a:ext cx="4111754" cy="3000942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6BB5A27E-E6DC-8F99-D7A0-E0B81F67FB85}"/>
              </a:ext>
            </a:extLst>
          </p:cNvPr>
          <p:cNvGrpSpPr/>
          <p:nvPr/>
        </p:nvGrpSpPr>
        <p:grpSpPr>
          <a:xfrm>
            <a:off x="4865849" y="3815754"/>
            <a:ext cx="2965558" cy="552450"/>
            <a:chOff x="723805" y="5889402"/>
            <a:chExt cx="2965558" cy="55245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47AECDB-DE1F-EE0C-E5ED-A084BAF49B4E}"/>
                </a:ext>
              </a:extLst>
            </p:cNvPr>
            <p:cNvGrpSpPr/>
            <p:nvPr/>
          </p:nvGrpSpPr>
          <p:grpSpPr>
            <a:xfrm>
              <a:off x="910304" y="5889402"/>
              <a:ext cx="2779059" cy="552450"/>
              <a:chOff x="910304" y="5889402"/>
              <a:chExt cx="2779059" cy="552450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9AA2862-03DD-A581-CF48-3D793E89F76C}"/>
                  </a:ext>
                </a:extLst>
              </p:cNvPr>
              <p:cNvSpPr/>
              <p:nvPr/>
            </p:nvSpPr>
            <p:spPr>
              <a:xfrm>
                <a:off x="910304" y="5889402"/>
                <a:ext cx="2779059" cy="552450"/>
              </a:xfrm>
              <a:custGeom>
                <a:avLst/>
                <a:gdLst>
                  <a:gd name="connsiteX0" fmla="*/ 14288 w 2105025"/>
                  <a:gd name="connsiteY0" fmla="*/ 545782 h 552450"/>
                  <a:gd name="connsiteX1" fmla="*/ 2013585 w 2105025"/>
                  <a:gd name="connsiteY1" fmla="*/ 545782 h 552450"/>
                  <a:gd name="connsiteX2" fmla="*/ 2097310 w 2105025"/>
                  <a:gd name="connsiteY2" fmla="*/ 454438 h 552450"/>
                  <a:gd name="connsiteX3" fmla="*/ 2097310 w 2105025"/>
                  <a:gd name="connsiteY3" fmla="*/ 454438 h 552450"/>
                  <a:gd name="connsiteX4" fmla="*/ 2097310 w 2105025"/>
                  <a:gd name="connsiteY4" fmla="*/ 105633 h 552450"/>
                  <a:gd name="connsiteX5" fmla="*/ 2097310 w 2105025"/>
                  <a:gd name="connsiteY5" fmla="*/ 105633 h 552450"/>
                  <a:gd name="connsiteX6" fmla="*/ 2013585 w 2105025"/>
                  <a:gd name="connsiteY6" fmla="*/ 14288 h 552450"/>
                  <a:gd name="connsiteX7" fmla="*/ 14288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14288" y="545782"/>
                    </a:moveTo>
                    <a:lnTo>
                      <a:pt x="2013585" y="545782"/>
                    </a:lnTo>
                    <a:cubicBezTo>
                      <a:pt x="2059781" y="545782"/>
                      <a:pt x="2097310" y="504920"/>
                      <a:pt x="2097310" y="454438"/>
                    </a:cubicBezTo>
                    <a:lnTo>
                      <a:pt x="2097310" y="454438"/>
                    </a:lnTo>
                    <a:lnTo>
                      <a:pt x="2097310" y="105633"/>
                    </a:lnTo>
                    <a:lnTo>
                      <a:pt x="2097310" y="105633"/>
                    </a:lnTo>
                    <a:cubicBezTo>
                      <a:pt x="2097310" y="55245"/>
                      <a:pt x="2059877" y="14288"/>
                      <a:pt x="2013585" y="14288"/>
                    </a:cubicBezTo>
                    <a:lnTo>
                      <a:pt x="14288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2E2CE0F-C26C-9B8A-0447-10DD8EE074E0}"/>
                  </a:ext>
                </a:extLst>
              </p:cNvPr>
              <p:cNvSpPr txBox="1"/>
              <p:nvPr/>
            </p:nvSpPr>
            <p:spPr>
              <a:xfrm>
                <a:off x="1112439" y="5963686"/>
                <a:ext cx="809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000" b="1" dirty="0" err="1">
                    <a:solidFill>
                      <a:schemeClr val="accent2"/>
                    </a:solidFill>
                  </a:rPr>
                  <a:t>While</a:t>
                </a:r>
                <a:endParaRPr lang="id-ID" sz="20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E8A0248-8390-5A66-0F78-CF024316ABED}"/>
                </a:ext>
              </a:extLst>
            </p:cNvPr>
            <p:cNvSpPr/>
            <p:nvPr/>
          </p:nvSpPr>
          <p:spPr>
            <a:xfrm>
              <a:off x="723805" y="5968746"/>
              <a:ext cx="400050" cy="400050"/>
            </a:xfrm>
            <a:custGeom>
              <a:avLst/>
              <a:gdLst>
                <a:gd name="connsiteX0" fmla="*/ 394430 w 400050"/>
                <a:gd name="connsiteY0" fmla="*/ 200787 h 400050"/>
                <a:gd name="connsiteX1" fmla="*/ 200787 w 400050"/>
                <a:gd name="connsiteY1" fmla="*/ 394430 h 400050"/>
                <a:gd name="connsiteX2" fmla="*/ 7144 w 400050"/>
                <a:gd name="connsiteY2" fmla="*/ 200787 h 400050"/>
                <a:gd name="connsiteX3" fmla="*/ 200787 w 400050"/>
                <a:gd name="connsiteY3" fmla="*/ 7143 h 400050"/>
                <a:gd name="connsiteX4" fmla="*/ 394430 w 400050"/>
                <a:gd name="connsiteY4" fmla="*/ 200787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430" y="200787"/>
                  </a:moveTo>
                  <a:cubicBezTo>
                    <a:pt x="394430" y="307733"/>
                    <a:pt x="307733" y="394430"/>
                    <a:pt x="200787" y="394430"/>
                  </a:cubicBezTo>
                  <a:cubicBezTo>
                    <a:pt x="93841" y="394430"/>
                    <a:pt x="7144" y="307733"/>
                    <a:pt x="7144" y="200787"/>
                  </a:cubicBezTo>
                  <a:cubicBezTo>
                    <a:pt x="7144" y="93840"/>
                    <a:pt x="93841" y="7143"/>
                    <a:pt x="200787" y="7143"/>
                  </a:cubicBezTo>
                  <a:cubicBezTo>
                    <a:pt x="307733" y="7143"/>
                    <a:pt x="394430" y="93840"/>
                    <a:pt x="394430" y="20078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66FA29DF-D20D-5266-3AA4-DCD433DC6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8123" y="4039001"/>
            <a:ext cx="2747506" cy="298193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7325B5C-2AF2-F835-BE15-71C68F2554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1733" y="4047991"/>
            <a:ext cx="2424633" cy="3118641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63537A57-CD55-99EB-F819-E9EEBB8E1594}"/>
              </a:ext>
            </a:extLst>
          </p:cNvPr>
          <p:cNvGrpSpPr/>
          <p:nvPr/>
        </p:nvGrpSpPr>
        <p:grpSpPr>
          <a:xfrm>
            <a:off x="8618901" y="3813868"/>
            <a:ext cx="2965558" cy="552450"/>
            <a:chOff x="723805" y="5889402"/>
            <a:chExt cx="2965558" cy="55245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F1DAF48-5C78-94D6-39C3-AA9D1B1BDF4E}"/>
                </a:ext>
              </a:extLst>
            </p:cNvPr>
            <p:cNvGrpSpPr/>
            <p:nvPr/>
          </p:nvGrpSpPr>
          <p:grpSpPr>
            <a:xfrm>
              <a:off x="910304" y="5889402"/>
              <a:ext cx="2779059" cy="552450"/>
              <a:chOff x="910304" y="5889402"/>
              <a:chExt cx="2779059" cy="552450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5552E10-69D3-37A1-0F8F-F9EA4377FAD5}"/>
                  </a:ext>
                </a:extLst>
              </p:cNvPr>
              <p:cNvSpPr/>
              <p:nvPr/>
            </p:nvSpPr>
            <p:spPr>
              <a:xfrm>
                <a:off x="910304" y="5889402"/>
                <a:ext cx="2779059" cy="552450"/>
              </a:xfrm>
              <a:custGeom>
                <a:avLst/>
                <a:gdLst>
                  <a:gd name="connsiteX0" fmla="*/ 14288 w 2105025"/>
                  <a:gd name="connsiteY0" fmla="*/ 545782 h 552450"/>
                  <a:gd name="connsiteX1" fmla="*/ 2013585 w 2105025"/>
                  <a:gd name="connsiteY1" fmla="*/ 545782 h 552450"/>
                  <a:gd name="connsiteX2" fmla="*/ 2097310 w 2105025"/>
                  <a:gd name="connsiteY2" fmla="*/ 454438 h 552450"/>
                  <a:gd name="connsiteX3" fmla="*/ 2097310 w 2105025"/>
                  <a:gd name="connsiteY3" fmla="*/ 454438 h 552450"/>
                  <a:gd name="connsiteX4" fmla="*/ 2097310 w 2105025"/>
                  <a:gd name="connsiteY4" fmla="*/ 105633 h 552450"/>
                  <a:gd name="connsiteX5" fmla="*/ 2097310 w 2105025"/>
                  <a:gd name="connsiteY5" fmla="*/ 105633 h 552450"/>
                  <a:gd name="connsiteX6" fmla="*/ 2013585 w 2105025"/>
                  <a:gd name="connsiteY6" fmla="*/ 14288 h 552450"/>
                  <a:gd name="connsiteX7" fmla="*/ 14288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14288" y="545782"/>
                    </a:moveTo>
                    <a:lnTo>
                      <a:pt x="2013585" y="545782"/>
                    </a:lnTo>
                    <a:cubicBezTo>
                      <a:pt x="2059781" y="545782"/>
                      <a:pt x="2097310" y="504920"/>
                      <a:pt x="2097310" y="454438"/>
                    </a:cubicBezTo>
                    <a:lnTo>
                      <a:pt x="2097310" y="454438"/>
                    </a:lnTo>
                    <a:lnTo>
                      <a:pt x="2097310" y="105633"/>
                    </a:lnTo>
                    <a:lnTo>
                      <a:pt x="2097310" y="105633"/>
                    </a:lnTo>
                    <a:cubicBezTo>
                      <a:pt x="2097310" y="55245"/>
                      <a:pt x="2059877" y="14288"/>
                      <a:pt x="2013585" y="14288"/>
                    </a:cubicBezTo>
                    <a:lnTo>
                      <a:pt x="14288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DF3499D-14EE-D5B2-1C74-7646CADDFC04}"/>
                  </a:ext>
                </a:extLst>
              </p:cNvPr>
              <p:cNvSpPr txBox="1"/>
              <p:nvPr/>
            </p:nvSpPr>
            <p:spPr>
              <a:xfrm>
                <a:off x="1112439" y="5963686"/>
                <a:ext cx="11673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000" b="1" dirty="0">
                    <a:solidFill>
                      <a:schemeClr val="accent2"/>
                    </a:solidFill>
                  </a:rPr>
                  <a:t>Do </a:t>
                </a:r>
                <a:r>
                  <a:rPr lang="id-ID" sz="2000" b="1" dirty="0" err="1">
                    <a:solidFill>
                      <a:schemeClr val="accent2"/>
                    </a:solidFill>
                  </a:rPr>
                  <a:t>While</a:t>
                </a:r>
                <a:endParaRPr lang="id-ID" sz="20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78ACBD4-9D85-1313-496E-73507B379847}"/>
                </a:ext>
              </a:extLst>
            </p:cNvPr>
            <p:cNvSpPr/>
            <p:nvPr/>
          </p:nvSpPr>
          <p:spPr>
            <a:xfrm>
              <a:off x="723805" y="5968746"/>
              <a:ext cx="400050" cy="400050"/>
            </a:xfrm>
            <a:custGeom>
              <a:avLst/>
              <a:gdLst>
                <a:gd name="connsiteX0" fmla="*/ 394430 w 400050"/>
                <a:gd name="connsiteY0" fmla="*/ 200787 h 400050"/>
                <a:gd name="connsiteX1" fmla="*/ 200787 w 400050"/>
                <a:gd name="connsiteY1" fmla="*/ 394430 h 400050"/>
                <a:gd name="connsiteX2" fmla="*/ 7144 w 400050"/>
                <a:gd name="connsiteY2" fmla="*/ 200787 h 400050"/>
                <a:gd name="connsiteX3" fmla="*/ 200787 w 400050"/>
                <a:gd name="connsiteY3" fmla="*/ 7143 h 400050"/>
                <a:gd name="connsiteX4" fmla="*/ 394430 w 400050"/>
                <a:gd name="connsiteY4" fmla="*/ 200787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430" y="200787"/>
                  </a:moveTo>
                  <a:cubicBezTo>
                    <a:pt x="394430" y="307733"/>
                    <a:pt x="307733" y="394430"/>
                    <a:pt x="200787" y="394430"/>
                  </a:cubicBezTo>
                  <a:cubicBezTo>
                    <a:pt x="93841" y="394430"/>
                    <a:pt x="7144" y="307733"/>
                    <a:pt x="7144" y="200787"/>
                  </a:cubicBezTo>
                  <a:cubicBezTo>
                    <a:pt x="7144" y="93840"/>
                    <a:pt x="93841" y="7143"/>
                    <a:pt x="200787" y="7143"/>
                  </a:cubicBezTo>
                  <a:cubicBezTo>
                    <a:pt x="307733" y="7143"/>
                    <a:pt x="394430" y="93840"/>
                    <a:pt x="394430" y="20078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30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  <p:bldP spid="18" grpId="0" animBg="1"/>
      <p:bldP spid="20" grpId="0" animBg="1"/>
      <p:bldP spid="23" grpId="0" animBg="1"/>
      <p:bldP spid="24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35E06-5103-4F6E-8162-6B22AF70B7DF}"/>
              </a:ext>
            </a:extLst>
          </p:cNvPr>
          <p:cNvSpPr/>
          <p:nvPr/>
        </p:nvSpPr>
        <p:spPr>
          <a:xfrm>
            <a:off x="1474184" y="3615595"/>
            <a:ext cx="1085850" cy="1085850"/>
          </a:xfrm>
          <a:custGeom>
            <a:avLst/>
            <a:gdLst>
              <a:gd name="connsiteX0" fmla="*/ 895636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636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FA64D0-A9A1-45BC-BB06-03CC70BDE515}"/>
              </a:ext>
            </a:extLst>
          </p:cNvPr>
          <p:cNvSpPr/>
          <p:nvPr/>
        </p:nvSpPr>
        <p:spPr>
          <a:xfrm>
            <a:off x="1763839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4AB686-A3D6-445A-A094-5AA92F4BB872}"/>
              </a:ext>
            </a:extLst>
          </p:cNvPr>
          <p:cNvSpPr/>
          <p:nvPr/>
        </p:nvSpPr>
        <p:spPr>
          <a:xfrm>
            <a:off x="2006536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090680-9F27-4B59-BF35-A89A482660A3}"/>
              </a:ext>
            </a:extLst>
          </p:cNvPr>
          <p:cNvSpPr/>
          <p:nvPr/>
        </p:nvSpPr>
        <p:spPr>
          <a:xfrm>
            <a:off x="3511391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C3204D5-26E6-40A6-A4C0-62A3E951C594}"/>
              </a:ext>
            </a:extLst>
          </p:cNvPr>
          <p:cNvSpPr/>
          <p:nvPr/>
        </p:nvSpPr>
        <p:spPr>
          <a:xfrm>
            <a:off x="3801046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3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08EBF0-0919-4A05-91C5-29B7C7B18322}"/>
              </a:ext>
            </a:extLst>
          </p:cNvPr>
          <p:cNvSpPr/>
          <p:nvPr/>
        </p:nvSpPr>
        <p:spPr>
          <a:xfrm>
            <a:off x="4043743" y="3074194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4CB2738-454A-4961-9AB8-71B180044293}"/>
              </a:ext>
            </a:extLst>
          </p:cNvPr>
          <p:cNvSpPr/>
          <p:nvPr/>
        </p:nvSpPr>
        <p:spPr>
          <a:xfrm>
            <a:off x="5548598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46A9D2-3FF7-4F78-A944-0DD2233B96BD}"/>
              </a:ext>
            </a:extLst>
          </p:cNvPr>
          <p:cNvSpPr/>
          <p:nvPr/>
        </p:nvSpPr>
        <p:spPr>
          <a:xfrm>
            <a:off x="5838253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7EEC671-119C-4DAD-AE3D-0FC04685D6B7}"/>
              </a:ext>
            </a:extLst>
          </p:cNvPr>
          <p:cNvSpPr/>
          <p:nvPr/>
        </p:nvSpPr>
        <p:spPr>
          <a:xfrm>
            <a:off x="6080950" y="4147947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F64971-CAB9-4C22-9178-1571F080B5D3}"/>
              </a:ext>
            </a:extLst>
          </p:cNvPr>
          <p:cNvSpPr/>
          <p:nvPr/>
        </p:nvSpPr>
        <p:spPr>
          <a:xfrm>
            <a:off x="7585804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D7431E-7715-4328-8A2D-234982702BB8}"/>
              </a:ext>
            </a:extLst>
          </p:cNvPr>
          <p:cNvSpPr/>
          <p:nvPr/>
        </p:nvSpPr>
        <p:spPr>
          <a:xfrm>
            <a:off x="7875555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E81F44-31DC-4E24-BD68-D036AFDCE427}"/>
              </a:ext>
            </a:extLst>
          </p:cNvPr>
          <p:cNvSpPr/>
          <p:nvPr/>
        </p:nvSpPr>
        <p:spPr>
          <a:xfrm>
            <a:off x="8118252" y="3074194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944F54-24F0-4BB4-B9BD-F0C298026CA1}"/>
              </a:ext>
            </a:extLst>
          </p:cNvPr>
          <p:cNvSpPr/>
          <p:nvPr/>
        </p:nvSpPr>
        <p:spPr>
          <a:xfrm>
            <a:off x="9623012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C0A8B4E-FF67-454B-A05F-8EF549BDA180}"/>
              </a:ext>
            </a:extLst>
          </p:cNvPr>
          <p:cNvSpPr/>
          <p:nvPr/>
        </p:nvSpPr>
        <p:spPr>
          <a:xfrm>
            <a:off x="9912762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5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066AC1-80A5-4994-9691-255D9B4389BD}"/>
              </a:ext>
            </a:extLst>
          </p:cNvPr>
          <p:cNvSpPr/>
          <p:nvPr/>
        </p:nvSpPr>
        <p:spPr>
          <a:xfrm>
            <a:off x="10155459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B1E611-7105-44B9-A5BA-0E475648C821}"/>
              </a:ext>
            </a:extLst>
          </p:cNvPr>
          <p:cNvSpPr/>
          <p:nvPr/>
        </p:nvSpPr>
        <p:spPr>
          <a:xfrm>
            <a:off x="774952" y="5343144"/>
            <a:ext cx="2482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dirty="0" err="1"/>
              <a:t>Let</a:t>
            </a:r>
            <a:r>
              <a:rPr lang="id-ID" sz="2400" b="1" dirty="0"/>
              <a:t> &amp; </a:t>
            </a:r>
            <a:r>
              <a:rPr lang="id-ID" sz="2400" b="1" dirty="0" err="1"/>
              <a:t>Const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638304" y="577018"/>
            <a:ext cx="4981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6000" b="1" dirty="0" err="1">
                <a:latin typeface="+mj-lt"/>
              </a:rPr>
              <a:t>Javascript</a:t>
            </a:r>
            <a:r>
              <a:rPr lang="id-ID" sz="6000" b="1" i="1" dirty="0">
                <a:latin typeface="+mj-lt"/>
              </a:rPr>
              <a:t> </a:t>
            </a:r>
            <a:r>
              <a:rPr lang="id-ID" sz="6000" b="1" dirty="0">
                <a:solidFill>
                  <a:schemeClr val="accent2"/>
                </a:solidFill>
                <a:latin typeface="+mj-lt"/>
              </a:rPr>
              <a:t>ES6+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973D6D-B996-7610-0539-85A0FD816DC8}"/>
              </a:ext>
            </a:extLst>
          </p:cNvPr>
          <p:cNvSpPr/>
          <p:nvPr/>
        </p:nvSpPr>
        <p:spPr>
          <a:xfrm>
            <a:off x="2812159" y="2486364"/>
            <a:ext cx="2482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dirty="0" err="1"/>
              <a:t>Arrow</a:t>
            </a:r>
            <a:r>
              <a:rPr lang="id-ID" sz="2400" b="1" dirty="0"/>
              <a:t> </a:t>
            </a:r>
            <a:r>
              <a:rPr lang="id-ID" sz="2400" b="1" dirty="0" err="1"/>
              <a:t>Functions</a:t>
            </a:r>
            <a:endParaRPr lang="en-US" sz="24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1E4471-D1CE-7B1E-F715-EFFDD9F125FE}"/>
              </a:ext>
            </a:extLst>
          </p:cNvPr>
          <p:cNvSpPr/>
          <p:nvPr/>
        </p:nvSpPr>
        <p:spPr>
          <a:xfrm>
            <a:off x="4984514" y="5397704"/>
            <a:ext cx="2482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dirty="0" err="1"/>
              <a:t>Template</a:t>
            </a:r>
            <a:r>
              <a:rPr lang="id-ID" sz="2400" b="1" dirty="0"/>
              <a:t> </a:t>
            </a:r>
            <a:r>
              <a:rPr lang="id-ID" sz="2400" b="1" dirty="0" err="1"/>
              <a:t>Literals</a:t>
            </a:r>
            <a:endParaRPr lang="en-US" sz="24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C3285B-D39B-F41F-A17F-928EE5E26BE0}"/>
              </a:ext>
            </a:extLst>
          </p:cNvPr>
          <p:cNvSpPr/>
          <p:nvPr/>
        </p:nvSpPr>
        <p:spPr>
          <a:xfrm>
            <a:off x="6910261" y="2098369"/>
            <a:ext cx="2482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dirty="0" err="1"/>
              <a:t>Destructuring</a:t>
            </a:r>
            <a:r>
              <a:rPr lang="id-ID" sz="2400" b="1" dirty="0"/>
              <a:t> </a:t>
            </a:r>
            <a:r>
              <a:rPr lang="id-ID" sz="2400" b="1" dirty="0" err="1"/>
              <a:t>Assignment</a:t>
            </a:r>
            <a:endParaRPr lang="en-US" sz="2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E5373-5A52-22EF-43C6-721EB49C9104}"/>
              </a:ext>
            </a:extLst>
          </p:cNvPr>
          <p:cNvSpPr/>
          <p:nvPr/>
        </p:nvSpPr>
        <p:spPr>
          <a:xfrm>
            <a:off x="9068561" y="5343144"/>
            <a:ext cx="2482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dirty="0" err="1"/>
              <a:t>Spread</a:t>
            </a:r>
            <a:r>
              <a:rPr lang="id-ID" sz="2400" b="1" dirty="0"/>
              <a:t> &amp; Rest Operator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21" grpId="0" animBg="1"/>
      <p:bldP spid="26" grpId="0" animBg="1"/>
      <p:bldP spid="31" grpId="0" animBg="1"/>
      <p:bldP spid="22" grpId="0" animBg="1"/>
      <p:bldP spid="27" grpId="0" animBg="1"/>
      <p:bldP spid="32" grpId="0" animBg="1"/>
      <p:bldP spid="23" grpId="0" animBg="1"/>
      <p:bldP spid="28" grpId="0" animBg="1"/>
      <p:bldP spid="33" grpId="0" animBg="1"/>
      <p:bldP spid="24" grpId="0" animBg="1"/>
      <p:bldP spid="29" grpId="0" animBg="1"/>
      <p:bldP spid="34" grpId="0" animBg="1"/>
      <p:bldP spid="41" grpId="0"/>
      <p:bldP spid="48" grpId="0"/>
      <p:bldP spid="88" grpId="0" animBg="1"/>
      <p:bldP spid="89" grpId="0" animBg="1"/>
      <p:bldP spid="42" grpId="0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225093" y="4597941"/>
            <a:ext cx="48783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Function Scope</a:t>
            </a:r>
            <a:r>
              <a:rPr lang="en-US" sz="1600" dirty="0">
                <a:solidFill>
                  <a:schemeClr val="accent1"/>
                </a:solidFill>
              </a:rPr>
              <a:t>: </a:t>
            </a:r>
            <a:r>
              <a:rPr lang="en-US" sz="1600" dirty="0" err="1">
                <a:solidFill>
                  <a:schemeClr val="accent1"/>
                </a:solidFill>
              </a:rPr>
              <a:t>Variabel</a:t>
            </a:r>
            <a:r>
              <a:rPr lang="en-US" sz="1600" dirty="0">
                <a:solidFill>
                  <a:schemeClr val="accent1"/>
                </a:solidFill>
              </a:rPr>
              <a:t> yang </a:t>
            </a:r>
            <a:r>
              <a:rPr lang="en-US" sz="1600" dirty="0" err="1">
                <a:solidFill>
                  <a:schemeClr val="accent1"/>
                </a:solidFill>
              </a:rPr>
              <a:t>dideklarasikan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dengan</a:t>
            </a:r>
            <a:r>
              <a:rPr lang="en-US" sz="1600" dirty="0">
                <a:solidFill>
                  <a:schemeClr val="accent1"/>
                </a:solidFill>
              </a:rPr>
              <a:t> var </a:t>
            </a:r>
            <a:r>
              <a:rPr lang="en-US" sz="1600" dirty="0" err="1">
                <a:solidFill>
                  <a:schemeClr val="accent1"/>
                </a:solidFill>
              </a:rPr>
              <a:t>hanya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memiliki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cakupan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dalam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fungsi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tempatnya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dideklarasikan</a:t>
            </a:r>
            <a:r>
              <a:rPr lang="en-US" sz="1600" dirty="0">
                <a:solidFill>
                  <a:schemeClr val="accent1"/>
                </a:solidFill>
              </a:rPr>
              <a:t>. Jika </a:t>
            </a:r>
            <a:r>
              <a:rPr lang="en-US" sz="1600" dirty="0" err="1">
                <a:solidFill>
                  <a:schemeClr val="accent1"/>
                </a:solidFill>
              </a:rPr>
              <a:t>dideklarasikan</a:t>
            </a:r>
            <a:r>
              <a:rPr lang="en-US" sz="1600" dirty="0">
                <a:solidFill>
                  <a:schemeClr val="accent1"/>
                </a:solidFill>
              </a:rPr>
              <a:t> di </a:t>
            </a:r>
            <a:r>
              <a:rPr lang="en-US" sz="1600" dirty="0" err="1">
                <a:solidFill>
                  <a:schemeClr val="accent1"/>
                </a:solidFill>
              </a:rPr>
              <a:t>luar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fungsi</a:t>
            </a:r>
            <a:r>
              <a:rPr lang="en-US" sz="1600" dirty="0">
                <a:solidFill>
                  <a:schemeClr val="accent1"/>
                </a:solidFill>
              </a:rPr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variabel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tersebut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akan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memiliki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cakupan</a:t>
            </a:r>
            <a:r>
              <a:rPr lang="en-US" sz="1600" dirty="0">
                <a:solidFill>
                  <a:schemeClr val="accent1"/>
                </a:solidFill>
              </a:rPr>
              <a:t> global.</a:t>
            </a:r>
            <a:endParaRPr lang="id-ID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Variabel</a:t>
            </a:r>
            <a:r>
              <a:rPr lang="en-US" sz="1600" dirty="0">
                <a:solidFill>
                  <a:schemeClr val="accent1"/>
                </a:solidFill>
              </a:rPr>
              <a:t> yang </a:t>
            </a:r>
            <a:r>
              <a:rPr lang="en-US" sz="1600" dirty="0" err="1">
                <a:solidFill>
                  <a:schemeClr val="accent1"/>
                </a:solidFill>
              </a:rPr>
              <a:t>dideklarasikan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dengan</a:t>
            </a:r>
            <a:r>
              <a:rPr lang="en-US" sz="1600" dirty="0">
                <a:solidFill>
                  <a:schemeClr val="accent1"/>
                </a:solidFill>
              </a:rPr>
              <a:t> var </a:t>
            </a:r>
            <a:r>
              <a:rPr lang="en-US" sz="1600" dirty="0" err="1">
                <a:solidFill>
                  <a:schemeClr val="accent1"/>
                </a:solidFill>
              </a:rPr>
              <a:t>dapat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dideklarasikan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ulang</a:t>
            </a:r>
            <a:r>
              <a:rPr lang="en-US" sz="1600" dirty="0">
                <a:solidFill>
                  <a:schemeClr val="accent1"/>
                </a:solidFill>
              </a:rPr>
              <a:t> di </a:t>
            </a:r>
            <a:r>
              <a:rPr lang="en-US" sz="1600" dirty="0" err="1">
                <a:solidFill>
                  <a:schemeClr val="accent1"/>
                </a:solidFill>
              </a:rPr>
              <a:t>cakupan</a:t>
            </a:r>
            <a:r>
              <a:rPr lang="en-US" sz="1600" dirty="0">
                <a:solidFill>
                  <a:schemeClr val="accent1"/>
                </a:solidFill>
              </a:rPr>
              <a:t> yang </a:t>
            </a:r>
            <a:r>
              <a:rPr lang="en-US" sz="1600" dirty="0" err="1">
                <a:solidFill>
                  <a:schemeClr val="accent1"/>
                </a:solidFill>
              </a:rPr>
              <a:t>sama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tanpa</a:t>
            </a:r>
            <a:r>
              <a:rPr lang="en-US" sz="1600" dirty="0">
                <a:solidFill>
                  <a:schemeClr val="accent1"/>
                </a:solidFill>
              </a:rPr>
              <a:t> error.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2836068" y="100101"/>
            <a:ext cx="6519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5400" b="1" dirty="0">
                <a:latin typeface="+mj-lt"/>
              </a:rPr>
              <a:t>Perbedaan</a:t>
            </a:r>
            <a:r>
              <a:rPr lang="id-ID" sz="5400" b="1" i="1" dirty="0">
                <a:latin typeface="+mj-lt"/>
              </a:rPr>
              <a:t> </a:t>
            </a:r>
            <a:r>
              <a:rPr lang="id-ID" sz="5400" b="1" i="1" dirty="0" err="1">
                <a:solidFill>
                  <a:schemeClr val="accent2"/>
                </a:solidFill>
                <a:latin typeface="+mj-lt"/>
              </a:rPr>
              <a:t>let</a:t>
            </a:r>
            <a:r>
              <a:rPr lang="id-ID" sz="5400" b="1" dirty="0">
                <a:latin typeface="+mj-lt"/>
              </a:rPr>
              <a:t> dan</a:t>
            </a:r>
            <a:r>
              <a:rPr lang="en-US" sz="5400" b="1" dirty="0">
                <a:latin typeface="+mj-lt"/>
              </a:rPr>
              <a:t> </a:t>
            </a:r>
            <a:r>
              <a:rPr lang="id-ID" sz="5400" b="1" i="1" dirty="0" err="1">
                <a:solidFill>
                  <a:schemeClr val="accent2"/>
                </a:solidFill>
              </a:rPr>
              <a:t>var</a:t>
            </a:r>
            <a:endParaRPr lang="en-US" sz="5400" b="1" i="1" dirty="0">
              <a:solidFill>
                <a:schemeClr val="accent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B099-0B01-1DE7-0C5A-18DE646609DF}"/>
              </a:ext>
            </a:extLst>
          </p:cNvPr>
          <p:cNvGrpSpPr/>
          <p:nvPr/>
        </p:nvGrpSpPr>
        <p:grpSpPr>
          <a:xfrm>
            <a:off x="1389848" y="820392"/>
            <a:ext cx="1049750" cy="584775"/>
            <a:chOff x="1667430" y="1360955"/>
            <a:chExt cx="1049750" cy="584775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98CADB7-B8B8-4EAE-8F10-B49B6670FDC8}"/>
                </a:ext>
              </a:extLst>
            </p:cNvPr>
            <p:cNvSpPr/>
            <p:nvPr/>
          </p:nvSpPr>
          <p:spPr>
            <a:xfrm>
              <a:off x="1667430" y="1605575"/>
              <a:ext cx="190500" cy="190500"/>
            </a:xfrm>
            <a:custGeom>
              <a:avLst/>
              <a:gdLst>
                <a:gd name="connsiteX0" fmla="*/ 183928 w 190500"/>
                <a:gd name="connsiteY0" fmla="*/ 95536 h 190500"/>
                <a:gd name="connsiteX1" fmla="*/ 95536 w 190500"/>
                <a:gd name="connsiteY1" fmla="*/ 183928 h 190500"/>
                <a:gd name="connsiteX2" fmla="*/ 7144 w 190500"/>
                <a:gd name="connsiteY2" fmla="*/ 95536 h 190500"/>
                <a:gd name="connsiteX3" fmla="*/ 95536 w 190500"/>
                <a:gd name="connsiteY3" fmla="*/ 7144 h 190500"/>
                <a:gd name="connsiteX4" fmla="*/ 183928 w 190500"/>
                <a:gd name="connsiteY4" fmla="*/ 9553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83928" y="95536"/>
                  </a:moveTo>
                  <a:cubicBezTo>
                    <a:pt x="183928" y="144353"/>
                    <a:pt x="144353" y="183928"/>
                    <a:pt x="95536" y="183928"/>
                  </a:cubicBezTo>
                  <a:cubicBezTo>
                    <a:pt x="46718" y="183928"/>
                    <a:pt x="7144" y="144353"/>
                    <a:pt x="7144" y="95536"/>
                  </a:cubicBezTo>
                  <a:cubicBezTo>
                    <a:pt x="7144" y="46718"/>
                    <a:pt x="46718" y="7144"/>
                    <a:pt x="95536" y="7144"/>
                  </a:cubicBezTo>
                  <a:cubicBezTo>
                    <a:pt x="144353" y="7144"/>
                    <a:pt x="183928" y="46718"/>
                    <a:pt x="183928" y="95536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67F9B4-40A9-F916-7B1D-986881635882}"/>
                </a:ext>
              </a:extLst>
            </p:cNvPr>
            <p:cNvSpPr txBox="1"/>
            <p:nvPr/>
          </p:nvSpPr>
          <p:spPr>
            <a:xfrm>
              <a:off x="1797541" y="1360955"/>
              <a:ext cx="91963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d-ID" sz="3200" b="1" i="1" dirty="0" err="1">
                  <a:solidFill>
                    <a:schemeClr val="accent2"/>
                  </a:solidFill>
                  <a:latin typeface="+mj-lt"/>
                </a:rPr>
                <a:t>var</a:t>
              </a:r>
              <a:endParaRPr lang="en-US" sz="3200" b="1" i="1" dirty="0">
                <a:solidFill>
                  <a:schemeClr val="accent2"/>
                </a:solidFill>
                <a:latin typeface="+mj-l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9D3CB4-0F79-6D1A-8FF1-096462871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67" y="1112780"/>
            <a:ext cx="5416431" cy="37012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3A4A1D1-9B79-BF5B-A206-99D05BA18B64}"/>
              </a:ext>
            </a:extLst>
          </p:cNvPr>
          <p:cNvGrpSpPr/>
          <p:nvPr/>
        </p:nvGrpSpPr>
        <p:grpSpPr>
          <a:xfrm>
            <a:off x="7630026" y="915642"/>
            <a:ext cx="2247046" cy="584775"/>
            <a:chOff x="7699594" y="1503687"/>
            <a:chExt cx="2247046" cy="584775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A511FB9-8ED9-4E1C-895E-DCB4DA0204CC}"/>
                </a:ext>
              </a:extLst>
            </p:cNvPr>
            <p:cNvSpPr/>
            <p:nvPr/>
          </p:nvSpPr>
          <p:spPr>
            <a:xfrm>
              <a:off x="7699594" y="1700825"/>
              <a:ext cx="190500" cy="190500"/>
            </a:xfrm>
            <a:custGeom>
              <a:avLst/>
              <a:gdLst>
                <a:gd name="connsiteX0" fmla="*/ 183928 w 190500"/>
                <a:gd name="connsiteY0" fmla="*/ 95536 h 190500"/>
                <a:gd name="connsiteX1" fmla="*/ 95535 w 190500"/>
                <a:gd name="connsiteY1" fmla="*/ 183928 h 190500"/>
                <a:gd name="connsiteX2" fmla="*/ 7143 w 190500"/>
                <a:gd name="connsiteY2" fmla="*/ 95536 h 190500"/>
                <a:gd name="connsiteX3" fmla="*/ 95535 w 190500"/>
                <a:gd name="connsiteY3" fmla="*/ 7144 h 190500"/>
                <a:gd name="connsiteX4" fmla="*/ 183928 w 190500"/>
                <a:gd name="connsiteY4" fmla="*/ 9553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83928" y="95536"/>
                  </a:moveTo>
                  <a:cubicBezTo>
                    <a:pt x="183928" y="144353"/>
                    <a:pt x="144353" y="183928"/>
                    <a:pt x="95535" y="183928"/>
                  </a:cubicBezTo>
                  <a:cubicBezTo>
                    <a:pt x="46718" y="183928"/>
                    <a:pt x="7143" y="144353"/>
                    <a:pt x="7143" y="95536"/>
                  </a:cubicBezTo>
                  <a:cubicBezTo>
                    <a:pt x="7143" y="46718"/>
                    <a:pt x="46718" y="7144"/>
                    <a:pt x="95535" y="7144"/>
                  </a:cubicBezTo>
                  <a:cubicBezTo>
                    <a:pt x="144353" y="7144"/>
                    <a:pt x="183928" y="46718"/>
                    <a:pt x="183928" y="95536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EFB8F8-8CB1-3DD8-70F0-3CD55D4BC23B}"/>
                </a:ext>
              </a:extLst>
            </p:cNvPr>
            <p:cNvSpPr txBox="1"/>
            <p:nvPr/>
          </p:nvSpPr>
          <p:spPr>
            <a:xfrm>
              <a:off x="7890094" y="1503687"/>
              <a:ext cx="20565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d-ID" sz="3200" b="1" i="1" dirty="0" err="1">
                  <a:solidFill>
                    <a:schemeClr val="accent2"/>
                  </a:solidFill>
                  <a:latin typeface="+mj-lt"/>
                </a:rPr>
                <a:t>let</a:t>
              </a:r>
              <a:r>
                <a:rPr lang="id-ID" sz="3200" b="1" i="1" dirty="0">
                  <a:solidFill>
                    <a:schemeClr val="accent2"/>
                  </a:solidFill>
                  <a:latin typeface="+mj-lt"/>
                </a:rPr>
                <a:t> &amp; </a:t>
              </a:r>
              <a:r>
                <a:rPr lang="id-ID" sz="3200" b="1" i="1" dirty="0" err="1">
                  <a:solidFill>
                    <a:schemeClr val="accent2"/>
                  </a:solidFill>
                  <a:latin typeface="+mj-lt"/>
                </a:rPr>
                <a:t>const</a:t>
              </a:r>
              <a:endParaRPr lang="en-US" sz="3200" b="1" i="1" dirty="0">
                <a:solidFill>
                  <a:schemeClr val="accent2"/>
                </a:solidFill>
                <a:latin typeface="+mj-lt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F164FE-289D-1841-2EE8-56F9233E7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13354"/>
          <a:stretch/>
        </p:blipFill>
        <p:spPr>
          <a:xfrm>
            <a:off x="5902068" y="1500417"/>
            <a:ext cx="6289932" cy="29457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7BA7ED-74F7-8C02-DA3A-0C50FD311B57}"/>
              </a:ext>
            </a:extLst>
          </p:cNvPr>
          <p:cNvSpPr/>
          <p:nvPr/>
        </p:nvSpPr>
        <p:spPr>
          <a:xfrm>
            <a:off x="6071854" y="4597941"/>
            <a:ext cx="57873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Block Scope: </a:t>
            </a:r>
            <a:r>
              <a:rPr lang="en-US" sz="1600" dirty="0" err="1">
                <a:solidFill>
                  <a:schemeClr val="accent1"/>
                </a:solidFill>
              </a:rPr>
              <a:t>Variabel</a:t>
            </a:r>
            <a:r>
              <a:rPr lang="en-US" sz="1600" dirty="0">
                <a:solidFill>
                  <a:schemeClr val="accent1"/>
                </a:solidFill>
              </a:rPr>
              <a:t> yang </a:t>
            </a:r>
            <a:r>
              <a:rPr lang="en-US" sz="1600" dirty="0" err="1">
                <a:solidFill>
                  <a:schemeClr val="accent1"/>
                </a:solidFill>
              </a:rPr>
              <a:t>dideklarasikan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dengan</a:t>
            </a:r>
            <a:r>
              <a:rPr lang="en-US" sz="1600" dirty="0">
                <a:solidFill>
                  <a:schemeClr val="accent1"/>
                </a:solidFill>
              </a:rPr>
              <a:t> let dan const </a:t>
            </a:r>
            <a:r>
              <a:rPr lang="en-US" sz="1600" dirty="0" err="1">
                <a:solidFill>
                  <a:schemeClr val="accent1"/>
                </a:solidFill>
              </a:rPr>
              <a:t>memiliki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cakupan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blok</a:t>
            </a:r>
            <a:r>
              <a:rPr lang="en-US" sz="1600" dirty="0">
                <a:solidFill>
                  <a:schemeClr val="accent1"/>
                </a:solidFill>
              </a:rPr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artinya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mereka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hanya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terlihat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dalam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blok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tempat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mereka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dideklarasikan</a:t>
            </a:r>
            <a:r>
              <a:rPr lang="en-US" sz="1600" dirty="0">
                <a:solidFill>
                  <a:schemeClr val="accent1"/>
                </a:solidFill>
              </a:rPr>
              <a:t> (</a:t>
            </a:r>
            <a:r>
              <a:rPr lang="en-US" sz="1600" dirty="0" err="1">
                <a:solidFill>
                  <a:schemeClr val="accent1"/>
                </a:solidFill>
              </a:rPr>
              <a:t>misalnya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dalam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kurung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kurawal</a:t>
            </a:r>
            <a:r>
              <a:rPr lang="en-US" sz="1600" dirty="0">
                <a:solidFill>
                  <a:schemeClr val="accent1"/>
                </a:solidFill>
              </a:rPr>
              <a:t> {}).</a:t>
            </a:r>
            <a:endParaRPr lang="id-ID" sz="1600" dirty="0">
              <a:solidFill>
                <a:schemeClr val="accent1"/>
              </a:solidFill>
            </a:endParaRPr>
          </a:p>
          <a:p>
            <a:endParaRPr lang="id-ID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Variabel</a:t>
            </a:r>
            <a:r>
              <a:rPr lang="en-US" sz="1600" dirty="0">
                <a:solidFill>
                  <a:schemeClr val="accent1"/>
                </a:solidFill>
              </a:rPr>
              <a:t> yang </a:t>
            </a:r>
            <a:r>
              <a:rPr lang="en-US" sz="1600" dirty="0" err="1">
                <a:solidFill>
                  <a:schemeClr val="accent1"/>
                </a:solidFill>
              </a:rPr>
              <a:t>dideklarasikan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dengan</a:t>
            </a:r>
            <a:r>
              <a:rPr lang="en-US" sz="1600" dirty="0">
                <a:solidFill>
                  <a:schemeClr val="accent1"/>
                </a:solidFill>
              </a:rPr>
              <a:t> let </a:t>
            </a:r>
            <a:r>
              <a:rPr lang="en-US" sz="1600" dirty="0" err="1">
                <a:solidFill>
                  <a:schemeClr val="accent1"/>
                </a:solidFill>
              </a:rPr>
              <a:t>atau</a:t>
            </a:r>
            <a:r>
              <a:rPr lang="en-US" sz="1600" dirty="0">
                <a:solidFill>
                  <a:schemeClr val="accent1"/>
                </a:solidFill>
              </a:rPr>
              <a:t> const </a:t>
            </a:r>
            <a:r>
              <a:rPr lang="en-US" sz="1600" dirty="0" err="1">
                <a:solidFill>
                  <a:schemeClr val="accent1"/>
                </a:solidFill>
              </a:rPr>
              <a:t>tidak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dapat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dideklarasikan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ulang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dalam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cakupan</a:t>
            </a:r>
            <a:r>
              <a:rPr lang="en-US" sz="1600" dirty="0">
                <a:solidFill>
                  <a:schemeClr val="accent1"/>
                </a:solidFill>
              </a:rPr>
              <a:t> yang </a:t>
            </a:r>
            <a:r>
              <a:rPr lang="en-US" sz="1600" dirty="0" err="1">
                <a:solidFill>
                  <a:schemeClr val="accent1"/>
                </a:solidFill>
              </a:rPr>
              <a:t>sama</a:t>
            </a:r>
            <a:r>
              <a:rPr lang="en-US" sz="1600" dirty="0">
                <a:solidFill>
                  <a:schemeClr val="accent1"/>
                </a:solidFill>
              </a:rPr>
              <a:t>. </a:t>
            </a:r>
            <a:r>
              <a:rPr lang="en-US" sz="1600" dirty="0" err="1">
                <a:solidFill>
                  <a:schemeClr val="accent1"/>
                </a:solidFill>
              </a:rPr>
              <a:t>Ini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menghasilkan</a:t>
            </a:r>
            <a:r>
              <a:rPr lang="en-US" sz="1600" dirty="0">
                <a:solidFill>
                  <a:schemeClr val="accent1"/>
                </a:solidFill>
              </a:rPr>
              <a:t> error.</a:t>
            </a:r>
          </a:p>
        </p:txBody>
      </p:sp>
    </p:spTree>
    <p:extLst>
      <p:ext uri="{BB962C8B-B14F-4D97-AF65-F5344CB8AC3E}">
        <p14:creationId xmlns:p14="http://schemas.microsoft.com/office/powerpoint/2010/main" val="36857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27879" y="16155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65573" y="161559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511968" y="636287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1770467" y="65110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2160121" y="9712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3337845" y="-7144"/>
            <a:ext cx="5713558" cy="1266825"/>
            <a:chOff x="3337845" y="-7144"/>
            <a:chExt cx="5713558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3337845" y="-7144"/>
              <a:ext cx="5713558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417294" y="69933"/>
              <a:ext cx="55993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6000" b="1" dirty="0" err="1">
                  <a:solidFill>
                    <a:schemeClr val="bg1"/>
                  </a:solidFill>
                  <a:latin typeface="+mj-lt"/>
                </a:rPr>
                <a:t>Template</a:t>
              </a:r>
              <a:r>
                <a:rPr lang="id-ID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d-ID" sz="6000" b="1" dirty="0" err="1">
                  <a:solidFill>
                    <a:schemeClr val="bg1"/>
                  </a:solidFill>
                  <a:latin typeface="+mj-lt"/>
                </a:rPr>
                <a:t>Literals</a:t>
              </a:r>
              <a:endParaRPr lang="id-ID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1405174-6868-3A78-354C-942E3ED8F6DE}"/>
              </a:ext>
            </a:extLst>
          </p:cNvPr>
          <p:cNvSpPr/>
          <p:nvPr/>
        </p:nvSpPr>
        <p:spPr>
          <a:xfrm>
            <a:off x="1377764" y="4179959"/>
            <a:ext cx="5805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err="1"/>
              <a:t>Template</a:t>
            </a:r>
            <a:r>
              <a:rPr lang="id-ID" sz="1400" dirty="0"/>
              <a:t> </a:t>
            </a:r>
            <a:r>
              <a:rPr lang="id-ID" sz="1400" dirty="0" err="1"/>
              <a:t>literals</a:t>
            </a:r>
            <a:r>
              <a:rPr lang="id-ID" sz="1400" dirty="0"/>
              <a:t> memungkinkan kita untuk membuat </a:t>
            </a:r>
            <a:r>
              <a:rPr lang="id-ID" sz="1400" dirty="0" err="1"/>
              <a:t>string</a:t>
            </a:r>
            <a:r>
              <a:rPr lang="id-ID" sz="1400" dirty="0"/>
              <a:t> </a:t>
            </a:r>
            <a:r>
              <a:rPr lang="id-ID" sz="1400" dirty="0" err="1"/>
              <a:t>multiline</a:t>
            </a:r>
            <a:r>
              <a:rPr lang="id-ID" sz="1400" dirty="0"/>
              <a:t> tanpa perlu menggunakan karakter </a:t>
            </a:r>
            <a:r>
              <a:rPr lang="id-ID" sz="1400" dirty="0" err="1"/>
              <a:t>newline</a:t>
            </a:r>
            <a:r>
              <a:rPr lang="id-ID" sz="1400" dirty="0"/>
              <a:t> (\n)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FFEA1-98A2-F697-20ED-4BCAFED4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21" y="1677682"/>
            <a:ext cx="7792152" cy="2674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B3669-626C-4D92-D77A-217A388B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80" y="4411841"/>
            <a:ext cx="5058091" cy="23278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ACC75-6010-B79A-BDE4-C8870BCC02E8}"/>
              </a:ext>
            </a:extLst>
          </p:cNvPr>
          <p:cNvSpPr/>
          <p:nvPr/>
        </p:nvSpPr>
        <p:spPr>
          <a:xfrm>
            <a:off x="1293402" y="1375990"/>
            <a:ext cx="7230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err="1"/>
              <a:t>Template</a:t>
            </a:r>
            <a:r>
              <a:rPr lang="id-ID" sz="1400" dirty="0"/>
              <a:t> </a:t>
            </a:r>
            <a:r>
              <a:rPr lang="id-ID" sz="1400" dirty="0" err="1"/>
              <a:t>literals</a:t>
            </a:r>
            <a:r>
              <a:rPr lang="id-ID" sz="1400" dirty="0"/>
              <a:t> memungkinkan kita untuk menyematkan ekspresi </a:t>
            </a:r>
            <a:r>
              <a:rPr lang="id-ID" sz="1400" dirty="0" err="1"/>
              <a:t>JavaScript</a:t>
            </a:r>
            <a:r>
              <a:rPr lang="id-ID" sz="1400" dirty="0"/>
              <a:t> di dalam </a:t>
            </a:r>
            <a:r>
              <a:rPr lang="id-ID" sz="1400" dirty="0" err="1"/>
              <a:t>template</a:t>
            </a:r>
            <a:r>
              <a:rPr lang="id-ID" sz="1400" dirty="0"/>
              <a:t> </a:t>
            </a:r>
            <a:r>
              <a:rPr lang="id-ID" sz="1400" dirty="0" err="1"/>
              <a:t>literals</a:t>
            </a:r>
            <a:r>
              <a:rPr lang="id-ID" sz="1400" dirty="0"/>
              <a:t>. Ini termasuk operasi </a:t>
            </a:r>
            <a:r>
              <a:rPr lang="id-ID" sz="1400" dirty="0" err="1"/>
              <a:t>aritmatika</a:t>
            </a:r>
            <a:r>
              <a:rPr lang="id-ID" sz="1400" dirty="0"/>
              <a:t>, panggilan fungsi, dan ekspresi lebih kompleks.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1641</Words>
  <Application>Microsoft Office PowerPoint</Application>
  <PresentationFormat>Widescreen</PresentationFormat>
  <Paragraphs>192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quicksand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Ayasy El</cp:lastModifiedBy>
  <cp:revision>71</cp:revision>
  <dcterms:created xsi:type="dcterms:W3CDTF">2021-07-11T18:19:19Z</dcterms:created>
  <dcterms:modified xsi:type="dcterms:W3CDTF">2024-09-09T07:55:26Z</dcterms:modified>
</cp:coreProperties>
</file>