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3" r:id="rId3"/>
    <p:sldId id="257" r:id="rId4"/>
    <p:sldId id="258" r:id="rId5"/>
    <p:sldId id="259" r:id="rId6"/>
    <p:sldId id="260" r:id="rId7"/>
    <p:sldId id="286" r:id="rId8"/>
    <p:sldId id="275" r:id="rId9"/>
    <p:sldId id="263" r:id="rId10"/>
    <p:sldId id="266" r:id="rId11"/>
    <p:sldId id="288" r:id="rId12"/>
    <p:sldId id="290" r:id="rId13"/>
    <p:sldId id="299" r:id="rId14"/>
    <p:sldId id="284" r:id="rId15"/>
    <p:sldId id="267" r:id="rId16"/>
    <p:sldId id="268" r:id="rId17"/>
    <p:sldId id="269" r:id="rId18"/>
    <p:sldId id="270" r:id="rId19"/>
    <p:sldId id="271" r:id="rId20"/>
    <p:sldId id="277" r:id="rId21"/>
    <p:sldId id="291" r:id="rId22"/>
    <p:sldId id="292" r:id="rId23"/>
    <p:sldId id="285" r:id="rId24"/>
    <p:sldId id="272" r:id="rId25"/>
    <p:sldId id="279" r:id="rId26"/>
    <p:sldId id="280" r:id="rId27"/>
    <p:sldId id="278" r:id="rId28"/>
    <p:sldId id="282" r:id="rId29"/>
    <p:sldId id="283" r:id="rId30"/>
    <p:sldId id="296" r:id="rId31"/>
    <p:sldId id="297" r:id="rId32"/>
    <p:sldId id="2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BB"/>
    <a:srgbClr val="006C84"/>
    <a:srgbClr val="E2E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EA335-95E4-4BFB-BB76-0888DEFAACB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85F13-028D-417A-9D2E-F74ED46E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85F13-028D-417A-9D2E-F74ED46EE6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6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46F8-B58A-4C83-8766-137D00633F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EB22-F99C-43E7-B94E-E1EDB2B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8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46F8-B58A-4C83-8766-137D00633F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EB22-F99C-43E7-B94E-E1EDB2B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5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46F8-B58A-4C83-8766-137D00633F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EB22-F99C-43E7-B94E-E1EDB2B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46F8-B58A-4C83-8766-137D00633F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EB22-F99C-43E7-B94E-E1EDB2B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2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46F8-B58A-4C83-8766-137D00633F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EB22-F99C-43E7-B94E-E1EDB2B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4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46F8-B58A-4C83-8766-137D00633F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EB22-F99C-43E7-B94E-E1EDB2B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46F8-B58A-4C83-8766-137D00633F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EB22-F99C-43E7-B94E-E1EDB2B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7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46F8-B58A-4C83-8766-137D00633F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EB22-F99C-43E7-B94E-E1EDB2B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1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46F8-B58A-4C83-8766-137D00633F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EB22-F99C-43E7-B94E-E1EDB2B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7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46F8-B58A-4C83-8766-137D00633F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EB22-F99C-43E7-B94E-E1EDB2B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46F8-B58A-4C83-8766-137D00633F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EB22-F99C-43E7-B94E-E1EDB2B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1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46F8-B58A-4C83-8766-137D00633F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3EB22-F99C-43E7-B94E-E1EDB2B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1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Product%20and%20Marketing%20Analysis%20Report.pptx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chimp.com/marketing-glossary/roi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>
                <a:solidFill>
                  <a:srgbClr val="FFCCBB"/>
                </a:solidFill>
                <a:latin typeface="Algerian" panose="04020705040A02060702" pitchFamily="82" charset="0"/>
              </a:rPr>
              <a:t>Marketing Campaign Analysis </a:t>
            </a:r>
          </a:p>
        </p:txBody>
      </p:sp>
    </p:spTree>
    <p:extLst>
      <p:ext uri="{BB962C8B-B14F-4D97-AF65-F5344CB8AC3E}">
        <p14:creationId xmlns:p14="http://schemas.microsoft.com/office/powerpoint/2010/main" val="71063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9681" y="781052"/>
            <a:ext cx="107189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8580" y="351532"/>
            <a:ext cx="1103067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 smtClean="0"/>
              <a:t>-  </a:t>
            </a:r>
            <a:r>
              <a:rPr lang="en-US" dirty="0"/>
              <a:t>calculated column to categorize customers into different </a:t>
            </a:r>
            <a:r>
              <a:rPr lang="en-US" dirty="0" smtClean="0"/>
              <a:t>segments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98579" y="585109"/>
            <a:ext cx="10599575" cy="849085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Total spend = SUMX(Order ,Order [Order Quantity]*Order [Product Price])</a:t>
            </a:r>
          </a:p>
        </p:txBody>
      </p:sp>
      <p:sp>
        <p:nvSpPr>
          <p:cNvPr id="9" name="Rectangle 8"/>
          <p:cNvSpPr/>
          <p:nvPr/>
        </p:nvSpPr>
        <p:spPr>
          <a:xfrm>
            <a:off x="298578" y="3787398"/>
            <a:ext cx="10599575" cy="2473444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Customer Segment = </a:t>
            </a:r>
          </a:p>
          <a:p>
            <a:r>
              <a:rPr lang="en-US" b="1" dirty="0">
                <a:solidFill>
                  <a:schemeClr val="tx1"/>
                </a:solidFill>
              </a:rPr>
              <a:t>SWITCH(</a:t>
            </a:r>
          </a:p>
          <a:p>
            <a:r>
              <a:rPr lang="en-US" b="1" dirty="0">
                <a:solidFill>
                  <a:schemeClr val="tx1"/>
                </a:solidFill>
              </a:rPr>
              <a:t>    TRUE(),</a:t>
            </a:r>
          </a:p>
          <a:p>
            <a:r>
              <a:rPr lang="en-US" b="1" dirty="0">
                <a:solidFill>
                  <a:schemeClr val="tx1"/>
                </a:solidFill>
              </a:rPr>
              <a:t>    [Total Spend] &gt;= 1000, "High-Value Customer",</a:t>
            </a:r>
          </a:p>
          <a:p>
            <a:r>
              <a:rPr lang="en-US" b="1" dirty="0">
                <a:solidFill>
                  <a:schemeClr val="tx1"/>
                </a:solidFill>
              </a:rPr>
              <a:t>    [Total Visits] &gt;= 20, "Frequent Buyer",</a:t>
            </a:r>
          </a:p>
          <a:p>
            <a:r>
              <a:rPr lang="en-US" b="1" dirty="0">
                <a:solidFill>
                  <a:schemeClr val="tx1"/>
                </a:solidFill>
              </a:rPr>
              <a:t>    [Total Spend] &lt; 1000 &amp;&amp; [Total Visits] &lt; 5, "Infrequent Buyer",</a:t>
            </a:r>
          </a:p>
          <a:p>
            <a:r>
              <a:rPr lang="en-US" b="1" dirty="0">
                <a:solidFill>
                  <a:schemeClr val="tx1"/>
                </a:solidFill>
              </a:rPr>
              <a:t>    "Occasional Buyer"</a:t>
            </a:r>
          </a:p>
          <a:p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8577" y="2548973"/>
            <a:ext cx="10599575" cy="849085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Total Visits = COUNT(Order [Order ID])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1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00" y="774441"/>
            <a:ext cx="2733837" cy="128295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Customer</a:t>
            </a:r>
            <a:endParaRPr lang="en-US" sz="4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213" y="2057400"/>
            <a:ext cx="3447354" cy="372758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Although total customer based on customer segment in infrequent buyer has the highest value (75%) from the total customer  but  the highest total revenue came  from Occasional buyer (67%) from the total sales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 Highest Revenue came from BK-R93R-48  product ($640,510)  &amp; from High- Value Customer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 most Customer from UK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228" y="871788"/>
            <a:ext cx="8160217" cy="50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6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80" y="1307690"/>
            <a:ext cx="3932237" cy="111104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Product</a:t>
            </a:r>
            <a:endParaRPr lang="en-US" sz="4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80" y="2578510"/>
            <a:ext cx="3932237" cy="268174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-The product count based on segmentation shows that low-quantity items represent 45% of total </a:t>
            </a:r>
            <a:r>
              <a:rPr lang="en-US" dirty="0" smtClean="0"/>
              <a:t>sales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The highest sales are </a:t>
            </a:r>
            <a:r>
              <a:rPr lang="en-US" dirty="0" smtClean="0"/>
              <a:t>from</a:t>
            </a:r>
            <a:r>
              <a:rPr lang="en-US" dirty="0"/>
              <a:t> the plant segment.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Overall </a:t>
            </a:r>
            <a:r>
              <a:rPr lang="en-US" dirty="0"/>
              <a:t>sales decreased in July but began to rise again in October.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49" y="1483801"/>
            <a:ext cx="6882580" cy="49062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6328" y="245495"/>
            <a:ext cx="4922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chemeClr val="bg1"/>
                </a:solidFill>
              </a:rPr>
              <a:t>4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>
                <a:solidFill>
                  <a:schemeClr val="bg1"/>
                </a:solidFill>
              </a:rPr>
              <a:t>Top Products and Trends Analysis per Segment</a:t>
            </a:r>
          </a:p>
        </p:txBody>
      </p:sp>
    </p:spTree>
    <p:extLst>
      <p:ext uri="{BB962C8B-B14F-4D97-AF65-F5344CB8AC3E}">
        <p14:creationId xmlns:p14="http://schemas.microsoft.com/office/powerpoint/2010/main" val="407034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5) Reporting and Presentation Preparation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811337"/>
          </a:xfrm>
          <a:solidFill>
            <a:srgbClr val="FFCCBB"/>
          </a:solidFill>
        </p:spPr>
        <p:txBody>
          <a:bodyPr>
            <a:normAutofit/>
          </a:bodyPr>
          <a:lstStyle/>
          <a:p>
            <a:pPr algn="ctr"/>
            <a:endParaRPr lang="en-US" sz="3600" dirty="0" smtClean="0">
              <a:solidFill>
                <a:schemeClr val="bg1">
                  <a:lumMod val="95000"/>
                </a:schemeClr>
              </a:solidFill>
              <a:hlinkClick r:id="rId2" action="ppaction://hlinkpres?slideindex=1&amp;slidetitle="/>
            </a:endParaRPr>
          </a:p>
          <a:p>
            <a:pPr algn="ctr"/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hlinkClick r:id="rId2" action="ppaction://hlinkpres?slideindex=1&amp;slidetitle="/>
              </a:rPr>
              <a:t>Product and Marketing Analysis Report.pptx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9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73505" y="258367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lgerian" panose="04020705040A02060702" pitchFamily="82" charset="0"/>
              </a:rPr>
              <a:t>Week 3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solidFill>
                  <a:srgbClr val="FFCCBB"/>
                </a:solidFill>
                <a:latin typeface="Algerian" panose="04020705040A02060702" pitchFamily="82" charset="0"/>
              </a:rPr>
              <a:t>Financial and Risk Analysis</a:t>
            </a:r>
          </a:p>
        </p:txBody>
      </p:sp>
    </p:spTree>
    <p:extLst>
      <p:ext uri="{BB962C8B-B14F-4D97-AF65-F5344CB8AC3E}">
        <p14:creationId xmlns:p14="http://schemas.microsoft.com/office/powerpoint/2010/main" val="418700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539647"/>
            <a:ext cx="10943253" cy="5147604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>
                <a:solidFill>
                  <a:schemeClr val="bg1"/>
                </a:solidFill>
              </a:rPr>
              <a:t>Financial Analysis</a:t>
            </a:r>
          </a:p>
          <a:p>
            <a:pPr marL="0" indent="0">
              <a:buNone/>
            </a:pPr>
            <a:r>
              <a:rPr lang="en-US" dirty="0"/>
              <a:t>*Key Financial Metrics: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 Return on Investment (ROI):</a:t>
            </a:r>
          </a:p>
          <a:p>
            <a:pPr marL="0" indent="0">
              <a:buNone/>
            </a:pPr>
            <a:r>
              <a:rPr lang="en-US" dirty="0"/>
              <a:t>(ROI) is </a:t>
            </a:r>
            <a:r>
              <a:rPr lang="en-US" b="1" dirty="0"/>
              <a:t>a performance measure used to evaluate the efficiency of an investment</a:t>
            </a:r>
            <a:r>
              <a:rPr lang="en-US" dirty="0"/>
              <a:t> or compare the efficiency of several investments.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9835" y="3429000"/>
            <a:ext cx="10644673" cy="849085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(ROI) = ([Total sales]-[Total Cost])/[Total Cost]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9835" y="4558125"/>
            <a:ext cx="10644673" cy="849085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(ROI) = [Total Profit]/[Total Cost]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2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291" y="597046"/>
            <a:ext cx="12111134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474747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2. Profit Margin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Profit margin is a financial ratio that measures the </a:t>
            </a: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Arial" panose="020B0604020202020204" pitchFamily="34" charset="0"/>
              </a:rPr>
              <a:t>percentage of profit earned by a company in relation to its revenue.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Arial" panose="020B0604020202020204" pitchFamily="34" charset="0"/>
              </a:rPr>
              <a:t> Expressed as a percentage, it indicates how much profit the company makes for every dollar of revenue generated.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solidFill>
                <a:srgbClr val="474747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474747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474747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474747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474747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474747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474747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II.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Risk Management</a:t>
            </a:r>
          </a:p>
          <a:p>
            <a:r>
              <a:rPr lang="en-US" dirty="0">
                <a:latin typeface="Arial" panose="020B0604020202020204" pitchFamily="34" charset="0"/>
              </a:rPr>
              <a:t>-analyzing risks by Categorize Based on Transaction Status (fraud)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solidFill>
                <a:srgbClr val="474747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7240" y="3195977"/>
            <a:ext cx="10644673" cy="849085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Profit Margin = DIVIDE([Total profit],[Total sales])</a:t>
            </a:r>
          </a:p>
        </p:txBody>
      </p:sp>
    </p:spTree>
    <p:extLst>
      <p:ext uri="{BB962C8B-B14F-4D97-AF65-F5344CB8AC3E}">
        <p14:creationId xmlns:p14="http://schemas.microsoft.com/office/powerpoint/2010/main" val="118757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7827" y="326571"/>
            <a:ext cx="10644673" cy="162352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TransactionRiskLevel</a:t>
            </a:r>
            <a:r>
              <a:rPr lang="en-US" dirty="0"/>
              <a:t> = 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(TRUE(),</a:t>
            </a:r>
          </a:p>
          <a:p>
            <a:r>
              <a:rPr lang="en-US" dirty="0"/>
              <a:t>    'Order (Fact table)'[Fraud] = "FALSE", "High Risk",</a:t>
            </a:r>
          </a:p>
          <a:p>
            <a:r>
              <a:rPr lang="en-US" dirty="0"/>
              <a:t>    'Order (Fact table)'[Fraud] = "TRUE", "LOW Risk",</a:t>
            </a:r>
          </a:p>
          <a:p>
            <a:r>
              <a:rPr lang="en-US" dirty="0"/>
              <a:t>    "Unknown Risk")</a:t>
            </a:r>
          </a:p>
        </p:txBody>
      </p:sp>
      <p:sp>
        <p:nvSpPr>
          <p:cNvPr id="3" name="Rectangle 2"/>
          <p:cNvSpPr/>
          <p:nvPr/>
        </p:nvSpPr>
        <p:spPr>
          <a:xfrm>
            <a:off x="419725" y="197346"/>
            <a:ext cx="116037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III. Transaction Volume Analysis</a:t>
            </a:r>
          </a:p>
          <a:p>
            <a:r>
              <a:rPr lang="en-US" dirty="0"/>
              <a:t> use line chart  to show how transaction volumes change over different periods</a:t>
            </a:r>
          </a:p>
          <a:p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IV. Revenue Breakdown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process of analyzing how much money your business makes from different sources, such as products, services, customers, channels, or regions.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product-based businesses that sell tangible items, use the revenue formula</a:t>
            </a:r>
          </a:p>
          <a:p>
            <a:r>
              <a:rPr lang="en-US" dirty="0"/>
              <a:t>  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  For a service-based business, use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7825" y="4413185"/>
            <a:ext cx="10644673" cy="615332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gross revenue = (number of goods sold) x (price per item)</a:t>
            </a:r>
          </a:p>
        </p:txBody>
      </p:sp>
      <p:sp>
        <p:nvSpPr>
          <p:cNvPr id="6" name="Rectangle 5"/>
          <p:cNvSpPr/>
          <p:nvPr/>
        </p:nvSpPr>
        <p:spPr>
          <a:xfrm>
            <a:off x="587825" y="5667626"/>
            <a:ext cx="10644673" cy="609557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gross revenue = (number of customers) x (price of service).</a:t>
            </a:r>
          </a:p>
        </p:txBody>
      </p:sp>
    </p:spTree>
    <p:extLst>
      <p:ext uri="{BB962C8B-B14F-4D97-AF65-F5344CB8AC3E}">
        <p14:creationId xmlns:p14="http://schemas.microsoft.com/office/powerpoint/2010/main" val="667311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902" y="676713"/>
            <a:ext cx="10644673" cy="112409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Revenue Growth = </a:t>
            </a:r>
          </a:p>
          <a:p>
            <a:r>
              <a:rPr lang="en-US" dirty="0"/>
              <a:t>DIVIDE([Total sales]-[PREVIOUSMONTH Revenue],[PREVIOUSMONTH Revenue]</a:t>
            </a:r>
          </a:p>
          <a:p>
            <a:r>
              <a:rPr lang="en-US" dirty="0"/>
              <a:t>   </a:t>
            </a:r>
          </a:p>
          <a:p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951" y="240119"/>
            <a:ext cx="11429999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1- Revenue Growth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</a:p>
          <a:p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2- Contribution Margin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3- Customer Demographics Analysis</a:t>
            </a:r>
          </a:p>
          <a:p>
            <a:r>
              <a:rPr lang="en-US" dirty="0"/>
              <a:t>  analyzing customer demographics to understand the user base better. By examining data on age, gender, location, and other demographics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902" y="1911465"/>
            <a:ext cx="10644673" cy="915711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PREVIOUSMONTH Revenue = CALCULATE([Total sales],</a:t>
            </a:r>
          </a:p>
          <a:p>
            <a:r>
              <a:rPr lang="en-US" b="1" dirty="0">
                <a:solidFill>
                  <a:schemeClr val="tx1"/>
                </a:solidFill>
              </a:rPr>
              <a:t>                   PREVIOUSMONTH('Date Table'[Date]))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902" y="3517340"/>
            <a:ext cx="10644673" cy="881835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Profit Margin = DIVIDE([Total profit],[Total sales])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244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0607" y="317092"/>
            <a:ext cx="10644673" cy="2662335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Customer Spend Segment1 = </a:t>
            </a:r>
          </a:p>
          <a:p>
            <a:r>
              <a:rPr lang="en-US" b="1" dirty="0">
                <a:solidFill>
                  <a:schemeClr val="tx1"/>
                </a:solidFill>
              </a:rPr>
              <a:t>SWITCH(</a:t>
            </a:r>
          </a:p>
          <a:p>
            <a:r>
              <a:rPr lang="en-US" b="1" dirty="0">
                <a:solidFill>
                  <a:schemeClr val="tx1"/>
                </a:solidFill>
              </a:rPr>
              <a:t>    TRUE(),</a:t>
            </a:r>
          </a:p>
          <a:p>
            <a:r>
              <a:rPr lang="en-US" b="1" dirty="0">
                <a:solidFill>
                  <a:schemeClr val="tx1"/>
                </a:solidFill>
              </a:rPr>
              <a:t>    [Total spend] &gt;= 1 &amp;&amp; [Total spend] &lt;= 2400, "low Spender",</a:t>
            </a:r>
          </a:p>
          <a:p>
            <a:r>
              <a:rPr lang="en-US" b="1" dirty="0">
                <a:solidFill>
                  <a:schemeClr val="tx1"/>
                </a:solidFill>
              </a:rPr>
              <a:t>    [Total spend] &gt; 2401 &amp;&amp; [Total spend] &lt;= 4800, "Medium Spender",</a:t>
            </a:r>
          </a:p>
          <a:p>
            <a:r>
              <a:rPr lang="en-US" b="1" dirty="0">
                <a:solidFill>
                  <a:schemeClr val="tx1"/>
                </a:solidFill>
              </a:rPr>
              <a:t>    [Total spend] &gt; 4801 &amp;&amp; [Total spend] &lt;= 7200, "</a:t>
            </a:r>
            <a:r>
              <a:rPr lang="en-US" b="1" dirty="0" err="1">
                <a:solidFill>
                  <a:schemeClr val="tx1"/>
                </a:solidFill>
              </a:rPr>
              <a:t>hight</a:t>
            </a:r>
            <a:r>
              <a:rPr lang="en-US" b="1" dirty="0">
                <a:solidFill>
                  <a:schemeClr val="tx1"/>
                </a:solidFill>
              </a:rPr>
              <a:t> Spender",</a:t>
            </a:r>
          </a:p>
          <a:p>
            <a:r>
              <a:rPr lang="en-US" b="1" dirty="0">
                <a:solidFill>
                  <a:schemeClr val="tx1"/>
                </a:solidFill>
              </a:rPr>
              <a:t>    "Top Spender"</a:t>
            </a:r>
          </a:p>
          <a:p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5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878" y="2071397"/>
            <a:ext cx="10515600" cy="2418476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WEEK ONE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sz="7200" dirty="0">
                <a:solidFill>
                  <a:srgbClr val="FFCCBB"/>
                </a:solidFill>
                <a:latin typeface="Algerian" panose="04020705040A02060702" pitchFamily="82" charset="0"/>
              </a:rPr>
              <a:t>Profitability</a:t>
            </a:r>
          </a:p>
        </p:txBody>
      </p:sp>
    </p:spTree>
    <p:extLst>
      <p:ext uri="{BB962C8B-B14F-4D97-AF65-F5344CB8AC3E}">
        <p14:creationId xmlns:p14="http://schemas.microsoft.com/office/powerpoint/2010/main" val="188183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778" y="631762"/>
            <a:ext cx="11465445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Risk Management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analyzing risks related to failed payments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Identify common reasons for payment failures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>
                <a:solidFill>
                  <a:schemeClr val="bg1"/>
                </a:solidFill>
              </a:rPr>
              <a:t>2-Transaction Volume Analysis</a:t>
            </a:r>
          </a:p>
          <a:p>
            <a:r>
              <a:rPr lang="en-US" dirty="0"/>
              <a:t>-     Evaluate transaction volumes over different time periods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>
                <a:solidFill>
                  <a:schemeClr val="bg1"/>
                </a:solidFill>
              </a:rPr>
              <a:t>3- Revenue Breakdown</a:t>
            </a:r>
          </a:p>
          <a:p>
            <a:r>
              <a:rPr lang="en-US" dirty="0"/>
              <a:t>-    This analysis will help the finance team understand which services are driving revenue </a:t>
            </a:r>
          </a:p>
          <a:p>
            <a:pPr marL="285750" indent="-285750">
              <a:buFontTx/>
              <a:buChar char="-"/>
            </a:pPr>
            <a:r>
              <a:rPr lang="en-US" dirty="0"/>
              <a:t>Revenue Analysis:</a:t>
            </a:r>
          </a:p>
          <a:p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 revenue growth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contribution margins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5192" y="2038981"/>
            <a:ext cx="10497259" cy="849085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count failed payment = COUNTROWS(FILTER('Order (Fact table)','Order (Fact table)'[Fraud]="FALSE"))</a:t>
            </a:r>
          </a:p>
        </p:txBody>
      </p:sp>
    </p:spTree>
    <p:extLst>
      <p:ext uri="{BB962C8B-B14F-4D97-AF65-F5344CB8AC3E}">
        <p14:creationId xmlns:p14="http://schemas.microsoft.com/office/powerpoint/2010/main" val="1341252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616998"/>
            <a:ext cx="3407747" cy="1600200"/>
          </a:xfrm>
        </p:spPr>
        <p:txBody>
          <a:bodyPr/>
          <a:lstStyle/>
          <a:p>
            <a:pPr algn="ctr"/>
            <a:r>
              <a:rPr lang="en-US" dirty="0" smtClean="0"/>
              <a:t>Risk Management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473683"/>
            <a:ext cx="3407747" cy="348466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payment method risk analysis indicates that credit cards carry the highest risk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Among card types, Visa shows the greatest risk level in transactions.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Additionally</a:t>
            </a:r>
            <a:r>
              <a:rPr lang="en-US" dirty="0"/>
              <a:t>, the highest risk for acquisition source is attributed to Google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174" y="616998"/>
            <a:ext cx="7502013" cy="568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3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10" y="565355"/>
            <a:ext cx="2896470" cy="1600200"/>
          </a:xfrm>
        </p:spPr>
        <p:txBody>
          <a:bodyPr/>
          <a:lstStyle/>
          <a:p>
            <a:pPr algn="ctr"/>
            <a:r>
              <a:rPr lang="en-US" b="1" dirty="0" smtClean="0"/>
              <a:t>Revenue Growth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59" y="2165555"/>
            <a:ext cx="3476573" cy="38115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profit per product segment shows that all segments generate very similar profit margins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Additionally, revenue comparisons by month indicate consistent performance, with only slight variations between the current and previous month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86" y="688258"/>
            <a:ext cx="8112160" cy="54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10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BBF5ED-D090-C914-1904-4CF871844E0E}"/>
              </a:ext>
            </a:extLst>
          </p:cNvPr>
          <p:cNvSpPr txBox="1"/>
          <p:nvPr/>
        </p:nvSpPr>
        <p:spPr>
          <a:xfrm>
            <a:off x="1379096" y="1696201"/>
            <a:ext cx="8600605" cy="313932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Algerian" panose="04020705040A02060702" pitchFamily="82" charset="0"/>
                <a:ea typeface="+mj-ea"/>
                <a:cs typeface="+mj-cs"/>
              </a:defRPr>
            </a:lvl1pPr>
          </a:lstStyle>
          <a:p>
            <a:r>
              <a:rPr lang="en-US" dirty="0"/>
              <a:t>Week 4</a:t>
            </a:r>
          </a:p>
          <a:p>
            <a:r>
              <a:rPr lang="en-US" dirty="0">
                <a:solidFill>
                  <a:srgbClr val="FFCCBB"/>
                </a:solidFill>
              </a:rPr>
              <a:t>Comprehensive Business Analysis and</a:t>
            </a:r>
          </a:p>
          <a:p>
            <a:r>
              <a:rPr lang="en-US" dirty="0">
                <a:solidFill>
                  <a:srgbClr val="FFCCBB"/>
                </a:solidFill>
              </a:rPr>
              <a:t>Strategy Proposal</a:t>
            </a:r>
          </a:p>
        </p:txBody>
      </p:sp>
    </p:spTree>
    <p:extLst>
      <p:ext uri="{BB962C8B-B14F-4D97-AF65-F5344CB8AC3E}">
        <p14:creationId xmlns:p14="http://schemas.microsoft.com/office/powerpoint/2010/main" val="4047119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23113" y="987180"/>
            <a:ext cx="853751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FFCCBB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-  </a:t>
            </a:r>
            <a:r>
              <a:rPr lang="en-US" sz="2000" b="1" dirty="0">
                <a:solidFill>
                  <a:schemeClr val="bg1"/>
                </a:solidFill>
              </a:rPr>
              <a:t>Strategic Growth Plan</a:t>
            </a:r>
          </a:p>
          <a:p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b="1" dirty="0">
                <a:solidFill>
                  <a:srgbClr val="FFCCBB"/>
                </a:solidFill>
              </a:rPr>
              <a:t>Product Growth Strategy</a:t>
            </a:r>
            <a:r>
              <a:rPr lang="ar-SA" b="1" dirty="0">
                <a:solidFill>
                  <a:srgbClr val="FFCCBB"/>
                </a:solidFill>
              </a:rPr>
              <a:t>  </a:t>
            </a:r>
          </a:p>
          <a:p>
            <a:r>
              <a:rPr lang="ar-SA" b="1" dirty="0"/>
              <a:t>-  </a:t>
            </a:r>
            <a:r>
              <a:rPr lang="en-US" dirty="0"/>
              <a:t>A product growth strategy is an organization’s plan to increase product usage and sign-ups or expand product lines.</a:t>
            </a:r>
            <a:endParaRPr lang="ar-SA" b="1" dirty="0"/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Adding new features and benefits to existing products</a:t>
            </a:r>
            <a:endParaRPr lang="ar-SA" dirty="0"/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Adopting a freemium pricing strategy</a:t>
            </a:r>
            <a:endParaRPr lang="ar-SA" dirty="0"/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Expanding into new markets and verticals to increase product adoption.</a:t>
            </a:r>
            <a:endParaRPr lang="en-US" b="1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45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255" y="624348"/>
            <a:ext cx="3403734" cy="93688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Worst-Selling Products( Bottom10)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004" y="1757597"/>
            <a:ext cx="3932237" cy="3811588"/>
          </a:xfrm>
        </p:spPr>
        <p:txBody>
          <a:bodyPr/>
          <a:lstStyle/>
          <a:p>
            <a:pPr algn="just"/>
            <a:endParaRPr lang="en-US" dirty="0"/>
          </a:p>
          <a:p>
            <a:pPr marL="400050" indent="-400050" algn="just">
              <a:buFont typeface="+mj-lt"/>
              <a:buAutoNum type="romanUcPeriod"/>
            </a:pPr>
            <a:r>
              <a:rPr lang="en-US" b="1" dirty="0"/>
              <a:t> </a:t>
            </a:r>
            <a:r>
              <a:rPr lang="en-US" sz="1800" dirty="0"/>
              <a:t>we have to focus on the worst products selling to encourage the demand for these products by using some of growth strategies for example </a:t>
            </a:r>
          </a:p>
          <a:p>
            <a:pPr algn="just"/>
            <a:r>
              <a:rPr lang="en-US" sz="1800" dirty="0"/>
              <a:t> - Discounts and Special Offers</a:t>
            </a:r>
          </a:p>
          <a:p>
            <a:pPr algn="just"/>
            <a:r>
              <a:rPr lang="en-US" sz="1800" dirty="0"/>
              <a:t> - update and improve the product based on customer feedback</a:t>
            </a:r>
          </a:p>
          <a:p>
            <a:pPr algn="just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601" y="1447002"/>
            <a:ext cx="6780904" cy="412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22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9069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Total sales by Product Category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83833"/>
            <a:ext cx="4481720" cy="397751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dirty="0"/>
              <a:t>We notice that plant care &amp; seeds and pots have lower percentages compared with the plants (2.62% &amp;1.38%) respectively.</a:t>
            </a:r>
          </a:p>
          <a:p>
            <a:pPr marL="285750" indent="-285750">
              <a:buFontTx/>
              <a:buChar char="-"/>
            </a:pPr>
            <a:r>
              <a:rPr lang="en-US" sz="1800" dirty="0" err="1"/>
              <a:t>So,we</a:t>
            </a:r>
            <a:r>
              <a:rPr lang="en-US" sz="1800" dirty="0"/>
              <a:t> have to focus on these products and apply that above strategies  for example adding new features and benefits to existing products</a:t>
            </a:r>
            <a:endParaRPr lang="ar-SA" sz="1800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89" y="1364105"/>
            <a:ext cx="5533304" cy="42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92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9806" y="463811"/>
            <a:ext cx="1104680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>
                <a:solidFill>
                  <a:schemeClr val="bg1"/>
                </a:solidFill>
                <a:latin typeface="inherit"/>
              </a:rPr>
              <a:t>2- Customer Growth Strategy</a:t>
            </a:r>
          </a:p>
          <a:p>
            <a:pPr fontAlgn="base"/>
            <a:endParaRPr lang="en-US" b="1" dirty="0">
              <a:solidFill>
                <a:srgbClr val="C00000"/>
              </a:solidFill>
              <a:latin typeface="inherit"/>
            </a:endParaRPr>
          </a:p>
          <a:p>
            <a:pPr fontAlgn="base"/>
            <a:r>
              <a:rPr lang="en-US" dirty="0"/>
              <a:t>A customer growth strategy is an organization’s plan to boost new customer acquisitions over a time period, such as month-over-month </a:t>
            </a:r>
            <a:r>
              <a:rPr lang="en-US" dirty="0" smtClean="0"/>
              <a:t>.</a:t>
            </a:r>
          </a:p>
          <a:p>
            <a:pPr fontAlgn="base"/>
            <a:endParaRPr lang="en-US" b="1" dirty="0">
              <a:latin typeface="inherit"/>
            </a:endParaRPr>
          </a:p>
          <a:p>
            <a:pPr marL="285750" indent="-285750">
              <a:buFontTx/>
              <a:buChar char="-"/>
            </a:pPr>
            <a:r>
              <a:rPr lang="en-US" dirty="0" smtClean="0"/>
              <a:t>Focus </a:t>
            </a:r>
            <a:r>
              <a:rPr lang="en-US" dirty="0"/>
              <a:t>on High-Value 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Engage and Convert Occasional Buyers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Activate Infrequent </a:t>
            </a:r>
            <a:r>
              <a:rPr lang="en-US" dirty="0" smtClean="0"/>
              <a:t>Buyers</a:t>
            </a:r>
            <a:endParaRPr lang="en-US" b="1" dirty="0">
              <a:solidFill>
                <a:srgbClr val="213343"/>
              </a:solidFill>
              <a:latin typeface="inherit"/>
            </a:endParaRPr>
          </a:p>
          <a:p>
            <a:pPr fontAlgn="base"/>
            <a:endParaRPr lang="en-US" b="1" dirty="0">
              <a:solidFill>
                <a:srgbClr val="213343"/>
              </a:solidFill>
              <a:latin typeface="inherit"/>
            </a:endParaRPr>
          </a:p>
          <a:p>
            <a:pPr fontAlgn="base"/>
            <a:endParaRPr lang="en-US" b="1" dirty="0">
              <a:solidFill>
                <a:srgbClr val="213343"/>
              </a:solidFill>
              <a:latin typeface="inherit"/>
            </a:endParaRPr>
          </a:p>
          <a:p>
            <a:pPr fontAlgn="base"/>
            <a:endParaRPr lang="en-US" b="1" dirty="0">
              <a:solidFill>
                <a:srgbClr val="213343"/>
              </a:solidFill>
              <a:latin typeface="inherit"/>
            </a:endParaRPr>
          </a:p>
          <a:p>
            <a:pPr fontAlgn="base"/>
            <a:endParaRPr lang="en-US" b="1" dirty="0">
              <a:solidFill>
                <a:srgbClr val="213343"/>
              </a:solidFill>
              <a:latin typeface="inherit"/>
            </a:endParaRPr>
          </a:p>
          <a:p>
            <a:pPr fontAlgn="base"/>
            <a:r>
              <a:rPr lang="en-US" b="1" dirty="0">
                <a:solidFill>
                  <a:srgbClr val="213343"/>
                </a:solidFill>
                <a:latin typeface="inherit"/>
              </a:rPr>
              <a:t>    </a:t>
            </a:r>
          </a:p>
          <a:p>
            <a:pPr fontAlgn="base"/>
            <a:endParaRPr lang="en-US" b="1" i="0" dirty="0">
              <a:solidFill>
                <a:srgbClr val="213343"/>
              </a:solidFill>
              <a:effectLst/>
              <a:latin typeface="inherit"/>
            </a:endParaRPr>
          </a:p>
          <a:p>
            <a:pPr fontAlgn="base"/>
            <a:endParaRPr lang="en-US" b="1" dirty="0">
              <a:solidFill>
                <a:srgbClr val="213343"/>
              </a:solidFill>
              <a:latin typeface="inherit"/>
            </a:endParaRPr>
          </a:p>
          <a:p>
            <a:pPr fontAlgn="base"/>
            <a:endParaRPr lang="en-US" b="1" dirty="0">
              <a:solidFill>
                <a:srgbClr val="213343"/>
              </a:solidFill>
              <a:latin typeface="inherit"/>
            </a:endParaRPr>
          </a:p>
          <a:p>
            <a:pPr fontAlgn="base"/>
            <a:endParaRPr lang="en-US" b="1" i="0" dirty="0">
              <a:solidFill>
                <a:srgbClr val="213343"/>
              </a:solidFill>
              <a:effectLst/>
              <a:latin typeface="inherit"/>
            </a:endParaRPr>
          </a:p>
          <a:p>
            <a:pPr fontAlgn="base"/>
            <a:endParaRPr lang="en-US" b="1" dirty="0">
              <a:solidFill>
                <a:srgbClr val="213343"/>
              </a:solidFill>
              <a:latin typeface="inherit"/>
            </a:endParaRPr>
          </a:p>
          <a:p>
            <a:pPr fontAlgn="base"/>
            <a:endParaRPr lang="en-US" b="1" i="0" dirty="0">
              <a:solidFill>
                <a:srgbClr val="213343"/>
              </a:solidFill>
              <a:effectLst/>
              <a:latin typeface="Lexend Deca"/>
            </a:endParaRPr>
          </a:p>
        </p:txBody>
      </p:sp>
    </p:spTree>
    <p:extLst>
      <p:ext uri="{BB962C8B-B14F-4D97-AF65-F5344CB8AC3E}">
        <p14:creationId xmlns:p14="http://schemas.microsoft.com/office/powerpoint/2010/main" val="1202037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9630" y="3262850"/>
            <a:ext cx="4761570" cy="3197911"/>
          </a:xfrm>
          <a:prstGeom prst="rect">
            <a:avLst/>
          </a:prstGeom>
        </p:spPr>
      </p:pic>
      <p:pic>
        <p:nvPicPr>
          <p:cNvPr id="6" name="Picture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" b="220"/>
          <a:stretch>
            <a:fillRect/>
          </a:stretch>
        </p:blipFill>
        <p:spPr>
          <a:xfrm>
            <a:off x="6620108" y="3262850"/>
            <a:ext cx="4800600" cy="3197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0722" y="31195"/>
            <a:ext cx="11831444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200" b="1" dirty="0">
                <a:latin typeface="Arial" panose="020B0604020202020204" pitchFamily="34" charset="0"/>
              </a:rPr>
              <a:t/>
            </a:r>
            <a:br>
              <a:rPr lang="en-US" altLang="en-US" sz="1200" b="1" dirty="0">
                <a:latin typeface="Arial" panose="020B0604020202020204" pitchFamily="34" charset="0"/>
              </a:rPr>
            </a:br>
            <a:r>
              <a:rPr lang="en-US" altLang="en-US" sz="1200" b="1" dirty="0">
                <a:latin typeface="Arial" panose="020B0604020202020204" pitchFamily="34" charset="0"/>
              </a:rPr>
              <a:t/>
            </a:r>
            <a:br>
              <a:rPr lang="en-US" altLang="en-US" sz="1200" b="1" dirty="0">
                <a:latin typeface="Arial" panose="020B0604020202020204" pitchFamily="34" charset="0"/>
              </a:rPr>
            </a:br>
            <a:r>
              <a:rPr lang="en-US" sz="2800" b="1" dirty="0">
                <a:solidFill>
                  <a:schemeClr val="bg1"/>
                </a:solidFill>
              </a:rPr>
              <a:t>Insights: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altLang="en-US" sz="1600" b="1" dirty="0">
                <a:latin typeface="Arial" panose="020B0604020202020204" pitchFamily="34" charset="0"/>
              </a:rPr>
              <a:t/>
            </a:r>
            <a:br>
              <a:rPr lang="en-US" altLang="en-US" sz="1600" b="1" dirty="0">
                <a:latin typeface="Arial" panose="020B0604020202020204" pitchFamily="34" charset="0"/>
              </a:rPr>
            </a:br>
            <a:r>
              <a:rPr lang="en-US" altLang="en-US" sz="1600" b="1" dirty="0">
                <a:latin typeface="Arial" panose="020B0604020202020204" pitchFamily="34" charset="0"/>
              </a:rPr>
              <a:t>- 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nfrequent Buyers (74.82%)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 the majority of the customer base, indicating a large number of customers who purchase very rarely</a:t>
            </a:r>
            <a:r>
              <a:rPr lang="en-US" altLang="en-US" sz="1600" dirty="0">
                <a:latin typeface="Arial" panose="020B0604020202020204" pitchFamily="34" charset="0"/>
              </a:rPr>
              <a:t/>
            </a: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- </a:t>
            </a:r>
            <a:r>
              <a:rPr lang="en-US" altLang="en-US" sz="1600" b="1" dirty="0">
                <a:latin typeface="Arial" panose="020B0604020202020204" pitchFamily="34" charset="0"/>
              </a:rPr>
              <a:t>Occasional Buyers (20.28%)</a:t>
            </a:r>
            <a:r>
              <a:rPr lang="en-US" altLang="en-US" sz="1600" dirty="0">
                <a:latin typeface="Arial" panose="020B0604020202020204" pitchFamily="34" charset="0"/>
              </a:rPr>
              <a:t> form a moderate portion, suggesting that they have a higher level of engagement but still only buy sporadically.</a:t>
            </a: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- </a:t>
            </a:r>
            <a:r>
              <a:rPr lang="en-US" altLang="en-US" sz="1600" b="1" dirty="0">
                <a:latin typeface="Arial" panose="020B0604020202020204" pitchFamily="34" charset="0"/>
              </a:rPr>
              <a:t>High-Value Customers (4.89%)</a:t>
            </a:r>
            <a:r>
              <a:rPr lang="en-US" altLang="en-US" sz="1600" dirty="0">
                <a:latin typeface="Arial" panose="020B0604020202020204" pitchFamily="34" charset="0"/>
              </a:rPr>
              <a:t> make up a very small percentage of the customer base, but they are likely to be the most profitable and loyal segment </a:t>
            </a:r>
            <a:r>
              <a:rPr lang="en-US" altLang="en-US" sz="1200" dirty="0">
                <a:latin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50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664" y="425517"/>
            <a:ext cx="8642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3024" y="272304"/>
            <a:ext cx="1151921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bg1"/>
                </a:solidFill>
              </a:rPr>
              <a:t>Growth Strategies Based on Insights</a:t>
            </a:r>
          </a:p>
          <a:p>
            <a:pPr algn="just"/>
            <a:endParaRPr lang="en-US" sz="800" b="1" dirty="0">
              <a:solidFill>
                <a:schemeClr val="bg1"/>
              </a:solidFill>
            </a:endParaRPr>
          </a:p>
          <a:p>
            <a:pPr algn="just"/>
            <a:r>
              <a:rPr lang="en-US" b="1" dirty="0">
                <a:solidFill>
                  <a:srgbClr val="FFCCBB"/>
                </a:solidFill>
              </a:rPr>
              <a:t>1. Convert Infrequent Buyers to Occasional Buyers</a:t>
            </a:r>
          </a:p>
          <a:p>
            <a:pPr algn="just"/>
            <a:r>
              <a:rPr lang="en-US" dirty="0"/>
              <a:t> Create marketing campaigns that specifically target Infrequent Buyers to encourage them to make more frequent purchases. Use personalized offers, discounts, or reminders based on their previous interactions   </a:t>
            </a:r>
          </a:p>
          <a:p>
            <a:pPr algn="just"/>
            <a:endParaRPr lang="ar-SA" dirty="0"/>
          </a:p>
          <a:p>
            <a:pPr algn="just"/>
            <a:r>
              <a:rPr lang="ar-SA" b="1" dirty="0">
                <a:solidFill>
                  <a:srgbClr val="FFCCBB"/>
                </a:solidFill>
              </a:rPr>
              <a:t>2</a:t>
            </a:r>
            <a:r>
              <a:rPr lang="en-US" b="1" dirty="0">
                <a:solidFill>
                  <a:srgbClr val="FFCCBB"/>
                </a:solidFill>
              </a:rPr>
              <a:t>.Expand the Occasional Buyer Segment</a:t>
            </a:r>
          </a:p>
          <a:p>
            <a:pPr algn="just"/>
            <a:r>
              <a:rPr lang="en-US" dirty="0"/>
              <a:t> Regularly offer promotional deals or bundle discounts specifically targeted at Occasional Buyers to encourage larger orders or repeat transactions.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b="1" dirty="0">
                <a:solidFill>
                  <a:srgbClr val="FFCCBB"/>
                </a:solidFill>
              </a:rPr>
              <a:t>3. Increase the Number of High-Value Customers</a:t>
            </a:r>
          </a:p>
          <a:p>
            <a:pPr algn="just"/>
            <a:r>
              <a:rPr lang="en-US" dirty="0"/>
              <a:t>- Analyze the Occasional Buyers and identify those with the potential to become High-Value Customers based on their buying behavior. Target them with personalized offers to increase their purchase frequency and spending.</a:t>
            </a:r>
          </a:p>
          <a:p>
            <a:pPr algn="just"/>
            <a:r>
              <a:rPr lang="en-US" dirty="0"/>
              <a:t>- Provide High-Value Customers with additional perks like free shipping, dedicated customer support,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9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279918"/>
            <a:ext cx="11495313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CBB"/>
                </a:solidFill>
              </a:rPr>
              <a:t> </a:t>
            </a:r>
            <a:r>
              <a:rPr lang="ar-SA" sz="2400" b="1" dirty="0">
                <a:solidFill>
                  <a:srgbClr val="FFCCBB"/>
                </a:solidFill>
              </a:rPr>
              <a:t>1</a:t>
            </a:r>
            <a:r>
              <a:rPr lang="en-US" sz="2400" b="1" dirty="0">
                <a:solidFill>
                  <a:srgbClr val="FFCCBB"/>
                </a:solidFill>
              </a:rPr>
              <a:t>- Data Extraction and Cleaning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Data Extraction: </a:t>
            </a:r>
          </a:p>
          <a:p>
            <a:r>
              <a:rPr lang="en-US" dirty="0"/>
              <a:t>Steps: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Load data files from all past marketing campaigns into EXCEL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Data Cleaning: </a:t>
            </a:r>
          </a:p>
          <a:p>
            <a:endParaRPr lang="en-US" dirty="0"/>
          </a:p>
          <a:p>
            <a:r>
              <a:rPr lang="en-US" dirty="0"/>
              <a:t>    - Identify and remove duplicates, correct errors, and standardize data formats.</a:t>
            </a:r>
          </a:p>
          <a:p>
            <a:r>
              <a:rPr lang="en-US" dirty="0"/>
              <a:t>    - Check for missing values and outliers. </a:t>
            </a:r>
          </a:p>
          <a:p>
            <a:endParaRPr lang="en-US" dirty="0"/>
          </a:p>
          <a:p>
            <a:r>
              <a:rPr lang="en-US" sz="2400" b="1" dirty="0">
                <a:solidFill>
                  <a:srgbClr val="FFCCBB"/>
                </a:solidFill>
              </a:rPr>
              <a:t>2- Profitability Calculation:</a:t>
            </a:r>
          </a:p>
          <a:p>
            <a:endParaRPr lang="en-US" dirty="0"/>
          </a:p>
          <a:p>
            <a:r>
              <a:rPr lang="en-US" dirty="0"/>
              <a:t>-we need to calculate various profitability metrics for each campaign</a:t>
            </a:r>
          </a:p>
          <a:p>
            <a:r>
              <a:rPr lang="en-US" b="1" dirty="0"/>
              <a:t>1-</a:t>
            </a:r>
            <a:r>
              <a:rPr lang="en-US" b="1" dirty="0">
                <a:solidFill>
                  <a:prstClr val="black"/>
                </a:solidFill>
              </a:rPr>
              <a:t> Per-User Profitability</a:t>
            </a:r>
          </a:p>
          <a:p>
            <a:r>
              <a:rPr lang="en-US" b="1" dirty="0">
                <a:solidFill>
                  <a:prstClr val="black"/>
                </a:solidFill>
              </a:rPr>
              <a:t>2-</a:t>
            </a:r>
            <a:r>
              <a:rPr lang="en-US" b="1" dirty="0"/>
              <a:t>Cost per Acquisition (CPA)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Total Revenue per Campaign</a:t>
            </a:r>
          </a:p>
          <a:p>
            <a:r>
              <a:rPr lang="en-US" dirty="0"/>
              <a:t>  Create a calculated measure that sums up the total revenue generated by each campaign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ar-SA" dirty="0"/>
          </a:p>
          <a:p>
            <a:endParaRPr lang="ar-SA" dirty="0"/>
          </a:p>
          <a:p>
            <a:endParaRPr lang="ar-SA" dirty="0"/>
          </a:p>
          <a:p>
            <a:endParaRPr lang="ar-SA" dirty="0"/>
          </a:p>
          <a:p>
            <a:endParaRPr lang="ar-SA" dirty="0"/>
          </a:p>
        </p:txBody>
      </p:sp>
      <p:sp>
        <p:nvSpPr>
          <p:cNvPr id="4" name="Rectangle 3"/>
          <p:cNvSpPr/>
          <p:nvPr/>
        </p:nvSpPr>
        <p:spPr>
          <a:xfrm>
            <a:off x="584616" y="5399865"/>
            <a:ext cx="11017771" cy="849085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Total Revenue = SUMX('Order (Fact table)','Order (Fact table)'[Order Quantity]*'Order (Fact table)'[Product Price])</a:t>
            </a:r>
          </a:p>
        </p:txBody>
      </p:sp>
    </p:spTree>
    <p:extLst>
      <p:ext uri="{BB962C8B-B14F-4D97-AF65-F5344CB8AC3E}">
        <p14:creationId xmlns:p14="http://schemas.microsoft.com/office/powerpoint/2010/main" val="3748985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Increase </a:t>
            </a:r>
            <a:r>
              <a:rPr lang="en-US" b="1" dirty="0" smtClean="0"/>
              <a:t>the Transaction number </a:t>
            </a:r>
            <a:r>
              <a:rPr lang="en-US" b="1" dirty="0"/>
              <a:t>of High-Value Customers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2348" y="2667000"/>
            <a:ext cx="3932237" cy="89916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Special offer and free shipping for second order to increasing the total transactions 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26" y="511664"/>
            <a:ext cx="5495474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89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011680"/>
          </a:xfrm>
        </p:spPr>
        <p:txBody>
          <a:bodyPr/>
          <a:lstStyle/>
          <a:p>
            <a:pPr algn="ctr"/>
            <a:r>
              <a:rPr lang="en-US" b="1" dirty="0"/>
              <a:t>Increase the Number of High-Value Customers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0908" y="2499360"/>
            <a:ext cx="3932237" cy="2174240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Top </a:t>
            </a:r>
            <a:r>
              <a:rPr lang="en-US" dirty="0" smtClean="0"/>
              <a:t>10 high-potential </a:t>
            </a:r>
            <a:r>
              <a:rPr lang="en-US" dirty="0"/>
              <a:t>Occasional </a:t>
            </a:r>
            <a:r>
              <a:rPr lang="en-US" dirty="0" smtClean="0"/>
              <a:t>Buyers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specific offers and strategies to target </a:t>
            </a:r>
            <a:r>
              <a:rPr lang="en-US" dirty="0" smtClean="0"/>
              <a:t> them by :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earn </a:t>
            </a:r>
            <a:r>
              <a:rPr lang="en-US" dirty="0"/>
              <a:t>points for every purchase, encouraging repeat transactions</a:t>
            </a:r>
            <a:r>
              <a:rPr lang="en-US" dirty="0" smtClean="0"/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Offer personalized bundles </a:t>
            </a:r>
            <a:r>
              <a:rPr lang="en-US" dirty="0" smtClean="0"/>
              <a:t>to encouraging </a:t>
            </a:r>
            <a:r>
              <a:rPr lang="en-US" dirty="0"/>
              <a:t>them to increase their order size.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248" y="1064150"/>
            <a:ext cx="5843472" cy="456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20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621" y="375700"/>
            <a:ext cx="10515600" cy="1325563"/>
          </a:xfrm>
        </p:spPr>
        <p:txBody>
          <a:bodyPr/>
          <a:lstStyle/>
          <a:p>
            <a:pPr algn="ctr" fontAlgn="base"/>
            <a:r>
              <a:rPr lang="en-US" b="1" dirty="0"/>
              <a:t>Marketing Growth Strategy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621" y="1402682"/>
            <a:ext cx="972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marketing growth </a:t>
            </a:r>
            <a:r>
              <a:rPr lang="en-US" dirty="0" smtClean="0"/>
              <a:t>strategy </a:t>
            </a:r>
            <a:r>
              <a:rPr lang="en-US" dirty="0"/>
              <a:t>is an organization’s plan to increase its total addressable market (TAM) and increase existing market </a:t>
            </a:r>
            <a:r>
              <a:rPr lang="en-US" dirty="0" smtClean="0"/>
              <a:t>share</a:t>
            </a:r>
          </a:p>
          <a:p>
            <a:endParaRPr lang="en-US" dirty="0" smtClean="0"/>
          </a:p>
          <a:p>
            <a:r>
              <a:rPr lang="en-US" b="1" dirty="0" smtClean="0"/>
              <a:t>1- </a:t>
            </a:r>
            <a:r>
              <a:rPr lang="en-US" b="1" dirty="0"/>
              <a:t>Launching New Products for Different </a:t>
            </a:r>
            <a:r>
              <a:rPr lang="en-US" b="1" dirty="0" smtClean="0"/>
              <a:t>Markets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 smtClean="0"/>
          </a:p>
        </p:txBody>
      </p:sp>
      <p:pic>
        <p:nvPicPr>
          <p:cNvPr id="5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" r="3496"/>
          <a:stretch>
            <a:fillRect/>
          </a:stretch>
        </p:blipFill>
        <p:spPr>
          <a:xfrm>
            <a:off x="6006148" y="2183363"/>
            <a:ext cx="4007685" cy="3164504"/>
          </a:xfrm>
          <a:prstGeom prst="rect">
            <a:avLst/>
          </a:prstGeom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858449" y="2728245"/>
            <a:ext cx="3932237" cy="2717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mtClean="0"/>
              <a:t>We notice that , Canada, untied kingdom , France and Germany have the lowest customer compare  by united states and Australia so we have to focus on these countries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introduce new products or services that cater to unmet needs in the existing market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5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2471" y="455941"/>
            <a:ext cx="1134874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Total Costs per Campaign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Similarly, create a measure for total costs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Total Users Acquired per Campaign</a:t>
            </a:r>
          </a:p>
          <a:p>
            <a:pPr lvl="0"/>
            <a:r>
              <a:rPr lang="en-US" dirty="0"/>
              <a:t>     calculate the total number of users acquired per campaign:</a:t>
            </a:r>
            <a:endParaRPr lang="en-US" dirty="0">
              <a:solidFill>
                <a:prstClr val="black"/>
              </a:solidFill>
            </a:endParaRP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Profit per Campaign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calculate the profit for each campaign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OR you Can Write it :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bg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ar-SA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5735" y="1268963"/>
            <a:ext cx="10599579" cy="849085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Total Cost = SUMX('Order (Fact table)','Order (Fact table)'[</a:t>
            </a:r>
            <a:r>
              <a:rPr lang="en-US" b="1" dirty="0" smtClean="0">
                <a:solidFill>
                  <a:schemeClr val="tx1"/>
                </a:solidFill>
              </a:rPr>
              <a:t>Order Quantity</a:t>
            </a:r>
            <a:r>
              <a:rPr lang="en-US" b="1" dirty="0">
                <a:solidFill>
                  <a:schemeClr val="tx1"/>
                </a:solidFill>
              </a:rPr>
              <a:t>]*'Order (Fact table)'[</a:t>
            </a:r>
            <a:r>
              <a:rPr lang="en-US" b="1" dirty="0" smtClean="0">
                <a:solidFill>
                  <a:schemeClr val="tx1"/>
                </a:solidFill>
              </a:rPr>
              <a:t>Product Cost</a:t>
            </a:r>
            <a:r>
              <a:rPr lang="en-US" b="1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9" name="Rectangle 8"/>
          <p:cNvSpPr/>
          <p:nvPr/>
        </p:nvSpPr>
        <p:spPr>
          <a:xfrm>
            <a:off x="715735" y="2931070"/>
            <a:ext cx="8080309" cy="849085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Total customer(User) = DISTINCTCOUNT('Customer (dim)'[</a:t>
            </a:r>
            <a:r>
              <a:rPr lang="en-US" b="1" dirty="0" err="1">
                <a:solidFill>
                  <a:schemeClr val="tx1"/>
                </a:solidFill>
              </a:rPr>
              <a:t>CustID</a:t>
            </a:r>
            <a:r>
              <a:rPr lang="en-US" b="1" dirty="0">
                <a:solidFill>
                  <a:schemeClr val="tx1"/>
                </a:solidFill>
              </a:rPr>
              <a:t>])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5735" y="4440461"/>
            <a:ext cx="8080309" cy="660912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Total profit = [Total sales]-[Total Cost]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5735" y="5761679"/>
            <a:ext cx="8080309" cy="752458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Total profit = [Total Revenue]-[Total Cost] 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7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143" y="410747"/>
            <a:ext cx="1062756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Per-User Profitability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Now, calculate the profitability on a per-user basis for each campaign: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sz="2000" b="1" dirty="0">
                <a:solidFill>
                  <a:schemeClr val="bg1"/>
                </a:solidFill>
              </a:rPr>
              <a:t>Cost per Acquisition (CPA):</a:t>
            </a:r>
          </a:p>
          <a:p>
            <a:r>
              <a:rPr lang="en-US" dirty="0"/>
              <a:t> Calculate the cost per acquisition by dividing the total cost by the number of users acquired: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following these steps, I </a:t>
            </a:r>
            <a:r>
              <a:rPr lang="en-US" b="1" dirty="0"/>
              <a:t>compare profitability metrics</a:t>
            </a:r>
            <a:r>
              <a:rPr lang="en-US" dirty="0"/>
              <a:t> across campaigns in Power BI and identify the campaigns that generate the </a:t>
            </a:r>
            <a:r>
              <a:rPr lang="en-US" b="1" dirty="0"/>
              <a:t>highest profit per user </a:t>
            </a:r>
            <a:r>
              <a:rPr lang="en-US" dirty="0"/>
              <a:t>and have the </a:t>
            </a:r>
            <a:r>
              <a:rPr lang="en-US" b="1" dirty="0"/>
              <a:t>lowest cost per acquisition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3253" y="3643356"/>
            <a:ext cx="8080309" cy="849085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Cost per Acquisition = DIVIDE([Total Cost],[Total customer])</a:t>
            </a:r>
          </a:p>
        </p:txBody>
      </p:sp>
      <p:sp>
        <p:nvSpPr>
          <p:cNvPr id="6" name="Rectangle 5"/>
          <p:cNvSpPr/>
          <p:nvPr/>
        </p:nvSpPr>
        <p:spPr>
          <a:xfrm>
            <a:off x="753253" y="1244275"/>
            <a:ext cx="8080309" cy="849085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per user profitability = DIVIDE([Total profit],[Total customer])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25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911" y="342514"/>
            <a:ext cx="1125271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BB"/>
                </a:solidFill>
              </a:rPr>
              <a:t> 3- Conversion Rate and CAC Analysis:</a:t>
            </a:r>
          </a:p>
          <a:p>
            <a:r>
              <a:rPr lang="en-US" dirty="0"/>
              <a:t>- Analyze conversion rates and Customer Acquisition Costs (CAC) for each acquisition source to determine the </a:t>
            </a:r>
            <a:r>
              <a:rPr lang="en-US" b="1" dirty="0"/>
              <a:t>most efficient source for budget allocation.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Conversion Rate Analysis</a:t>
            </a:r>
            <a:r>
              <a:rPr lang="en-US" b="1" dirty="0"/>
              <a:t>:</a:t>
            </a:r>
          </a:p>
          <a:p>
            <a:r>
              <a:rPr lang="en-US" dirty="0"/>
              <a:t>- Conversion rate measures the number of users who converted as a percentage of the total number of users that visited your site. The </a:t>
            </a:r>
            <a:r>
              <a:rPr lang="en-US" b="1" dirty="0"/>
              <a:t>higher your conversion rate, the more effective your conten</a:t>
            </a:r>
            <a:r>
              <a:rPr lang="en-US" dirty="0"/>
              <a:t>t</a:t>
            </a:r>
          </a:p>
          <a:p>
            <a:pPr marL="285750" indent="-285750">
              <a:buFontTx/>
              <a:buChar char="-"/>
            </a:pPr>
            <a:r>
              <a:rPr lang="en-US" dirty="0"/>
              <a:t>A good conversion rate means a strong </a:t>
            </a:r>
            <a:r>
              <a:rPr lang="en-US" dirty="0">
                <a:solidFill>
                  <a:srgbClr val="FFCCBB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ROI, or return on investment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 It’s calculated by dividing the number of conversions/total number of visitors(or customers)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b="1" dirty="0"/>
          </a:p>
          <a:p>
            <a:r>
              <a:rPr lang="en-US" sz="1600" b="1" dirty="0"/>
              <a:t>      </a:t>
            </a:r>
          </a:p>
          <a:p>
            <a:endParaRPr lang="en-US" sz="1600" b="1" dirty="0"/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Customer Acquisition Costs (CAC):</a:t>
            </a:r>
          </a:p>
          <a:p>
            <a:r>
              <a:rPr lang="en-US" dirty="0"/>
              <a:t>  - shows how much you spend to win a single new customer</a:t>
            </a:r>
          </a:p>
          <a:p>
            <a:r>
              <a:rPr lang="en-US" dirty="0"/>
              <a:t>  - The </a:t>
            </a:r>
            <a:r>
              <a:rPr lang="en-US" b="1" dirty="0"/>
              <a:t>Lower CAC  is the best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9831" y="2991955"/>
            <a:ext cx="8080309" cy="674975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Conversion Rate =Conversions/ Total CUSTOMER)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559830" y="3795956"/>
            <a:ext cx="8080309" cy="729392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conversion = COUNT('Order '[</a:t>
            </a:r>
            <a:r>
              <a:rPr lang="en-US" b="1" dirty="0" smtClean="0">
                <a:solidFill>
                  <a:schemeClr val="tx1"/>
                </a:solidFill>
              </a:rPr>
              <a:t>Order ID</a:t>
            </a:r>
            <a:r>
              <a:rPr lang="en-US" b="1" dirty="0">
                <a:solidFill>
                  <a:schemeClr val="tx1"/>
                </a:solidFill>
              </a:rPr>
              <a:t>])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829" y="5811654"/>
            <a:ext cx="8389299" cy="849085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Customer Acquisitions Cost (CAC) = DIVIDE([Total Campaigns cost],[Total customer])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7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33" y="970383"/>
            <a:ext cx="3284343" cy="951722"/>
          </a:xfrm>
        </p:spPr>
        <p:txBody>
          <a:bodyPr/>
          <a:lstStyle/>
          <a:p>
            <a:pPr algn="ctr"/>
            <a:r>
              <a:rPr lang="en-US" b="1" dirty="0" smtClean="0"/>
              <a:t>Profitability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33" y="2425960"/>
            <a:ext cx="3209698" cy="357362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We notice that total profit $5 M &amp; total Cost is $7 M  which means  that cost is higher than profit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Google _ads has the highest profitability  based on the acquisition source (40%)  &amp; lowest (CAC)  which means google is best  based on acquisition source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July has the highest value in profit in the three acquisition source   which means  July is seasonal month.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236" y="970383"/>
            <a:ext cx="7578294" cy="51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5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17667" y="1620016"/>
            <a:ext cx="10515600" cy="2853937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Week 2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solidFill>
                  <a:srgbClr val="FFCCBB"/>
                </a:solidFill>
                <a:latin typeface="Algerian" panose="04020705040A02060702" pitchFamily="82" charset="0"/>
              </a:rPr>
              <a:t>Product and Customer Segmentation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77981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70" y="431055"/>
            <a:ext cx="10927702" cy="58204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analyze sales data to identify top-performing products and trends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>
                <a:solidFill>
                  <a:schemeClr val="bg1"/>
                </a:solidFill>
              </a:rPr>
              <a:t>Best-Selling Products:</a:t>
            </a:r>
          </a:p>
          <a:p>
            <a:pPr marL="0" indent="0">
              <a:buNone/>
            </a:pPr>
            <a:r>
              <a:rPr lang="en-US" sz="2400" dirty="0"/>
              <a:t>products with the highest total sales over the entire period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2)  </a:t>
            </a:r>
            <a:r>
              <a:rPr lang="en-US" b="1" dirty="0">
                <a:solidFill>
                  <a:schemeClr val="bg1"/>
                </a:solidFill>
              </a:rPr>
              <a:t>Customer Segmentation Analysis:</a:t>
            </a:r>
          </a:p>
          <a:p>
            <a:pPr>
              <a:buFontTx/>
              <a:buChar char="-"/>
            </a:pPr>
            <a:r>
              <a:rPr lang="en-US" sz="2400" dirty="0"/>
              <a:t>categorize customers into segments based on their interaction and transaction data.</a:t>
            </a:r>
          </a:p>
          <a:p>
            <a:pPr>
              <a:buFontTx/>
              <a:buChar char="-"/>
            </a:pPr>
            <a:r>
              <a:rPr lang="en-US" sz="2400" dirty="0"/>
              <a:t>For segmentation purposes, we need to  create calculated columns is called </a:t>
            </a:r>
            <a:r>
              <a:rPr lang="en-US" sz="2400" b="1" dirty="0"/>
              <a:t>Total Spend (as total sales)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6984" y="2195821"/>
            <a:ext cx="10599575" cy="849085"/>
          </a:xfrm>
          <a:prstGeom prst="rect">
            <a:avLst/>
          </a:prstGeom>
          <a:gradFill>
            <a:gsLst>
              <a:gs pos="49000">
                <a:srgbClr val="FFCCBB"/>
              </a:gs>
              <a:gs pos="100000">
                <a:srgbClr val="E2E8E4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Total sales = SUMX(Order ,Order [</a:t>
            </a:r>
            <a:r>
              <a:rPr lang="en-US" b="1" dirty="0" smtClean="0">
                <a:solidFill>
                  <a:schemeClr val="tx1"/>
                </a:solidFill>
              </a:rPr>
              <a:t>Order Quantity</a:t>
            </a:r>
            <a:r>
              <a:rPr lang="en-US" b="1" dirty="0">
                <a:solidFill>
                  <a:schemeClr val="tx1"/>
                </a:solidFill>
              </a:rPr>
              <a:t>]*Order [</a:t>
            </a:r>
            <a:r>
              <a:rPr lang="en-US" b="1" dirty="0" smtClean="0">
                <a:solidFill>
                  <a:schemeClr val="tx1"/>
                </a:solidFill>
              </a:rPr>
              <a:t>Product Price</a:t>
            </a:r>
            <a:r>
              <a:rPr lang="en-US" b="1" dirty="0">
                <a:solidFill>
                  <a:schemeClr val="tx1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08438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4755</TotalTime>
  <Words>2058</Words>
  <Application>Microsoft Office PowerPoint</Application>
  <PresentationFormat>Widescreen</PresentationFormat>
  <Paragraphs>362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Algerian</vt:lpstr>
      <vt:lpstr>Arial</vt:lpstr>
      <vt:lpstr>Calibri</vt:lpstr>
      <vt:lpstr>Calibri Light</vt:lpstr>
      <vt:lpstr>inherit</vt:lpstr>
      <vt:lpstr>Lexend Deca</vt:lpstr>
      <vt:lpstr>Wingdings</vt:lpstr>
      <vt:lpstr>Office Theme</vt:lpstr>
      <vt:lpstr>Marketing Campaign Analysis </vt:lpstr>
      <vt:lpstr>WEEK ONE Profitability</vt:lpstr>
      <vt:lpstr>PowerPoint Presentation</vt:lpstr>
      <vt:lpstr>PowerPoint Presentation</vt:lpstr>
      <vt:lpstr>PowerPoint Presentation</vt:lpstr>
      <vt:lpstr>PowerPoint Presentation</vt:lpstr>
      <vt:lpstr>Profitability</vt:lpstr>
      <vt:lpstr>Week 2 Product and Customer Segmentation Analysis</vt:lpstr>
      <vt:lpstr>PowerPoint Presentation</vt:lpstr>
      <vt:lpstr>PowerPoint Presentation</vt:lpstr>
      <vt:lpstr>Customer</vt:lpstr>
      <vt:lpstr>Product</vt:lpstr>
      <vt:lpstr>5) Reporting and Presentation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 Management </vt:lpstr>
      <vt:lpstr>Revenue Growth</vt:lpstr>
      <vt:lpstr>PowerPoint Presentation</vt:lpstr>
      <vt:lpstr>PowerPoint Presentation</vt:lpstr>
      <vt:lpstr>Worst-Selling Products( Bottom10)</vt:lpstr>
      <vt:lpstr>Total sales by Product Category</vt:lpstr>
      <vt:lpstr>PowerPoint Presentation</vt:lpstr>
      <vt:lpstr>  Insights:  - Infrequent Buyers (74.82%) represent the majority of the customer base, indicating a large number of customers who purchase very rarely - Occasional Buyers (20.28%) form a moderate portion, suggesting that they have a higher level of engagement but still only buy sporadically. - High-Value Customers (4.89%) make up a very small percentage of the customer base, but they are likely to be the most profitable and loyal segment   </vt:lpstr>
      <vt:lpstr>PowerPoint Presentation</vt:lpstr>
      <vt:lpstr>Increase the Transaction number of High-Value Customers</vt:lpstr>
      <vt:lpstr>Increase the Number of High-Value Customers</vt:lpstr>
      <vt:lpstr>Marketing Growth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Campaign Analysis</dc:title>
  <dc:creator>Ayat Izzeldin</dc:creator>
  <cp:lastModifiedBy>Ayat Izzeldin</cp:lastModifiedBy>
  <cp:revision>145</cp:revision>
  <dcterms:created xsi:type="dcterms:W3CDTF">2024-10-09T07:15:10Z</dcterms:created>
  <dcterms:modified xsi:type="dcterms:W3CDTF">2024-10-16T17:11:09Z</dcterms:modified>
</cp:coreProperties>
</file>