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34" r:id="rId8"/>
    <p:sldId id="537" r:id="rId9"/>
    <p:sldId id="546" r:id="rId10"/>
    <p:sldId id="547" r:id="rId11"/>
    <p:sldId id="548" r:id="rId12"/>
    <p:sldId id="549" r:id="rId13"/>
    <p:sldId id="551" r:id="rId14"/>
    <p:sldId id="552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4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28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8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23" y="2091277"/>
            <a:ext cx="10881360" cy="1069848"/>
          </a:xfrm>
        </p:spPr>
        <p:txBody>
          <a:bodyPr/>
          <a:lstStyle/>
          <a:p>
            <a:pPr algn="ctr"/>
            <a:r>
              <a:rPr lang="en-US" sz="3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Product and Marketing Analysis Report</a:t>
            </a:r>
            <a:endParaRPr lang="en-US" sz="7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84487" y="3937182"/>
            <a:ext cx="6423025" cy="1339850"/>
          </a:xfrm>
        </p:spPr>
        <p:txBody>
          <a:bodyPr/>
          <a:lstStyle/>
          <a:p>
            <a:pPr algn="ctr"/>
            <a:r>
              <a:rPr lang="en-US" sz="1800" dirty="0" smtClean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Presented by: </a:t>
            </a:r>
            <a:r>
              <a:rPr lang="en-US" sz="1800" dirty="0" smtClean="0"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Ayat </a:t>
            </a:r>
            <a:r>
              <a:rPr lang="en-US" sz="1800" dirty="0" err="1" smtClean="0"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Ezzaldien</a:t>
            </a:r>
            <a:r>
              <a:rPr lang="en-US" sz="1800" dirty="0" smtClean="0"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Elsiddeg</a:t>
            </a:r>
            <a:r>
              <a:rPr lang="en-US" sz="1800" dirty="0" smtClean="0"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DB91BC-D5DC-DAAD-F6FE-B36BB9CE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E03BF-D2FA-3890-6CD8-71B200F9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581CF-CF48-44C7-B608-E8A8186E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DDF80-0FCC-0388-8724-6A52F70B50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83633" y="2170581"/>
            <a:ext cx="7734300" cy="3405760"/>
          </a:xfrm>
        </p:spPr>
        <p:txBody>
          <a:bodyPr/>
          <a:lstStyle/>
          <a:p>
            <a:pPr algn="just"/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This project has significantly enhanced my data manipulation skills and reinforced the importance of data-driven strategies in optimizing sales performance. I am grateful for the opportunity to contribute meaningfully to Meri Skill's mission and look forward to applying these insights in future projects.</a:t>
            </a:r>
          </a:p>
          <a:p>
            <a:pPr algn="just"/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776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676EB3-744B-0EC8-F247-E20315C2D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 Questions and Feedback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F2E1E9-2A05-C6AC-59BD-DB3F9103E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Please feel free to ask any questions or provide feedback.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B04CD-9CF1-9DB3-ECD5-9803353E66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CAD69-E94D-C4C8-2F20-B31EC8834D5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191250"/>
            <a:ext cx="2332038" cy="273050"/>
          </a:xfrm>
        </p:spPr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4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708" y="2752344"/>
            <a:ext cx="6556548" cy="93871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Ayat Ahmed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ayat@ezzaldieneco.com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8163CA-17E5-B6CC-1762-51C2BBEE54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2736504" y="2554292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DF77A3C-91F6-C941-638F-5606D86CFDA2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DD9288A-5406-20F4-142D-CA913646C589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F3452A-17B1-B1C5-6402-C2356A4C0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79786" y="2752344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D1CF4EB0-8A70-32B6-9AC6-6BA60C8C9C34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4551B52C-56FA-DFC6-DABD-6F7FC49CDC18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Overview of topics covered in the presentation:</a:t>
            </a: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Executive Summary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Best-Selling Products Analysis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Trending Products Analysis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Customer Segmentation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Segment-Specific Trends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Conclusion and Next Steps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093682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383436"/>
            <a:ext cx="7735824" cy="3380882"/>
          </a:xfrm>
        </p:spPr>
        <p:txBody>
          <a:bodyPr/>
          <a:lstStyle/>
          <a:p>
            <a:pPr algn="just"/>
            <a:r>
              <a:rPr lang="en-US" b="1" dirty="0"/>
              <a:t>This project aims to analyze Marketing data to extract valuable insights that can inform business decision-making. It involves identifying sales trends, top-selling products, and key revenue metrics.</a:t>
            </a:r>
          </a:p>
          <a:p>
            <a:pPr algn="just"/>
            <a:r>
              <a:rPr lang="en-US" b="1" dirty="0"/>
              <a:t> In "Sales Data Analysis," I worked with a substantial sales dataset to explore various aspects of the business. l analyze sales trends over time, determine which products are top sellers, calculate essential revenue metrics like total sales and profit margins, and create visualizations to effectively communicate </a:t>
            </a:r>
            <a:r>
              <a:rPr lang="en-US" b="1" dirty="0" smtClean="0"/>
              <a:t>my</a:t>
            </a:r>
            <a:r>
              <a:rPr lang="en-US" b="1" dirty="0" smtClean="0"/>
              <a:t> </a:t>
            </a:r>
            <a:r>
              <a:rPr lang="en-US" b="1" dirty="0"/>
              <a:t>findings. This project demonstrates </a:t>
            </a:r>
            <a:r>
              <a:rPr lang="en-US" b="1" dirty="0" smtClean="0"/>
              <a:t>my</a:t>
            </a:r>
            <a:r>
              <a:rPr lang="en-US" b="1" dirty="0" smtClean="0"/>
              <a:t> </a:t>
            </a:r>
            <a:r>
              <a:rPr lang="en-US" b="1" dirty="0"/>
              <a:t>ability to manipulate and extract insights from large datasets, enabling </a:t>
            </a:r>
            <a:r>
              <a:rPr lang="en-US" b="1" dirty="0" smtClean="0"/>
              <a:t> </a:t>
            </a:r>
            <a:r>
              <a:rPr lang="en-US" b="1" dirty="0"/>
              <a:t>to make data-driven recommendations to optimize sales strategies.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22" y="187378"/>
            <a:ext cx="10881360" cy="882470"/>
          </a:xfrm>
        </p:spPr>
        <p:txBody>
          <a:bodyPr/>
          <a:lstStyle/>
          <a:p>
            <a:pPr marL="0" marR="0" indent="450215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Executive Summary</a:t>
            </a:r>
            <a:endParaRPr lang="en-US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199213"/>
            <a:ext cx="10332720" cy="5285563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Key Insights: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1. Total Revenue &amp; Sales Quantity: Revealing the overall financial impact of sales, including both revenue generated and the quantity of products sold.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2. Profit Analysis: Understanding the profitability of each transaction, crucial for evaluating the effectiveness of sales strategies.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3. Monthly Sales Trends: Identifying patterns and fluctuations in sales over time, enabling better forecasting and resource allocation.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4. Top Sales by Country : Locating geographical areas with high sales volumes, potentially indicating areas for further expansion or targeted marketing efforts.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5. Top  Best-Selling Products: Recognizing the most popular products among customers, guiding inventory management and marketing strategies.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6. Top  Products by Sales Count: Analyzing sales growth for different products, highlighting opportunities for product optimization and promotion.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endParaRPr lang="en-US" sz="20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0215"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238148" y="2135995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131652" y="2490282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44" y="2135995"/>
            <a:ext cx="8769246" cy="1069848"/>
          </a:xfrm>
        </p:spPr>
        <p:txBody>
          <a:bodyPr/>
          <a:lstStyle/>
          <a:p>
            <a:pPr marL="0" marR="0" indent="450215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Best-Selling Products </a:t>
            </a:r>
            <a:r>
              <a:rPr lang="en-US" sz="2400" kern="100" dirty="0">
                <a:effectLst/>
                <a:latin typeface="Sitka Heading" pitchFamily="2" charset="0"/>
                <a:ea typeface="Calibri" panose="020F0502020204030204" pitchFamily="34" charset="0"/>
                <a:cs typeface="Arial" panose="020B0604020202020204" pitchFamily="34" charset="0"/>
              </a:rPr>
              <a:t>Analysis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77FA4-78E7-74FC-8E84-E755C51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rabic Typesetting" panose="03020402040406030203" pitchFamily="66" charset="-78"/>
                <a:ea typeface="SimSun" panose="02010600030101010101" pitchFamily="2" charset="-122"/>
                <a:cs typeface="Arabic Typesetting" panose="03020402040406030203" pitchFamily="66" charset="-78"/>
              </a:rPr>
              <a:t>Top 10 Best-Selling Products</a:t>
            </a:r>
            <a:endParaRPr lang="en-US" sz="6000" dirty="0">
              <a:latin typeface="Arabic Typesetting" panose="03020402040406030203" pitchFamily="66" charset="-78"/>
              <a:ea typeface="SimSun" panose="02010600030101010101" pitchFamily="2" charset="-122"/>
              <a:cs typeface="Arabic Typesetting" panose="03020402040406030203" pitchFamily="66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76381-0629-16A0-DE22-7321B5301C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>
                <a:latin typeface="Arabic Typesetting" panose="03020402040406030203" pitchFamily="66" charset="-78"/>
                <a:ea typeface="SimSun" panose="02010600030101010101" pitchFamily="2" charset="-122"/>
                <a:cs typeface="Arabic Typesetting" panose="03020402040406030203" pitchFamily="66" charset="-78"/>
              </a:rPr>
              <a:t>Product BK-R93R-48: Generated $640,000 in Sales, driven by High Value  Customer Segment. High demand in Australia.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>
                <a:latin typeface="Arabic Typesetting" panose="03020402040406030203" pitchFamily="66" charset="-78"/>
                <a:ea typeface="SimSun" panose="02010600030101010101" pitchFamily="2" charset="-122"/>
                <a:cs typeface="Arabic Typesetting" panose="03020402040406030203" pitchFamily="66" charset="-78"/>
              </a:rPr>
              <a:t>Product BK-R93R-62: Second best-selling product with $604,728 in sales. Most popular in United status), with a strong performance High Value  Customer Segment.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b="1" dirty="0">
              <a:latin typeface="Arabic Typesetting" panose="03020402040406030203" pitchFamily="66" charset="-78"/>
              <a:ea typeface="SimSun" panose="02010600030101010101" pitchFamily="2" charset="-122"/>
              <a:cs typeface="Arabic Typesetting" panose="03020402040406030203" pitchFamily="66" charset="-78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B0AC8B-F811-EE07-37C5-0E0C59FF0D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1072" y="1593753"/>
            <a:ext cx="5570376" cy="414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997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C3A4-69D3-BC16-7D97-1782DCD5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928"/>
            <a:ext cx="10881360" cy="1069848"/>
          </a:xfrm>
        </p:spPr>
        <p:txBody>
          <a:bodyPr>
            <a:normAutofit fontScale="90000"/>
          </a:bodyPr>
          <a:lstStyle/>
          <a:p>
            <a:r>
              <a:rPr lang="en-US" sz="2800" kern="100" dirty="0">
                <a:effectLst/>
                <a:latin typeface="Andalus" panose="02020603050405020304" pitchFamily="18" charset="-78"/>
                <a:ea typeface="Calibri" panose="020F0502020204030204" pitchFamily="34" charset="0"/>
                <a:cs typeface="Andalus" panose="02020603050405020304" pitchFamily="18" charset="-78"/>
              </a:rPr>
              <a:t>Trending Products Analysis</a:t>
            </a:r>
            <a:br>
              <a:rPr lang="en-US" sz="2800" kern="100" dirty="0">
                <a:effectLst/>
                <a:latin typeface="Andalus" panose="02020603050405020304" pitchFamily="18" charset="-78"/>
                <a:ea typeface="Calibri" panose="020F0502020204030204" pitchFamily="34" charset="0"/>
                <a:cs typeface="Andalus" panose="02020603050405020304" pitchFamily="18" charset="-78"/>
              </a:rPr>
            </a:br>
            <a:endParaRPr lang="en-US" sz="4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F65E-00D3-5E9C-B8EF-E9F9DA14C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788" y="1636776"/>
            <a:ext cx="5300273" cy="4351338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ea typeface="SimSun" panose="02010600030101010101" pitchFamily="2" charset="-122"/>
                <a:cs typeface="Andalus" panose="02020603050405020304" pitchFamily="18" charset="-78"/>
              </a:rPr>
              <a:t> Sales trending has been increasing, peaking in June at 16.7% of total sales and $647,000 in revenue, declining significantly </a:t>
            </a:r>
            <a:r>
              <a:rPr lang="en-US" sz="2000" dirty="0">
                <a:latin typeface="Andalus" panose="02020603050405020304" pitchFamily="18" charset="-78"/>
                <a:ea typeface="SimSun" panose="02010600030101010101" pitchFamily="2" charset="-122"/>
                <a:cs typeface="Andalus" panose="02020603050405020304" pitchFamily="18" charset="-78"/>
              </a:rPr>
              <a:t>in</a:t>
            </a:r>
            <a:r>
              <a:rPr lang="en-US" dirty="0">
                <a:latin typeface="Andalus" panose="02020603050405020304" pitchFamily="18" charset="-78"/>
                <a:ea typeface="SimSun" panose="02010600030101010101" pitchFamily="2" charset="-122"/>
                <a:cs typeface="Andalus" panose="02020603050405020304" pitchFamily="18" charset="-78"/>
              </a:rPr>
              <a:t> July at $5.65% of sales and $279,000 in revenue, and starting to rise over the following months.</a:t>
            </a:r>
          </a:p>
          <a:p>
            <a:endParaRPr lang="en-US" dirty="0">
              <a:latin typeface="Andalus" panose="02020603050405020304" pitchFamily="18" charset="-78"/>
              <a:ea typeface="SimSun" panose="02010600030101010101" pitchFamily="2" charset="-122"/>
              <a:cs typeface="Andalus" panose="02020603050405020304" pitchFamily="18" charset="-7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95BE2D-7978-7D06-A45B-42F48B4AB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9077" y="1493901"/>
            <a:ext cx="4730037" cy="416528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E7A1-DF1D-6301-57A6-7263991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7B35-ED87-59AE-2192-24E761A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4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4ABA-FF18-ED66-848C-B94DC186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Andalus" panose="02020603050405020304" pitchFamily="18" charset="-78"/>
                <a:ea typeface="Calibri" panose="020F0502020204030204" pitchFamily="34" charset="0"/>
                <a:cs typeface="Andalus" panose="02020603050405020304" pitchFamily="18" charset="-78"/>
              </a:rPr>
              <a:t> Customer Segmentation Analysis</a:t>
            </a:r>
            <a:endParaRPr lang="en-US" sz="5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2E86-990E-9173-39CF-67ED9A392C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Infrequent Buyer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High Segment in Customer include 15762 (74,82%) From Total Customer</a:t>
            </a:r>
          </a:p>
          <a:p>
            <a:pPr marL="457200" indent="-457200"/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Occasional Buyer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 second segment includes 4273(20.28%)</a:t>
            </a:r>
          </a:p>
          <a:p>
            <a:pPr marL="457200" indent="-457200"/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High-value Customer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Include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1031 (4.89%)</a:t>
            </a:r>
          </a:p>
          <a:p>
            <a:pPr marL="0" indent="0">
              <a:buNone/>
            </a:pPr>
            <a:r>
              <a:rPr lang="en-US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Occasional Buyers contribute 67.7% of total sales.</a:t>
            </a:r>
            <a:endParaRPr lang="en-US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1F6358-410F-BDBD-1366-26564D369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1367" y="1825625"/>
            <a:ext cx="5181600" cy="4200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5200-6F45-6D5A-C3F1-9BAE5824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26D8-C8F3-9A5A-82F5-64CEA52E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8C25-C0DE-DFD0-3253-050DB504B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A4C12-29CD-F246-1C3E-B654EEC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92608"/>
            <a:ext cx="8878824" cy="1069848"/>
          </a:xfrm>
        </p:spPr>
        <p:txBody>
          <a:bodyPr/>
          <a:lstStyle/>
          <a:p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Product and Marketing 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DB9E9C-13FF-6C65-EECC-3DB0D726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68" y="1598250"/>
            <a:ext cx="9856332" cy="4592237"/>
          </a:xfrm>
        </p:spPr>
        <p:txBody>
          <a:bodyPr/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Product Features: Enhance product Category (Plant’s) features to better meet the needs of consumers in other countries. Consider incorporating technology-based elements into product Category (Plant Care&amp; seeds)B to maintain its popularity among Infrequent Buyers.</a:t>
            </a:r>
          </a:p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Marketing Strategy: Launch a targeted campaign for product </a:t>
            </a: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Category(Plants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), focusing on Customer Segment (High Value &amp; occasional). Highlight its unique features that appeal to this demographic.</a:t>
            </a:r>
          </a:p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Promote product Category (pots) with a dedicated campaign highlighting its price-performance and quality, bundle offers to increase sales among high-value customers.</a:t>
            </a:r>
          </a:p>
        </p:txBody>
      </p:sp>
    </p:spTree>
    <p:extLst>
      <p:ext uri="{BB962C8B-B14F-4D97-AF65-F5344CB8AC3E}">
        <p14:creationId xmlns:p14="http://schemas.microsoft.com/office/powerpoint/2010/main" val="111249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3EF"/>
      </a:dk1>
      <a:lt1>
        <a:srgbClr val="FFCCBB"/>
      </a:lt1>
      <a:dk2>
        <a:srgbClr val="FFF3EF"/>
      </a:dk2>
      <a:lt2>
        <a:srgbClr val="FFCCBB"/>
      </a:lt2>
      <a:accent1>
        <a:srgbClr val="FFCCBB"/>
      </a:accent1>
      <a:accent2>
        <a:srgbClr val="FFCCBB"/>
      </a:accent2>
      <a:accent3>
        <a:srgbClr val="FFCCBB"/>
      </a:accent3>
      <a:accent4>
        <a:srgbClr val="FFCCBB"/>
      </a:accent4>
      <a:accent5>
        <a:srgbClr val="FFCCBB"/>
      </a:accent5>
      <a:accent6>
        <a:srgbClr val="FFCCBB"/>
      </a:accent6>
      <a:hlink>
        <a:srgbClr val="FFCCBB"/>
      </a:hlink>
      <a:folHlink>
        <a:srgbClr val="FFCCBB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230e9df3-be65-4c73-a93b-d1236ebd677e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4593</TotalTime>
  <Words>653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SimSun</vt:lpstr>
      <vt:lpstr>Andalus</vt:lpstr>
      <vt:lpstr>Arabic Typesetting</vt:lpstr>
      <vt:lpstr>Arial</vt:lpstr>
      <vt:lpstr>Calibri</vt:lpstr>
      <vt:lpstr>Courier New</vt:lpstr>
      <vt:lpstr>Segoe UI</vt:lpstr>
      <vt:lpstr>Segoe UI Light</vt:lpstr>
      <vt:lpstr>Sitka Heading</vt:lpstr>
      <vt:lpstr>Times New Roman</vt:lpstr>
      <vt:lpstr>Tw Cen MT</vt:lpstr>
      <vt:lpstr>Wingdings</vt:lpstr>
      <vt:lpstr>Office Theme</vt:lpstr>
      <vt:lpstr>Product and Marketing Analysis Report</vt:lpstr>
      <vt:lpstr>Agenda:</vt:lpstr>
      <vt:lpstr>INTRODUCTION</vt:lpstr>
      <vt:lpstr>Executive Summary</vt:lpstr>
      <vt:lpstr>Best-Selling Products Analysis</vt:lpstr>
      <vt:lpstr>Top 10 Best-Selling Products</vt:lpstr>
      <vt:lpstr>Trending Products Analysis </vt:lpstr>
      <vt:lpstr> Customer Segmentation Analysis</vt:lpstr>
      <vt:lpstr>Product and Marketing Recommendations</vt:lpstr>
      <vt:lpstr>Conclusion</vt:lpstr>
      <vt:lpstr> Questions and 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and Marketing Analysis Report</dc:title>
  <dc:creator>Moawia Eltoum</dc:creator>
  <cp:lastModifiedBy>Ayat Izzeldin</cp:lastModifiedBy>
  <cp:revision>6</cp:revision>
  <dcterms:created xsi:type="dcterms:W3CDTF">2024-10-11T09:50:28Z</dcterms:created>
  <dcterms:modified xsi:type="dcterms:W3CDTF">2024-10-14T18:45:49Z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