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3" r:id="rId6"/>
    <p:sldId id="262" r:id="rId7"/>
    <p:sldId id="259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1/5/2025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furniture Sales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4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653" y="879203"/>
            <a:ext cx="106738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Return </a:t>
            </a:r>
            <a:r>
              <a:rPr lang="en-US" dirty="0" smtClean="0"/>
              <a:t>Statement </a:t>
            </a:r>
          </a:p>
          <a:p>
            <a:endParaRPr lang="en-US" dirty="0"/>
          </a:p>
          <a:p>
            <a:r>
              <a:rPr lang="en-US" dirty="0"/>
              <a:t>The RETURN section generates the actual text caption based on whether the revenue meets or exceeds the target. The logic is implemented using an IF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Conditional Logic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Condition</a:t>
            </a:r>
            <a:r>
              <a:rPr lang="en-US" dirty="0"/>
              <a:t>: Checks if </a:t>
            </a:r>
            <a:r>
              <a:rPr lang="en-US" dirty="0" err="1"/>
              <a:t>variance_Goal</a:t>
            </a:r>
            <a:r>
              <a:rPr lang="en-US" dirty="0"/>
              <a:t> (difference between revenue and target) is greater </a:t>
            </a:r>
            <a:r>
              <a:rPr lang="en-US" dirty="0" smtClean="0"/>
              <a:t>than1.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Outcome</a:t>
            </a:r>
            <a:r>
              <a:rPr lang="en-US" dirty="0"/>
              <a:t>: If </a:t>
            </a:r>
            <a:r>
              <a:rPr lang="en-US" dirty="0" err="1"/>
              <a:t>variance_Goal</a:t>
            </a:r>
            <a:r>
              <a:rPr lang="en-US" dirty="0"/>
              <a:t> &gt; 1, it means the revenue exceeded the </a:t>
            </a:r>
            <a:r>
              <a:rPr lang="en-US" dirty="0" smtClean="0"/>
              <a:t>target</a:t>
            </a:r>
          </a:p>
          <a:p>
            <a:endParaRPr lang="en-US" dirty="0" smtClean="0"/>
          </a:p>
          <a:p>
            <a:r>
              <a:rPr lang="en-US" dirty="0"/>
              <a:t>b. If the Condition is 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59" y="2762109"/>
            <a:ext cx="9999785" cy="94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IF ( variance_Goal &gt; 1,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63059" y="5446693"/>
            <a:ext cx="9999785" cy="94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"Total revenue is greater than target " &amp; "</a:t>
            </a:r>
          </a:p>
          <a:p>
            <a:r>
              <a:rPr lang="en-US" sz="2000"/>
              <a:t>" &amp; FORMAT(variance_Goal, "$#,##")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857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939" y="665928"/>
            <a:ext cx="9996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Message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States </a:t>
            </a:r>
            <a:r>
              <a:rPr lang="en-US" dirty="0"/>
              <a:t>that total revenue exceeded the target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Appends </a:t>
            </a:r>
            <a:r>
              <a:rPr lang="en-US" dirty="0"/>
              <a:t>the exact amount of the surplus, formatted as currency using FORMAT(</a:t>
            </a:r>
            <a:r>
              <a:rPr lang="en-US" dirty="0" err="1"/>
              <a:t>variance_Goal</a:t>
            </a:r>
            <a:r>
              <a:rPr lang="en-US" dirty="0"/>
              <a:t>, </a:t>
            </a:r>
            <a:r>
              <a:rPr lang="en-US" dirty="0" smtClean="0"/>
              <a:t>"$#,##").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c. If the Condition is False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Message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States </a:t>
            </a:r>
            <a:r>
              <a:rPr lang="en-US" dirty="0"/>
              <a:t>that the target was not </a:t>
            </a:r>
            <a:r>
              <a:rPr lang="en-US" dirty="0" err="1"/>
              <a:t>met.Specifies</a:t>
            </a:r>
            <a:r>
              <a:rPr lang="en-US" dirty="0"/>
              <a:t> the selected month using </a:t>
            </a:r>
            <a:r>
              <a:rPr lang="en-US" dirty="0" err="1"/>
              <a:t>Month_select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Appends </a:t>
            </a:r>
            <a:r>
              <a:rPr lang="en-US" dirty="0"/>
              <a:t>the exact shortfall amount, formatted as currency using FORMAT(</a:t>
            </a:r>
            <a:r>
              <a:rPr lang="en-US" dirty="0" err="1"/>
              <a:t>variance_Goal</a:t>
            </a:r>
            <a:r>
              <a:rPr lang="en-US" dirty="0"/>
              <a:t>, </a:t>
            </a:r>
            <a:r>
              <a:rPr lang="en-US" dirty="0" smtClean="0"/>
              <a:t>"$#,##")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6167" y="2876409"/>
            <a:ext cx="9999785" cy="12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"You could not meet your target in " &amp; </a:t>
            </a:r>
            <a:r>
              <a:rPr lang="en-US" sz="2000" dirty="0" err="1"/>
              <a:t>Month_select</a:t>
            </a:r>
            <a:r>
              <a:rPr lang="en-US" sz="2000" dirty="0"/>
              <a:t> &amp; ". " &amp; FORMAT(</a:t>
            </a:r>
            <a:r>
              <a:rPr lang="en-US" sz="2000" dirty="0" err="1"/>
              <a:t>variance_Goal</a:t>
            </a:r>
            <a:r>
              <a:rPr lang="en-US" sz="2000" dirty="0"/>
              <a:t>, "$#,##") </a:t>
            </a:r>
            <a:r>
              <a:rPr lang="en-US" sz="2000" dirty="0" smtClean="0"/>
              <a:t>&amp; </a:t>
            </a:r>
            <a:r>
              <a:rPr lang="en-US" sz="2000" dirty="0"/>
              <a:t>" lower than target"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7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Metrics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53" y="1002323"/>
            <a:ext cx="7674771" cy="4809391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549640" y="3468915"/>
            <a:ext cx="31331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Quantity Sold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2,964.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Invoices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$294,480.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$247,362</a:t>
            </a:r>
          </a:p>
        </p:txBody>
      </p:sp>
    </p:spTree>
    <p:extLst>
      <p:ext uri="{BB962C8B-B14F-4D97-AF65-F5344CB8AC3E}">
        <p14:creationId xmlns:p14="http://schemas.microsoft.com/office/powerpoint/2010/main" val="25522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Trends by Store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1586" y="1840482"/>
            <a:ext cx="9818714" cy="434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5 is the top-performing store, generating the highest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9 and 7 are among the lowest-performing, indicating potential areas for improvement.  </a:t>
            </a:r>
          </a:p>
          <a:p>
            <a:r>
              <a:rPr lang="en-US" sz="1800" b="1" dirty="0"/>
              <a:t>58.73%</a:t>
            </a:r>
            <a:r>
              <a:rPr lang="en-US" sz="1800" dirty="0"/>
              <a:t> of revenue comes from Visa payments, while </a:t>
            </a:r>
            <a:r>
              <a:rPr lang="en-US" sz="1800" b="1" dirty="0"/>
              <a:t>41.27%</a:t>
            </a:r>
            <a:r>
              <a:rPr lang="en-US" sz="1800" dirty="0"/>
              <a:t> comes from cash.</a:t>
            </a:r>
          </a:p>
          <a:p>
            <a:r>
              <a:rPr lang="en-US" sz="1800" dirty="0"/>
              <a:t>This insight indicates a preference for digital payment methods among customers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which may guide future investments in payment infrastructure</a:t>
            </a:r>
            <a:r>
              <a:rPr lang="en-US" sz="1800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Paid Revenue and Refunded Revenue are balanced at 50% each</a:t>
            </a:r>
            <a:r>
              <a:rPr lang="en-US" altLang="en-US" sz="1800" dirty="0" smtClean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642360" cy="329184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# Transaction (1141): The total number of transactions </a:t>
            </a:r>
            <a:r>
              <a:rPr lang="en-US" dirty="0" err="1"/>
              <a:t>recorded.Total</a:t>
            </a:r>
            <a:r>
              <a:rPr lang="en-US" dirty="0"/>
              <a:t> Revenue ($293,830): The total revenue generated from sales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21.3% growth in one month, followed by a sharp decline (-60.1% and -100%).This helps identify periods of growth and decline in revenue.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5" y="817685"/>
            <a:ext cx="7691089" cy="5037992"/>
          </a:xfrm>
        </p:spPr>
      </p:pic>
    </p:spTree>
    <p:extLst>
      <p:ext uri="{BB962C8B-B14F-4D97-AF65-F5344CB8AC3E}">
        <p14:creationId xmlns:p14="http://schemas.microsoft.com/office/powerpoint/2010/main" val="26882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/>
              <a:t>percentage change in revenue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61" y="1819469"/>
            <a:ext cx="10842172" cy="435273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Month-over-Month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68" y="2733869"/>
            <a:ext cx="10254343" cy="84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MoM</a:t>
            </a:r>
            <a:r>
              <a:rPr lang="en-US" sz="2000" dirty="0"/>
              <a:t> change = DIVIDE([Total Revenue]-[Previous Month Revenue],[Previous Month Revenue],</a:t>
            </a:r>
            <a:r>
              <a:rPr lang="en-US" sz="2000" dirty="0" smtClean="0"/>
              <a:t>0</a:t>
            </a:r>
            <a:r>
              <a:rPr lang="en-US" sz="2000" dirty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20299" y="3878734"/>
            <a:ext cx="10290080" cy="94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Previous Month Revenue = CALCULATE([Total Revenue],DATEADD(</a:t>
            </a:r>
            <a:r>
              <a:rPr lang="en-US" sz="2000" dirty="0" err="1"/>
              <a:t>DateTable</a:t>
            </a:r>
            <a:r>
              <a:rPr lang="en-US" sz="2000" dirty="0"/>
              <a:t>[Date],-1,MONTH))</a:t>
            </a:r>
          </a:p>
        </p:txBody>
      </p:sp>
    </p:spTree>
    <p:extLst>
      <p:ext uri="{BB962C8B-B14F-4D97-AF65-F5344CB8AC3E}">
        <p14:creationId xmlns:p14="http://schemas.microsoft.com/office/powerpoint/2010/main" val="34945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859" y="503147"/>
            <a:ext cx="112189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Components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CALCULATE()</a:t>
            </a:r>
          </a:p>
          <a:p>
            <a:r>
              <a:rPr lang="en-US" dirty="0"/>
              <a:t>      Purpose: Modifies a calculation by applying specific filters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this case, it computes the [Total Revenue] but adjusts the filter context to look at the previous month's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DATEADD:</a:t>
            </a:r>
          </a:p>
          <a:p>
            <a:r>
              <a:rPr lang="en-US" dirty="0"/>
              <a:t> </a:t>
            </a:r>
            <a:r>
              <a:rPr lang="en-US" dirty="0" smtClean="0"/>
              <a:t>Adjusts </a:t>
            </a:r>
            <a:r>
              <a:rPr lang="en-US" dirty="0"/>
              <a:t>dates by a specified interval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Syntax</a:t>
            </a:r>
            <a:r>
              <a:rPr lang="en-US" dirty="0"/>
              <a:t>: DATEADD(&lt;Dates&gt;, &lt;Interval&gt;, &lt;</a:t>
            </a:r>
            <a:r>
              <a:rPr lang="en-US" dirty="0" err="1"/>
              <a:t>TimeUnit</a:t>
            </a:r>
            <a:r>
              <a:rPr lang="en-US" dirty="0" smtClean="0"/>
              <a:t>&gt;).</a:t>
            </a:r>
          </a:p>
          <a:p>
            <a:r>
              <a:rPr lang="en-US" dirty="0"/>
              <a:t> </a:t>
            </a:r>
            <a:r>
              <a:rPr lang="en-US" dirty="0" smtClean="0"/>
              <a:t>- Parameters: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DateTable</a:t>
            </a:r>
            <a:r>
              <a:rPr lang="en-US" dirty="0" smtClean="0"/>
              <a:t>[Date</a:t>
            </a:r>
            <a:r>
              <a:rPr lang="en-US" dirty="0"/>
              <a:t>]: Refers to the date column in your date table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-</a:t>
            </a:r>
            <a:r>
              <a:rPr lang="en-US" dirty="0"/>
              <a:t>1: Moves the date back by 1 unit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MONTH</a:t>
            </a:r>
            <a:r>
              <a:rPr lang="en-US" dirty="0"/>
              <a:t>: Specifies that the unit of adjustment is months.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2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Total Revenue vs Target</a:t>
            </a:r>
          </a:p>
          <a:p>
            <a:r>
              <a:rPr lang="en-US" dirty="0" smtClean="0"/>
              <a:t>- Store </a:t>
            </a:r>
            <a:r>
              <a:rPr lang="en-US" dirty="0"/>
              <a:t>5 outperforms its target, while Store 6 is closer to meeting it but falls short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Total </a:t>
            </a:r>
            <a:r>
              <a:rPr lang="en-US" dirty="0"/>
              <a:t>revenue is greater than target by $59,480" highlights that revenue has exceeded the set goal, which is a positive outcome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685800"/>
            <a:ext cx="7945315" cy="5257800"/>
          </a:xfrm>
        </p:spPr>
      </p:pic>
    </p:spTree>
    <p:extLst>
      <p:ext uri="{BB962C8B-B14F-4D97-AF65-F5344CB8AC3E}">
        <p14:creationId xmlns:p14="http://schemas.microsoft.com/office/powerpoint/2010/main" val="196512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240" y="2206869"/>
            <a:ext cx="9583615" cy="368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Gauge Caption = </a:t>
            </a:r>
          </a:p>
          <a:p>
            <a:r>
              <a:rPr lang="en-US" dirty="0"/>
              <a:t>VAR </a:t>
            </a:r>
            <a:r>
              <a:rPr lang="en-US" dirty="0" err="1"/>
              <a:t>varaince_Goal</a:t>
            </a:r>
            <a:r>
              <a:rPr lang="en-US" dirty="0"/>
              <a:t>=[Total Revenue]-[Total Target]</a:t>
            </a:r>
          </a:p>
          <a:p>
            <a:r>
              <a:rPr lang="en-US" dirty="0"/>
              <a:t>VAR </a:t>
            </a:r>
            <a:r>
              <a:rPr lang="en-US" dirty="0" err="1"/>
              <a:t>Month_select</a:t>
            </a:r>
            <a:r>
              <a:rPr lang="en-US" dirty="0"/>
              <a:t>=SELECTEDVALUE('</a:t>
            </a:r>
            <a:r>
              <a:rPr lang="en-US" dirty="0" err="1"/>
              <a:t>DateTable</a:t>
            </a:r>
            <a:r>
              <a:rPr lang="en-US" dirty="0"/>
              <a:t>'[Month])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</a:t>
            </a:r>
          </a:p>
          <a:p>
            <a:r>
              <a:rPr lang="en-US" dirty="0"/>
              <a:t>IF ( </a:t>
            </a:r>
            <a:r>
              <a:rPr lang="en-US" dirty="0" err="1"/>
              <a:t>varaince_Goal</a:t>
            </a:r>
            <a:r>
              <a:rPr lang="en-US" dirty="0"/>
              <a:t>&gt;1,"Total revenue is greater than target "&amp;"</a:t>
            </a:r>
          </a:p>
          <a:p>
            <a:r>
              <a:rPr lang="en-US" dirty="0"/>
              <a:t>"&amp;FORMAT(</a:t>
            </a:r>
            <a:r>
              <a:rPr lang="en-US" dirty="0" err="1"/>
              <a:t>varaince_Goal</a:t>
            </a:r>
            <a:r>
              <a:rPr lang="en-US" dirty="0"/>
              <a:t>,"$#,##"),"You </a:t>
            </a:r>
            <a:r>
              <a:rPr lang="en-US" dirty="0" err="1"/>
              <a:t>coud</a:t>
            </a:r>
            <a:r>
              <a:rPr lang="en-US" dirty="0"/>
              <a:t> not met your target in</a:t>
            </a:r>
          </a:p>
          <a:p>
            <a:r>
              <a:rPr lang="en-US" dirty="0"/>
              <a:t>"&amp;</a:t>
            </a:r>
            <a:r>
              <a:rPr lang="en-US" dirty="0" err="1"/>
              <a:t>Month_select</a:t>
            </a:r>
            <a:r>
              <a:rPr lang="en-US" dirty="0"/>
              <a:t>&amp; ". "&amp;FORMAT(</a:t>
            </a:r>
            <a:r>
              <a:rPr lang="en-US" dirty="0" err="1"/>
              <a:t>varaince_Goal</a:t>
            </a:r>
            <a:r>
              <a:rPr lang="en-US" dirty="0"/>
              <a:t>,"$#,##") &amp;" lower than target")</a:t>
            </a:r>
          </a:p>
        </p:txBody>
      </p:sp>
    </p:spTree>
    <p:extLst>
      <p:ext uri="{BB962C8B-B14F-4D97-AF65-F5344CB8AC3E}">
        <p14:creationId xmlns:p14="http://schemas.microsoft.com/office/powerpoint/2010/main" val="234092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032" y="969304"/>
            <a:ext cx="111574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formula starts by defining two variables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1. Declaring Variables</a:t>
            </a:r>
          </a:p>
          <a:p>
            <a:endParaRPr lang="en-US" dirty="0" smtClean="0"/>
          </a:p>
          <a:p>
            <a:r>
              <a:rPr lang="en-US" dirty="0" smtClean="0"/>
              <a:t> a</a:t>
            </a:r>
            <a:r>
              <a:rPr lang="en-US" dirty="0"/>
              <a:t>. </a:t>
            </a:r>
            <a:r>
              <a:rPr lang="en-US" dirty="0" err="1" smtClean="0"/>
              <a:t>variance_Goal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b. </a:t>
            </a:r>
            <a:r>
              <a:rPr lang="en-US" dirty="0" err="1" smtClean="0"/>
              <a:t>Month_select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052" y="2603848"/>
            <a:ext cx="9999785" cy="94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VAR variance_Goal = [Total Revenue] - [Total Target]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48052" y="4605480"/>
            <a:ext cx="9999785" cy="945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VAR Month_select = SELECTEDVALUE('DateTable'[Month])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894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1051</TotalTime>
  <Words>628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</vt:lpstr>
      <vt:lpstr>Trebuchet MS</vt:lpstr>
      <vt:lpstr>Wingdings</vt:lpstr>
      <vt:lpstr>Wood Type</vt:lpstr>
      <vt:lpstr>furniture Sales Dashboard</vt:lpstr>
      <vt:lpstr>Key Metrics Overview</vt:lpstr>
      <vt:lpstr>Revenue Trends by Store</vt:lpstr>
      <vt:lpstr>Products </vt:lpstr>
      <vt:lpstr>percentage change in revenue </vt:lpstr>
      <vt:lpstr>PowerPoint Presentation</vt:lpstr>
      <vt:lpstr>Store </vt:lpstr>
      <vt:lpstr>Gauge Caption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Sales Dashboard</dc:title>
  <dc:creator>Ayat Izzeldin</dc:creator>
  <cp:lastModifiedBy>Ayat Izzeldin</cp:lastModifiedBy>
  <cp:revision>42</cp:revision>
  <dcterms:created xsi:type="dcterms:W3CDTF">2025-01-05T03:14:55Z</dcterms:created>
  <dcterms:modified xsi:type="dcterms:W3CDTF">2025-01-05T20:46:37Z</dcterms:modified>
</cp:coreProperties>
</file>