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Qatar airways </a:t>
            </a:r>
            <a:r>
              <a:rPr lang="en-US" dirty="0" err="1" smtClean="0"/>
              <a:t>comapany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 Compare</a:t>
            </a:r>
          </a:p>
        </p:txBody>
      </p:sp>
    </p:spTree>
    <p:extLst>
      <p:ext uri="{BB962C8B-B14F-4D97-AF65-F5344CB8AC3E}">
        <p14:creationId xmlns:p14="http://schemas.microsoft.com/office/powerpoint/2010/main" val="318616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36" y="521779"/>
            <a:ext cx="7729728" cy="1188720"/>
          </a:xfrm>
        </p:spPr>
        <p:txBody>
          <a:bodyPr/>
          <a:lstStyle/>
          <a:p>
            <a:r>
              <a:rPr lang="en-US" b="1" dirty="0"/>
              <a:t>Analyze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6" y="2066544"/>
            <a:ext cx="9460801" cy="4319969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b="1" dirty="0"/>
              <a:t>Table Visual</a:t>
            </a:r>
            <a:r>
              <a:rPr lang="en-US" dirty="0"/>
              <a:t> to identify the best-performing markets based on:</a:t>
            </a:r>
          </a:p>
          <a:p>
            <a:pPr lvl="1"/>
            <a:r>
              <a:rPr lang="en-US" b="1" dirty="0"/>
              <a:t>Profit Margin</a:t>
            </a:r>
            <a:r>
              <a:rPr lang="en-US" dirty="0"/>
              <a:t>: Markets with higher margins are more efficient.</a:t>
            </a:r>
          </a:p>
          <a:p>
            <a:pPr lvl="1"/>
            <a:r>
              <a:rPr lang="en-US" b="1" dirty="0"/>
              <a:t>Total Sales and Profit</a:t>
            </a:r>
            <a:r>
              <a:rPr lang="en-US" dirty="0"/>
              <a:t>: Markets with high sales and profit indicate strong demand</a:t>
            </a:r>
            <a:r>
              <a:rPr lang="en-US" dirty="0" smtClean="0"/>
              <a:t>.</a:t>
            </a:r>
          </a:p>
          <a:p>
            <a:pPr marL="228600" lvl="1" indent="0">
              <a:buNone/>
            </a:pPr>
            <a:r>
              <a:rPr lang="en-US" dirty="0" smtClean="0"/>
              <a:t>							</a:t>
            </a:r>
          </a:p>
          <a:p>
            <a:pPr marL="228600" lvl="1" indent="0">
              <a:buNone/>
            </a:pPr>
            <a:r>
              <a:rPr lang="en-US" b="1" dirty="0" smtClean="0"/>
              <a:t>Unique </a:t>
            </a:r>
            <a:r>
              <a:rPr lang="en-US" b="1" dirty="0"/>
              <a:t>Customers</a:t>
            </a:r>
            <a:r>
              <a:rPr lang="en-US" dirty="0"/>
              <a:t>: Markets with high unique customer counts are popular.</a:t>
            </a:r>
          </a:p>
          <a:p>
            <a:r>
              <a:rPr lang="en-US" dirty="0"/>
              <a:t>Use the </a:t>
            </a:r>
            <a:r>
              <a:rPr lang="en-US" b="1" dirty="0"/>
              <a:t>Bar Charts</a:t>
            </a:r>
            <a:r>
              <a:rPr lang="en-US" dirty="0"/>
              <a:t> and </a:t>
            </a:r>
            <a:r>
              <a:rPr lang="en-US" b="1" dirty="0"/>
              <a:t>Pie Charts</a:t>
            </a:r>
            <a:r>
              <a:rPr lang="en-US" dirty="0"/>
              <a:t> to compare markets visually.</a:t>
            </a:r>
          </a:p>
          <a:p>
            <a:r>
              <a:rPr lang="en-US" dirty="0"/>
              <a:t>Identify patterns, such as:</a:t>
            </a:r>
          </a:p>
          <a:p>
            <a:pPr lvl="1"/>
            <a:r>
              <a:rPr lang="en-US" dirty="0"/>
              <a:t>Markets with high sales but low profit margins (may indicate high costs).</a:t>
            </a:r>
          </a:p>
          <a:p>
            <a:pPr lvl="1"/>
            <a:r>
              <a:rPr lang="en-US" dirty="0"/>
              <a:t>Markets with strong profit margins but lower sales (opportunities for growth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6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16836" y="521779"/>
            <a:ext cx="7729728" cy="118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Analyze the Results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20861" y="1710499"/>
            <a:ext cx="105676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The </a:t>
            </a:r>
            <a:r>
              <a:rPr lang="en-US" dirty="0"/>
              <a:t>best-performing markets based on:</a:t>
            </a:r>
          </a:p>
          <a:p>
            <a:pPr lvl="1"/>
            <a:r>
              <a:rPr lang="en-US" b="1" dirty="0" smtClean="0"/>
              <a:t>1- Profit </a:t>
            </a:r>
            <a:r>
              <a:rPr lang="en-US" b="1" dirty="0"/>
              <a:t>Margin</a:t>
            </a:r>
            <a:r>
              <a:rPr lang="en-US" dirty="0"/>
              <a:t>: Markets with higher margins are more efficient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2- Total </a:t>
            </a:r>
            <a:r>
              <a:rPr lang="en-US" b="1" dirty="0"/>
              <a:t>Sales and Profit</a:t>
            </a:r>
            <a:r>
              <a:rPr lang="en-US" dirty="0"/>
              <a:t>: Markets with high sales and profit indicate strong demand.</a:t>
            </a:r>
          </a:p>
          <a:p>
            <a:pPr marL="228600" lvl="1" indent="0">
              <a:buNone/>
            </a:pPr>
            <a:r>
              <a:rPr lang="en-US" dirty="0"/>
              <a:t>						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69304"/>
              </p:ext>
            </p:extLst>
          </p:nvPr>
        </p:nvGraphicFramePr>
        <p:xfrm>
          <a:off x="520861" y="2624913"/>
          <a:ext cx="9438510" cy="1371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702">
                  <a:extLst>
                    <a:ext uri="{9D8B030D-6E8A-4147-A177-3AD203B41FA5}">
                      <a16:colId xmlns:a16="http://schemas.microsoft.com/office/drawing/2014/main" val="3278155167"/>
                    </a:ext>
                  </a:extLst>
                </a:gridCol>
                <a:gridCol w="1887702">
                  <a:extLst>
                    <a:ext uri="{9D8B030D-6E8A-4147-A177-3AD203B41FA5}">
                      <a16:colId xmlns:a16="http://schemas.microsoft.com/office/drawing/2014/main" val="1875364210"/>
                    </a:ext>
                  </a:extLst>
                </a:gridCol>
                <a:gridCol w="1887702">
                  <a:extLst>
                    <a:ext uri="{9D8B030D-6E8A-4147-A177-3AD203B41FA5}">
                      <a16:colId xmlns:a16="http://schemas.microsoft.com/office/drawing/2014/main" val="1001257733"/>
                    </a:ext>
                  </a:extLst>
                </a:gridCol>
                <a:gridCol w="1887702">
                  <a:extLst>
                    <a:ext uri="{9D8B030D-6E8A-4147-A177-3AD203B41FA5}">
                      <a16:colId xmlns:a16="http://schemas.microsoft.com/office/drawing/2014/main" val="2190457124"/>
                    </a:ext>
                  </a:extLst>
                </a:gridCol>
                <a:gridCol w="1887702">
                  <a:extLst>
                    <a:ext uri="{9D8B030D-6E8A-4147-A177-3AD203B41FA5}">
                      <a16:colId xmlns:a16="http://schemas.microsoft.com/office/drawing/2014/main" val="2087410310"/>
                    </a:ext>
                  </a:extLst>
                </a:gridCol>
              </a:tblGrid>
              <a:tr h="1000971">
                <a:tc>
                  <a:txBody>
                    <a:bodyPr/>
                    <a:lstStyle/>
                    <a:p>
                      <a:r>
                        <a:rPr lang="en-US" dirty="0" smtClean="0"/>
                        <a:t>Market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Sales	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 Margin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0">
                        <a:buNone/>
                      </a:pPr>
                      <a:r>
                        <a:rPr lang="en-US" dirty="0" smtClean="0"/>
                        <a:t>unique customers</a:t>
                      </a:r>
                    </a:p>
                    <a:p>
                      <a:pPr marL="228600" lvl="1" indent="0">
                        <a:buNone/>
                      </a:pPr>
                      <a:r>
                        <a:rPr lang="en-US" dirty="0" smtClean="0"/>
                        <a:t>(last month)</a:t>
                      </a:r>
                    </a:p>
                  </a:txBody>
                  <a:tcPr>
                    <a:solidFill>
                      <a:srgbClr val="B42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2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Europe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$3,287,336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$449,552	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13.68	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460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16967"/>
              </p:ext>
            </p:extLst>
          </p:nvPr>
        </p:nvGraphicFramePr>
        <p:xfrm>
          <a:off x="520861" y="4885909"/>
          <a:ext cx="9438510" cy="166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702">
                  <a:extLst>
                    <a:ext uri="{9D8B030D-6E8A-4147-A177-3AD203B41FA5}">
                      <a16:colId xmlns:a16="http://schemas.microsoft.com/office/drawing/2014/main" val="431328515"/>
                    </a:ext>
                  </a:extLst>
                </a:gridCol>
                <a:gridCol w="1887702">
                  <a:extLst>
                    <a:ext uri="{9D8B030D-6E8A-4147-A177-3AD203B41FA5}">
                      <a16:colId xmlns:a16="http://schemas.microsoft.com/office/drawing/2014/main" val="3733091418"/>
                    </a:ext>
                  </a:extLst>
                </a:gridCol>
                <a:gridCol w="1887702">
                  <a:extLst>
                    <a:ext uri="{9D8B030D-6E8A-4147-A177-3AD203B41FA5}">
                      <a16:colId xmlns:a16="http://schemas.microsoft.com/office/drawing/2014/main" val="3776288654"/>
                    </a:ext>
                  </a:extLst>
                </a:gridCol>
                <a:gridCol w="1887702">
                  <a:extLst>
                    <a:ext uri="{9D8B030D-6E8A-4147-A177-3AD203B41FA5}">
                      <a16:colId xmlns:a16="http://schemas.microsoft.com/office/drawing/2014/main" val="4281988214"/>
                    </a:ext>
                  </a:extLst>
                </a:gridCol>
                <a:gridCol w="1887702">
                  <a:extLst>
                    <a:ext uri="{9D8B030D-6E8A-4147-A177-3AD203B41FA5}">
                      <a16:colId xmlns:a16="http://schemas.microsoft.com/office/drawing/2014/main" val="3396831137"/>
                    </a:ext>
                  </a:extLst>
                </a:gridCol>
              </a:tblGrid>
              <a:tr h="694517">
                <a:tc>
                  <a:txBody>
                    <a:bodyPr/>
                    <a:lstStyle/>
                    <a:p>
                      <a:r>
                        <a:rPr lang="en-US" dirty="0" smtClean="0"/>
                        <a:t>Market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Sales	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 Margin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0">
                        <a:buNone/>
                      </a:pPr>
                      <a:r>
                        <a:rPr lang="en-US" dirty="0" smtClean="0"/>
                        <a:t>unique customers</a:t>
                      </a:r>
                    </a:p>
                    <a:p>
                      <a:pPr marL="228600" lvl="1" indent="0">
                        <a:buNone/>
                      </a:pPr>
                      <a:r>
                        <a:rPr lang="en-US" dirty="0" smtClean="0"/>
                        <a:t>(last month)</a:t>
                      </a:r>
                    </a:p>
                  </a:txBody>
                  <a:tcPr>
                    <a:solidFill>
                      <a:srgbClr val="B42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876518"/>
                  </a:ext>
                </a:extLst>
              </a:tr>
              <a:tr h="375462">
                <a:tc>
                  <a:txBody>
                    <a:bodyPr/>
                    <a:lstStyle/>
                    <a:p>
                      <a:r>
                        <a:rPr lang="en-US" dirty="0" smtClean="0"/>
                        <a:t>Europe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$3,287,336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$449,552	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13.68	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05511"/>
                  </a:ext>
                </a:extLst>
              </a:tr>
              <a:tr h="375462">
                <a:tc>
                  <a:txBody>
                    <a:bodyPr/>
                    <a:lstStyle/>
                    <a:p>
                      <a:r>
                        <a:rPr lang="en-US" dirty="0" smtClean="0"/>
                        <a:t>Asia Pacific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$4,042,658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$403,176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9.97</a:t>
                      </a:r>
                      <a:endParaRPr lang="en-US" dirty="0"/>
                    </a:p>
                  </a:txBody>
                  <a:tcPr>
                    <a:solidFill>
                      <a:srgbClr val="B42670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1" indent="0">
                        <a:buNone/>
                      </a:pPr>
                      <a:r>
                        <a:rPr lang="en-US" dirty="0" smtClean="0"/>
                        <a:t>285</a:t>
                      </a:r>
                    </a:p>
                  </a:txBody>
                  <a:tcPr>
                    <a:solidFill>
                      <a:srgbClr val="B42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3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60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689" y="1302565"/>
            <a:ext cx="8623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You Can Using a </a:t>
            </a:r>
            <a:r>
              <a:rPr lang="en-US" dirty="0"/>
              <a:t>Scatter Chart for Analysis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fields: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1- X-Axis</a:t>
            </a:r>
            <a:r>
              <a:rPr lang="en-US" dirty="0"/>
              <a:t>: Total Sales (represents sales volume</a:t>
            </a:r>
            <a:r>
              <a:rPr lang="en-US" dirty="0" smtClean="0"/>
              <a:t>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2- Y-Axis</a:t>
            </a:r>
            <a:r>
              <a:rPr lang="en-US" dirty="0"/>
              <a:t>: Profit Margin (represents efficiency</a:t>
            </a:r>
            <a:r>
              <a:rPr lang="en-US" dirty="0" smtClean="0"/>
              <a:t>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3- Size</a:t>
            </a:r>
            <a:r>
              <a:rPr lang="en-US" dirty="0"/>
              <a:t>: Total Profit (indicates the magnitude of profit</a:t>
            </a:r>
            <a:r>
              <a:rPr lang="en-US" dirty="0" smtClean="0"/>
              <a:t>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4- Legend</a:t>
            </a:r>
            <a:r>
              <a:rPr lang="en-US" dirty="0"/>
              <a:t>: Market Name (different markets will be highlighted with unique colors</a:t>
            </a:r>
            <a:r>
              <a:rPr lang="en-US" dirty="0" smtClean="0"/>
              <a:t>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Interpretation:</a:t>
            </a:r>
          </a:p>
          <a:p>
            <a:r>
              <a:rPr lang="en-US" dirty="0" smtClean="0"/>
              <a:t>Markets </a:t>
            </a:r>
            <a:r>
              <a:rPr lang="en-US" dirty="0"/>
              <a:t>with high sales (X-axis) but low profit margins (Y-axis) will appear in the top-right with low Y-values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180" y="964692"/>
            <a:ext cx="8305684" cy="1188720"/>
          </a:xfrm>
        </p:spPr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Sales for Each Market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689" y="3935393"/>
            <a:ext cx="10333723" cy="1111170"/>
          </a:xfrm>
          <a:prstGeom prst="rect">
            <a:avLst/>
          </a:prstGeom>
          <a:solidFill>
            <a:srgbClr val="B42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Total Sales = sum(Orders[Sales])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218" y="2792921"/>
            <a:ext cx="11470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 Go </a:t>
            </a:r>
            <a:r>
              <a:rPr lang="en-US" dirty="0"/>
              <a:t>to the </a:t>
            </a:r>
            <a:r>
              <a:rPr lang="en-US" b="1" dirty="0"/>
              <a:t>Modeling</a:t>
            </a:r>
            <a:r>
              <a:rPr lang="en-US" dirty="0"/>
              <a:t> tab &gt; </a:t>
            </a:r>
            <a:r>
              <a:rPr lang="en-US" b="1" dirty="0"/>
              <a:t>New </a:t>
            </a:r>
            <a:r>
              <a:rPr lang="en-US" b="1" dirty="0" smtClean="0"/>
              <a:t>Measure</a:t>
            </a:r>
          </a:p>
          <a:p>
            <a:r>
              <a:rPr lang="en-US" b="1" dirty="0" smtClean="0"/>
              <a:t>2- </a:t>
            </a:r>
            <a:r>
              <a:rPr lang="en-US" dirty="0"/>
              <a:t>Use the following </a:t>
            </a:r>
            <a:r>
              <a:rPr lang="en-US" dirty="0" smtClean="0"/>
              <a:t>formula 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Profit for Each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3" y="2638044"/>
            <a:ext cx="11771453" cy="3101983"/>
          </a:xfrm>
        </p:spPr>
        <p:txBody>
          <a:bodyPr/>
          <a:lstStyle/>
          <a:p>
            <a:r>
              <a:rPr lang="en-US" dirty="0"/>
              <a:t>1- Go to the </a:t>
            </a:r>
            <a:r>
              <a:rPr lang="en-US" b="1" dirty="0"/>
              <a:t>Modeling</a:t>
            </a:r>
            <a:r>
              <a:rPr lang="en-US" dirty="0"/>
              <a:t> tab &gt; </a:t>
            </a:r>
            <a:r>
              <a:rPr lang="en-US" b="1" dirty="0"/>
              <a:t>New Measure</a:t>
            </a:r>
          </a:p>
          <a:p>
            <a:r>
              <a:rPr lang="en-US" b="1" dirty="0"/>
              <a:t>2- </a:t>
            </a:r>
            <a:r>
              <a:rPr lang="en-US" dirty="0"/>
              <a:t>Use the following formula </a:t>
            </a:r>
            <a:endParaRPr lang="en-US" b="1" dirty="0"/>
          </a:p>
          <a:p>
            <a:endParaRPr lang="en-US" b="1" dirty="0"/>
          </a:p>
          <a:p>
            <a:endParaRPr lang="en-US" sz="2800" dirty="0">
              <a:solidFill>
                <a:schemeClr val="lt1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7241" y="4085582"/>
            <a:ext cx="10333723" cy="1111170"/>
          </a:xfrm>
          <a:prstGeom prst="rect">
            <a:avLst/>
          </a:prstGeom>
          <a:solidFill>
            <a:srgbClr val="B42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Total Profit = SUM(Orders[Profit])</a:t>
            </a:r>
          </a:p>
        </p:txBody>
      </p:sp>
    </p:spTree>
    <p:extLst>
      <p:ext uri="{BB962C8B-B14F-4D97-AF65-F5344CB8AC3E}">
        <p14:creationId xmlns:p14="http://schemas.microsoft.com/office/powerpoint/2010/main" val="25227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8" y="2465408"/>
            <a:ext cx="10938076" cy="42016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Calculate measure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1655180" y="964692"/>
            <a:ext cx="8305684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r>
              <a:rPr lang="en-US" dirty="0"/>
              <a:t>Profit Margin for Each Market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137" y="2916820"/>
            <a:ext cx="10300233" cy="1435261"/>
          </a:xfrm>
          <a:prstGeom prst="rect">
            <a:avLst/>
          </a:prstGeom>
          <a:solidFill>
            <a:srgbClr val="B42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Profit Margin = </a:t>
            </a:r>
          </a:p>
          <a:p>
            <a:r>
              <a:rPr lang="en-US" sz="2800" dirty="0"/>
              <a:t>DIVIDE([Total Profit],  [Total Sales], </a:t>
            </a:r>
          </a:p>
          <a:p>
            <a:r>
              <a:rPr lang="en-US" sz="2800" dirty="0"/>
              <a:t>) *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218" y="2792921"/>
            <a:ext cx="11470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218" y="4457343"/>
            <a:ext cx="105201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Profit Margin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Profit margin is a financial ratio that measures the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percentage of profit earned by a company in relation to its revenue.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 Expressed as a percentage, it indicates how much profit the company makes for every dollar of revenue generated.</a:t>
            </a:r>
          </a:p>
        </p:txBody>
      </p:sp>
    </p:spTree>
    <p:extLst>
      <p:ext uri="{BB962C8B-B14F-4D97-AF65-F5344CB8AC3E}">
        <p14:creationId xmlns:p14="http://schemas.microsoft.com/office/powerpoint/2010/main" val="208599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516" y="494717"/>
            <a:ext cx="104172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Use Profit Margin for Each Market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Profit margin is a </a:t>
            </a:r>
            <a:r>
              <a:rPr lang="en-US" b="1" dirty="0"/>
              <a:t>key performance indicator (KPI)</a:t>
            </a:r>
            <a:r>
              <a:rPr lang="en-US" dirty="0"/>
              <a:t> that shows how efficiently a market (or business unit) generates profit relative to its sales. It provides insights into how well costs are managed and how profitable each market 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By calculating the profit margin for each market, you can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Evaluate Market Efficiency</a:t>
            </a:r>
            <a:r>
              <a:rPr lang="en-US" dirty="0"/>
              <a:t>: Determine which markets are most profitable compared to their sales.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Compare Markets</a:t>
            </a:r>
            <a:r>
              <a:rPr lang="en-US" dirty="0"/>
              <a:t>: Identify underperforming markets that may require optimization or strategic changes.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Guide Expansion Decisions</a:t>
            </a:r>
            <a:r>
              <a:rPr lang="en-US" dirty="0"/>
              <a:t>: Use high-margin markets </a:t>
            </a:r>
            <a:r>
              <a:rPr lang="en-US" dirty="0">
                <a:solidFill>
                  <a:srgbClr val="C00000"/>
                </a:solidFill>
              </a:rPr>
              <a:t>as benchmarks when opening new locations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Cost Control</a:t>
            </a:r>
            <a:r>
              <a:rPr lang="en-US" dirty="0"/>
              <a:t>: Spot markets where high costs are reducing profitability despite strong </a:t>
            </a:r>
            <a:r>
              <a:rPr lang="en-US" dirty="0" smtClean="0"/>
              <a:t>sales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74" y="101178"/>
            <a:ext cx="1098437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 High </a:t>
            </a:r>
            <a:r>
              <a:rPr lang="en-US" dirty="0"/>
              <a:t>Profit Margin (e.g., 40%-60</a:t>
            </a:r>
            <a:r>
              <a:rPr lang="en-US" dirty="0" smtClean="0"/>
              <a:t>%):</a:t>
            </a:r>
          </a:p>
          <a:p>
            <a:endParaRPr lang="en-US" dirty="0" smtClean="0"/>
          </a:p>
          <a:p>
            <a:r>
              <a:rPr lang="en-US" dirty="0" smtClean="0"/>
              <a:t>  Indicates </a:t>
            </a:r>
            <a:r>
              <a:rPr lang="en-US" dirty="0"/>
              <a:t>that the market is efficient, with low costs relative to revenue</a:t>
            </a:r>
            <a:r>
              <a:rPr lang="en-US" dirty="0" smtClean="0"/>
              <a:t>. Such </a:t>
            </a:r>
            <a:r>
              <a:rPr lang="en-US" dirty="0"/>
              <a:t>markets are likely to sustain profitability and are great models for expansion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2 - Moderate </a:t>
            </a:r>
            <a:r>
              <a:rPr lang="en-US" dirty="0"/>
              <a:t>Profit Margin (e.g., 20%-30</a:t>
            </a:r>
            <a:r>
              <a:rPr lang="en-US" dirty="0" smtClean="0"/>
              <a:t>%):</a:t>
            </a:r>
          </a:p>
          <a:p>
            <a:r>
              <a:rPr lang="en-US" dirty="0"/>
              <a:t> </a:t>
            </a:r>
            <a:r>
              <a:rPr lang="en-US" dirty="0" smtClean="0"/>
              <a:t> Indicates </a:t>
            </a:r>
            <a:r>
              <a:rPr lang="en-US" dirty="0"/>
              <a:t>that the market is profitable but may need improvement in cost management or pricing strategy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3- Low </a:t>
            </a:r>
            <a:r>
              <a:rPr lang="en-US" dirty="0"/>
              <a:t>Profit Margin (e.g., below 10</a:t>
            </a:r>
            <a:r>
              <a:rPr lang="en-US" dirty="0" smtClean="0"/>
              <a:t>%):</a:t>
            </a:r>
          </a:p>
          <a:p>
            <a:endParaRPr lang="en-US" dirty="0"/>
          </a:p>
          <a:p>
            <a:r>
              <a:rPr lang="en-US" dirty="0" smtClean="0"/>
              <a:t> - Indicates </a:t>
            </a:r>
            <a:r>
              <a:rPr lang="en-US" dirty="0"/>
              <a:t>challenges in controlling costs or a need to increase revenue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- Low </a:t>
            </a:r>
            <a:r>
              <a:rPr lang="en-US" dirty="0"/>
              <a:t>profit margins could be due to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-  High </a:t>
            </a:r>
            <a:r>
              <a:rPr lang="en-US" dirty="0"/>
              <a:t>operational costs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- Aggressive </a:t>
            </a:r>
            <a:r>
              <a:rPr lang="en-US" dirty="0"/>
              <a:t>pricing to attract customers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- Inefficiencies </a:t>
            </a:r>
            <a:r>
              <a:rPr lang="en-US" dirty="0"/>
              <a:t>in operations or supply chain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4- Negative </a:t>
            </a:r>
            <a:r>
              <a:rPr lang="en-US" dirty="0"/>
              <a:t>Profit </a:t>
            </a:r>
            <a:r>
              <a:rPr lang="en-US" dirty="0" smtClean="0"/>
              <a:t>Margin :</a:t>
            </a:r>
          </a:p>
          <a:p>
            <a:r>
              <a:rPr lang="en-US" dirty="0" smtClean="0"/>
              <a:t>Indicates </a:t>
            </a:r>
            <a:r>
              <a:rPr lang="en-US" dirty="0"/>
              <a:t>that the market is operating at a loss (costs exceed sales).This requires immediate investigation to determine the cause (e.g., high fixed costs, low sales, poor pricing strategy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4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(Unique) Customers in the Last 1 Month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0618" y="2986269"/>
            <a:ext cx="8664499" cy="3368232"/>
          </a:xfrm>
          <a:prstGeom prst="rect">
            <a:avLst/>
          </a:prstGeom>
          <a:solidFill>
            <a:srgbClr val="B42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dirty="0"/>
              <a:t>Last Month Sales = </a:t>
            </a:r>
          </a:p>
          <a:p>
            <a:pPr marL="0" indent="0">
              <a:buNone/>
            </a:pPr>
            <a:r>
              <a:rPr lang="en-US" sz="2800" dirty="0"/>
              <a:t>CALCULATE(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DISTINCTCOUNT(Orders[Customer </a:t>
            </a:r>
            <a:r>
              <a:rPr lang="en-US" sz="2800" dirty="0"/>
              <a:t>ID]),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DATESINPERIOD(Orders[Date</a:t>
            </a:r>
            <a:r>
              <a:rPr lang="en-US" sz="2800" dirty="0"/>
              <a:t>], </a:t>
            </a:r>
            <a:r>
              <a:rPr lang="en-US" sz="2800" dirty="0" smtClean="0"/>
              <a:t>MAX(Orders[Date</a:t>
            </a:r>
            <a:r>
              <a:rPr lang="en-US" sz="2800" dirty="0"/>
              <a:t>]), -1, MONTH)</a:t>
            </a:r>
          </a:p>
          <a:p>
            <a:pPr marL="0" indent="0">
              <a:buNone/>
            </a:pPr>
            <a:r>
              <a:rPr lang="en-US" sz="28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681" y="2503554"/>
            <a:ext cx="567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Create </a:t>
            </a:r>
            <a:r>
              <a:rPr lang="en-US" dirty="0"/>
              <a:t>a calculated measure to filter for the last 1 month</a:t>
            </a:r>
          </a:p>
        </p:txBody>
      </p:sp>
    </p:spTree>
    <p:extLst>
      <p:ext uri="{BB962C8B-B14F-4D97-AF65-F5344CB8AC3E}">
        <p14:creationId xmlns:p14="http://schemas.microsoft.com/office/powerpoint/2010/main" val="422953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643" y="1034761"/>
            <a:ext cx="113894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Components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CALCULATE()</a:t>
            </a:r>
          </a:p>
          <a:p>
            <a:r>
              <a:rPr lang="en-US" dirty="0"/>
              <a:t> </a:t>
            </a:r>
            <a:r>
              <a:rPr lang="en-US" dirty="0" smtClean="0"/>
              <a:t>     Purpose</a:t>
            </a:r>
            <a:r>
              <a:rPr lang="en-US" dirty="0"/>
              <a:t>: Modifies a calculation by applying specific filters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Case: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calculates the distinct count of Customer IDs </a:t>
            </a:r>
            <a:r>
              <a:rPr lang="en-US" dirty="0">
                <a:solidFill>
                  <a:srgbClr val="C00000"/>
                </a:solidFill>
              </a:rPr>
              <a:t>but limits </a:t>
            </a:r>
            <a:r>
              <a:rPr lang="en-US" dirty="0"/>
              <a:t>the data to the last 1 </a:t>
            </a:r>
            <a:r>
              <a:rPr lang="en-US" dirty="0">
                <a:solidFill>
                  <a:srgbClr val="C00000"/>
                </a:solidFill>
              </a:rPr>
              <a:t>month using a filter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2. </a:t>
            </a:r>
            <a:r>
              <a:rPr lang="en-US" dirty="0" smtClean="0"/>
              <a:t>DISTINCTCOUNT(Orders[Customer </a:t>
            </a:r>
            <a:r>
              <a:rPr lang="en-US" dirty="0"/>
              <a:t>ID</a:t>
            </a:r>
            <a:r>
              <a:rPr lang="en-US" dirty="0" smtClean="0"/>
              <a:t>])</a:t>
            </a:r>
          </a:p>
          <a:p>
            <a:r>
              <a:rPr lang="en-US" dirty="0" smtClean="0"/>
              <a:t>Purpose</a:t>
            </a:r>
            <a:r>
              <a:rPr lang="en-US" dirty="0"/>
              <a:t>: Counts unique Customer IDs in the filtered </a:t>
            </a:r>
            <a:r>
              <a:rPr lang="en-US" dirty="0" smtClean="0"/>
              <a:t>dataset.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ensures that each customer is counted only once, even if they made multiple purchases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3. DATESINPERIOD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Purpose</a:t>
            </a:r>
            <a:r>
              <a:rPr lang="en-US" dirty="0"/>
              <a:t>: Creates a date range (filter) for a specific time window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263" y="524283"/>
            <a:ext cx="112158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263" y="1134318"/>
            <a:ext cx="11111696" cy="1238492"/>
          </a:xfrm>
          <a:prstGeom prst="rect">
            <a:avLst/>
          </a:prstGeom>
          <a:solidFill>
            <a:srgbClr val="B42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DATESINPERIOD(&lt;Date Column&gt;, &lt;Start Date&gt;, &lt;Number of Intervals&gt;, &lt;Interval Type&gt;)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21802" y="2783728"/>
            <a:ext cx="104982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Breakdown in this formula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Orders[Date</a:t>
            </a:r>
            <a:r>
              <a:rPr lang="en-US" dirty="0"/>
              <a:t>]: The date column in your dataset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MAX(Orders[Date</a:t>
            </a:r>
            <a:r>
              <a:rPr lang="en-US" dirty="0"/>
              <a:t>]): The latest date in your dataset (e.g., today's date or the most recent transaction date</a:t>
            </a:r>
            <a:r>
              <a:rPr lang="en-US" dirty="0" smtClean="0"/>
              <a:t>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-</a:t>
            </a:r>
            <a:r>
              <a:rPr lang="en-US" dirty="0"/>
              <a:t>1: Moves backward by 1 interval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MONTH</a:t>
            </a:r>
            <a:r>
              <a:rPr lang="en-US" dirty="0"/>
              <a:t>: Defines the interval type as 1 month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it </a:t>
            </a:r>
            <a:r>
              <a:rPr lang="en-US" dirty="0" smtClean="0"/>
              <a:t>does :  Filters </a:t>
            </a:r>
            <a:r>
              <a:rPr lang="en-US" dirty="0"/>
              <a:t>your dataset to include only data from 1 month back (relative to the most recent date in your data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4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933</Words>
  <Application>Microsoft Office PowerPoint</Application>
  <PresentationFormat>Widescreen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Qatar airways comapany</vt:lpstr>
      <vt:lpstr>Total Sales for Each Market</vt:lpstr>
      <vt:lpstr>Total Profit for Each Market</vt:lpstr>
      <vt:lpstr>PowerPoint Presentation</vt:lpstr>
      <vt:lpstr>PowerPoint Presentation</vt:lpstr>
      <vt:lpstr>PowerPoint Presentation</vt:lpstr>
      <vt:lpstr>Distinct (Unique) Customers in the Last 1 Month</vt:lpstr>
      <vt:lpstr>PowerPoint Presentation</vt:lpstr>
      <vt:lpstr>PowerPoint Presentation</vt:lpstr>
      <vt:lpstr>Analyze the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Ayat Izzeldin</dc:creator>
  <cp:lastModifiedBy>Ayat Izzeldin</cp:lastModifiedBy>
  <cp:revision>33</cp:revision>
  <dcterms:created xsi:type="dcterms:W3CDTF">2024-11-28T13:27:23Z</dcterms:created>
  <dcterms:modified xsi:type="dcterms:W3CDTF">2024-12-09T13:37:28Z</dcterms:modified>
</cp:coreProperties>
</file>