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8473"/>
    <a:srgbClr val="2763BB"/>
    <a:srgbClr val="3B8473"/>
    <a:srgbClr val="4D8274"/>
    <a:srgbClr val="3A83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snapToObjects="1">
      <p:cViewPr varScale="1">
        <p:scale>
          <a:sx n="102" d="100"/>
          <a:sy n="102" d="100"/>
        </p:scale>
        <p:origin x="192"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EB312A-5CF1-194E-88FA-E033A654802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9FD32AF-46BF-714B-886F-F1A54A6206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E2DE166-E79D-8C41-89D2-1F2BF6365241}"/>
              </a:ext>
            </a:extLst>
          </p:cNvPr>
          <p:cNvSpPr>
            <a:spLocks noGrp="1"/>
          </p:cNvSpPr>
          <p:nvPr>
            <p:ph type="dt" sz="half" idx="10"/>
          </p:nvPr>
        </p:nvSpPr>
        <p:spPr/>
        <p:txBody>
          <a:bodyPr/>
          <a:lstStyle/>
          <a:p>
            <a:fld id="{A2421E1B-11BC-114B-8F95-54B789C43981}" type="datetimeFigureOut">
              <a:rPr kumimoji="1" lang="ja-JP" altLang="en-US" smtClean="0"/>
              <a:t>2018/6/15</a:t>
            </a:fld>
            <a:endParaRPr kumimoji="1" lang="ja-JP" altLang="en-US"/>
          </a:p>
        </p:txBody>
      </p:sp>
      <p:sp>
        <p:nvSpPr>
          <p:cNvPr id="5" name="フッター プレースホルダー 4">
            <a:extLst>
              <a:ext uri="{FF2B5EF4-FFF2-40B4-BE49-F238E27FC236}">
                <a16:creationId xmlns:a16="http://schemas.microsoft.com/office/drawing/2014/main" id="{E58EF53E-21C7-DC46-929C-2652E16288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B37501-4489-2A4F-8D89-B35F9AAC676B}"/>
              </a:ext>
            </a:extLst>
          </p:cNvPr>
          <p:cNvSpPr>
            <a:spLocks noGrp="1"/>
          </p:cNvSpPr>
          <p:nvPr>
            <p:ph type="sldNum" sz="quarter" idx="12"/>
          </p:nvPr>
        </p:nvSpPr>
        <p:spPr/>
        <p:txBody>
          <a:bodyPr/>
          <a:lstStyle/>
          <a:p>
            <a:fld id="{8D2AA451-E31B-2742-B88A-61A5366D91A7}" type="slidenum">
              <a:rPr kumimoji="1" lang="ja-JP" altLang="en-US" smtClean="0"/>
              <a:t>‹#›</a:t>
            </a:fld>
            <a:endParaRPr kumimoji="1" lang="ja-JP" altLang="en-US"/>
          </a:p>
        </p:txBody>
      </p:sp>
    </p:spTree>
    <p:extLst>
      <p:ext uri="{BB962C8B-B14F-4D97-AF65-F5344CB8AC3E}">
        <p14:creationId xmlns:p14="http://schemas.microsoft.com/office/powerpoint/2010/main" val="1615417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9DA1D2-03FA-144B-866C-6C1AE897959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6A1FAD3-BEEF-E147-90A1-2EA37BDBE67C}"/>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4ECD3A-875B-7044-A109-A6212EB638E9}"/>
              </a:ext>
            </a:extLst>
          </p:cNvPr>
          <p:cNvSpPr>
            <a:spLocks noGrp="1"/>
          </p:cNvSpPr>
          <p:nvPr>
            <p:ph type="dt" sz="half" idx="10"/>
          </p:nvPr>
        </p:nvSpPr>
        <p:spPr/>
        <p:txBody>
          <a:bodyPr/>
          <a:lstStyle/>
          <a:p>
            <a:fld id="{A2421E1B-11BC-114B-8F95-54B789C43981}" type="datetimeFigureOut">
              <a:rPr kumimoji="1" lang="ja-JP" altLang="en-US" smtClean="0"/>
              <a:t>2018/6/15</a:t>
            </a:fld>
            <a:endParaRPr kumimoji="1" lang="ja-JP" altLang="en-US"/>
          </a:p>
        </p:txBody>
      </p:sp>
      <p:sp>
        <p:nvSpPr>
          <p:cNvPr id="5" name="フッター プレースホルダー 4">
            <a:extLst>
              <a:ext uri="{FF2B5EF4-FFF2-40B4-BE49-F238E27FC236}">
                <a16:creationId xmlns:a16="http://schemas.microsoft.com/office/drawing/2014/main" id="{84A08F97-1977-9448-967C-FFA61115EC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09CFA1E-1864-904B-8196-9BD888263D13}"/>
              </a:ext>
            </a:extLst>
          </p:cNvPr>
          <p:cNvSpPr>
            <a:spLocks noGrp="1"/>
          </p:cNvSpPr>
          <p:nvPr>
            <p:ph type="sldNum" sz="quarter" idx="12"/>
          </p:nvPr>
        </p:nvSpPr>
        <p:spPr/>
        <p:txBody>
          <a:bodyPr/>
          <a:lstStyle/>
          <a:p>
            <a:fld id="{8D2AA451-E31B-2742-B88A-61A5366D91A7}" type="slidenum">
              <a:rPr kumimoji="1" lang="ja-JP" altLang="en-US" smtClean="0"/>
              <a:t>‹#›</a:t>
            </a:fld>
            <a:endParaRPr kumimoji="1" lang="ja-JP" altLang="en-US"/>
          </a:p>
        </p:txBody>
      </p:sp>
    </p:spTree>
    <p:extLst>
      <p:ext uri="{BB962C8B-B14F-4D97-AF65-F5344CB8AC3E}">
        <p14:creationId xmlns:p14="http://schemas.microsoft.com/office/powerpoint/2010/main" val="3507434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C65EA07-60DF-A541-8404-F9BD6D51F45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C2158C4-DEF4-E544-80AA-236716DEB267}"/>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B0E555E-8B77-174E-80C5-D2CD3BDE6C06}"/>
              </a:ext>
            </a:extLst>
          </p:cNvPr>
          <p:cNvSpPr>
            <a:spLocks noGrp="1"/>
          </p:cNvSpPr>
          <p:nvPr>
            <p:ph type="dt" sz="half" idx="10"/>
          </p:nvPr>
        </p:nvSpPr>
        <p:spPr/>
        <p:txBody>
          <a:bodyPr/>
          <a:lstStyle/>
          <a:p>
            <a:fld id="{A2421E1B-11BC-114B-8F95-54B789C43981}" type="datetimeFigureOut">
              <a:rPr kumimoji="1" lang="ja-JP" altLang="en-US" smtClean="0"/>
              <a:t>2018/6/15</a:t>
            </a:fld>
            <a:endParaRPr kumimoji="1" lang="ja-JP" altLang="en-US"/>
          </a:p>
        </p:txBody>
      </p:sp>
      <p:sp>
        <p:nvSpPr>
          <p:cNvPr id="5" name="フッター プレースホルダー 4">
            <a:extLst>
              <a:ext uri="{FF2B5EF4-FFF2-40B4-BE49-F238E27FC236}">
                <a16:creationId xmlns:a16="http://schemas.microsoft.com/office/drawing/2014/main" id="{36E04461-08A1-E341-838A-1D113CF3BA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D1185B9-8A9D-8A4A-8E32-5A222B5DD115}"/>
              </a:ext>
            </a:extLst>
          </p:cNvPr>
          <p:cNvSpPr>
            <a:spLocks noGrp="1"/>
          </p:cNvSpPr>
          <p:nvPr>
            <p:ph type="sldNum" sz="quarter" idx="12"/>
          </p:nvPr>
        </p:nvSpPr>
        <p:spPr/>
        <p:txBody>
          <a:bodyPr/>
          <a:lstStyle/>
          <a:p>
            <a:fld id="{8D2AA451-E31B-2742-B88A-61A5366D91A7}" type="slidenum">
              <a:rPr kumimoji="1" lang="ja-JP" altLang="en-US" smtClean="0"/>
              <a:t>‹#›</a:t>
            </a:fld>
            <a:endParaRPr kumimoji="1" lang="ja-JP" altLang="en-US"/>
          </a:p>
        </p:txBody>
      </p:sp>
    </p:spTree>
    <p:extLst>
      <p:ext uri="{BB962C8B-B14F-4D97-AF65-F5344CB8AC3E}">
        <p14:creationId xmlns:p14="http://schemas.microsoft.com/office/powerpoint/2010/main" val="234860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1B7DC2-4261-9A48-B994-9967D008E28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5577EE-2A34-3241-A434-E0C789998C75}"/>
              </a:ext>
            </a:extLst>
          </p:cNvPr>
          <p:cNvSpPr>
            <a:spLocks noGrp="1"/>
          </p:cNvSpPr>
          <p:nvPr>
            <p:ph idx="1"/>
          </p:nvPr>
        </p:nvSpPr>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9126F8E-1BA0-0D46-9586-7B91AE3B28C3}"/>
              </a:ext>
            </a:extLst>
          </p:cNvPr>
          <p:cNvSpPr>
            <a:spLocks noGrp="1"/>
          </p:cNvSpPr>
          <p:nvPr>
            <p:ph type="dt" sz="half" idx="10"/>
          </p:nvPr>
        </p:nvSpPr>
        <p:spPr/>
        <p:txBody>
          <a:bodyPr/>
          <a:lstStyle/>
          <a:p>
            <a:fld id="{A2421E1B-11BC-114B-8F95-54B789C43981}" type="datetimeFigureOut">
              <a:rPr kumimoji="1" lang="ja-JP" altLang="en-US" smtClean="0"/>
              <a:t>2018/6/15</a:t>
            </a:fld>
            <a:endParaRPr kumimoji="1" lang="ja-JP" altLang="en-US"/>
          </a:p>
        </p:txBody>
      </p:sp>
      <p:sp>
        <p:nvSpPr>
          <p:cNvPr id="5" name="フッター プレースホルダー 4">
            <a:extLst>
              <a:ext uri="{FF2B5EF4-FFF2-40B4-BE49-F238E27FC236}">
                <a16:creationId xmlns:a16="http://schemas.microsoft.com/office/drawing/2014/main" id="{00C8B9EC-FD6E-754B-A69A-BF8091C5896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DE430D0-F4E7-EE46-AC2B-00F2E39CDE48}"/>
              </a:ext>
            </a:extLst>
          </p:cNvPr>
          <p:cNvSpPr>
            <a:spLocks noGrp="1"/>
          </p:cNvSpPr>
          <p:nvPr>
            <p:ph type="sldNum" sz="quarter" idx="12"/>
          </p:nvPr>
        </p:nvSpPr>
        <p:spPr/>
        <p:txBody>
          <a:bodyPr/>
          <a:lstStyle/>
          <a:p>
            <a:fld id="{8D2AA451-E31B-2742-B88A-61A5366D91A7}" type="slidenum">
              <a:rPr kumimoji="1" lang="ja-JP" altLang="en-US" smtClean="0"/>
              <a:t>‹#›</a:t>
            </a:fld>
            <a:endParaRPr kumimoji="1" lang="ja-JP" altLang="en-US"/>
          </a:p>
        </p:txBody>
      </p:sp>
    </p:spTree>
    <p:extLst>
      <p:ext uri="{BB962C8B-B14F-4D97-AF65-F5344CB8AC3E}">
        <p14:creationId xmlns:p14="http://schemas.microsoft.com/office/powerpoint/2010/main" val="2386709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1DC544-EFBD-244B-9C47-81165EE2F16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0B7E102-EA4E-5B4A-890F-0FC677683B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2839D35-A588-774F-9E79-D44E168EBDEF}"/>
              </a:ext>
            </a:extLst>
          </p:cNvPr>
          <p:cNvSpPr>
            <a:spLocks noGrp="1"/>
          </p:cNvSpPr>
          <p:nvPr>
            <p:ph type="dt" sz="half" idx="10"/>
          </p:nvPr>
        </p:nvSpPr>
        <p:spPr/>
        <p:txBody>
          <a:bodyPr/>
          <a:lstStyle/>
          <a:p>
            <a:fld id="{A2421E1B-11BC-114B-8F95-54B789C43981}" type="datetimeFigureOut">
              <a:rPr kumimoji="1" lang="ja-JP" altLang="en-US" smtClean="0"/>
              <a:t>2018/6/15</a:t>
            </a:fld>
            <a:endParaRPr kumimoji="1" lang="ja-JP" altLang="en-US"/>
          </a:p>
        </p:txBody>
      </p:sp>
      <p:sp>
        <p:nvSpPr>
          <p:cNvPr id="5" name="フッター プレースホルダー 4">
            <a:extLst>
              <a:ext uri="{FF2B5EF4-FFF2-40B4-BE49-F238E27FC236}">
                <a16:creationId xmlns:a16="http://schemas.microsoft.com/office/drawing/2014/main" id="{FCBA7568-9AB5-BE46-A604-70B6AB0C69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2F1582-63F8-AF4E-AB6D-433F34A6B0AD}"/>
              </a:ext>
            </a:extLst>
          </p:cNvPr>
          <p:cNvSpPr>
            <a:spLocks noGrp="1"/>
          </p:cNvSpPr>
          <p:nvPr>
            <p:ph type="sldNum" sz="quarter" idx="12"/>
          </p:nvPr>
        </p:nvSpPr>
        <p:spPr/>
        <p:txBody>
          <a:bodyPr/>
          <a:lstStyle/>
          <a:p>
            <a:fld id="{8D2AA451-E31B-2742-B88A-61A5366D91A7}" type="slidenum">
              <a:rPr kumimoji="1" lang="ja-JP" altLang="en-US" smtClean="0"/>
              <a:t>‹#›</a:t>
            </a:fld>
            <a:endParaRPr kumimoji="1" lang="ja-JP" altLang="en-US"/>
          </a:p>
        </p:txBody>
      </p:sp>
    </p:spTree>
    <p:extLst>
      <p:ext uri="{BB962C8B-B14F-4D97-AF65-F5344CB8AC3E}">
        <p14:creationId xmlns:p14="http://schemas.microsoft.com/office/powerpoint/2010/main" val="21109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0CE269-8469-5E49-8AD4-69B0AD273F4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1C02DA4-6BF7-8748-8619-CE5F1895B77F}"/>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928ABB5-27EF-254E-A754-1A37E7BB55A1}"/>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14B157F-46A8-6941-8199-0B9853AD55AB}"/>
              </a:ext>
            </a:extLst>
          </p:cNvPr>
          <p:cNvSpPr>
            <a:spLocks noGrp="1"/>
          </p:cNvSpPr>
          <p:nvPr>
            <p:ph type="dt" sz="half" idx="10"/>
          </p:nvPr>
        </p:nvSpPr>
        <p:spPr/>
        <p:txBody>
          <a:bodyPr/>
          <a:lstStyle/>
          <a:p>
            <a:fld id="{A2421E1B-11BC-114B-8F95-54B789C43981}" type="datetimeFigureOut">
              <a:rPr kumimoji="1" lang="ja-JP" altLang="en-US" smtClean="0"/>
              <a:t>2018/6/15</a:t>
            </a:fld>
            <a:endParaRPr kumimoji="1" lang="ja-JP" altLang="en-US"/>
          </a:p>
        </p:txBody>
      </p:sp>
      <p:sp>
        <p:nvSpPr>
          <p:cNvPr id="6" name="フッター プレースホルダー 5">
            <a:extLst>
              <a:ext uri="{FF2B5EF4-FFF2-40B4-BE49-F238E27FC236}">
                <a16:creationId xmlns:a16="http://schemas.microsoft.com/office/drawing/2014/main" id="{1FF723CD-DBCC-B84C-9765-B5D47EB60BD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F98E091-4E78-0440-BB3D-24109E47F999}"/>
              </a:ext>
            </a:extLst>
          </p:cNvPr>
          <p:cNvSpPr>
            <a:spLocks noGrp="1"/>
          </p:cNvSpPr>
          <p:nvPr>
            <p:ph type="sldNum" sz="quarter" idx="12"/>
          </p:nvPr>
        </p:nvSpPr>
        <p:spPr/>
        <p:txBody>
          <a:bodyPr/>
          <a:lstStyle/>
          <a:p>
            <a:fld id="{8D2AA451-E31B-2742-B88A-61A5366D91A7}" type="slidenum">
              <a:rPr kumimoji="1" lang="ja-JP" altLang="en-US" smtClean="0"/>
              <a:t>‹#›</a:t>
            </a:fld>
            <a:endParaRPr kumimoji="1" lang="ja-JP" altLang="en-US"/>
          </a:p>
        </p:txBody>
      </p:sp>
    </p:spTree>
    <p:extLst>
      <p:ext uri="{BB962C8B-B14F-4D97-AF65-F5344CB8AC3E}">
        <p14:creationId xmlns:p14="http://schemas.microsoft.com/office/powerpoint/2010/main" val="3301459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8FF68A-927F-C743-B698-B62025BAFA2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9271EB-F422-F546-A8C5-54511F00FD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AA8E78A-CC3C-1241-B6A4-B38C9F1D1B13}"/>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76D49A0-59D3-504C-ACE8-6DC3D258FB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E6B15B76-003F-934F-A05C-02456F01D62D}"/>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30BF366-5BF3-A043-9F98-3E9D199EE73F}"/>
              </a:ext>
            </a:extLst>
          </p:cNvPr>
          <p:cNvSpPr>
            <a:spLocks noGrp="1"/>
          </p:cNvSpPr>
          <p:nvPr>
            <p:ph type="dt" sz="half" idx="10"/>
          </p:nvPr>
        </p:nvSpPr>
        <p:spPr/>
        <p:txBody>
          <a:bodyPr/>
          <a:lstStyle/>
          <a:p>
            <a:fld id="{A2421E1B-11BC-114B-8F95-54B789C43981}" type="datetimeFigureOut">
              <a:rPr kumimoji="1" lang="ja-JP" altLang="en-US" smtClean="0"/>
              <a:t>2018/6/15</a:t>
            </a:fld>
            <a:endParaRPr kumimoji="1" lang="ja-JP" altLang="en-US"/>
          </a:p>
        </p:txBody>
      </p:sp>
      <p:sp>
        <p:nvSpPr>
          <p:cNvPr id="8" name="フッター プレースホルダー 7">
            <a:extLst>
              <a:ext uri="{FF2B5EF4-FFF2-40B4-BE49-F238E27FC236}">
                <a16:creationId xmlns:a16="http://schemas.microsoft.com/office/drawing/2014/main" id="{259EDDED-1089-024D-A67A-DAA4EBDC4A3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1D62D75-81B0-F440-ADAC-9AA9953AC815}"/>
              </a:ext>
            </a:extLst>
          </p:cNvPr>
          <p:cNvSpPr>
            <a:spLocks noGrp="1"/>
          </p:cNvSpPr>
          <p:nvPr>
            <p:ph type="sldNum" sz="quarter" idx="12"/>
          </p:nvPr>
        </p:nvSpPr>
        <p:spPr/>
        <p:txBody>
          <a:bodyPr/>
          <a:lstStyle/>
          <a:p>
            <a:fld id="{8D2AA451-E31B-2742-B88A-61A5366D91A7}" type="slidenum">
              <a:rPr kumimoji="1" lang="ja-JP" altLang="en-US" smtClean="0"/>
              <a:t>‹#›</a:t>
            </a:fld>
            <a:endParaRPr kumimoji="1" lang="ja-JP" altLang="en-US"/>
          </a:p>
        </p:txBody>
      </p:sp>
    </p:spTree>
    <p:extLst>
      <p:ext uri="{BB962C8B-B14F-4D97-AF65-F5344CB8AC3E}">
        <p14:creationId xmlns:p14="http://schemas.microsoft.com/office/powerpoint/2010/main" val="3364715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DF3DC7-6EE4-9A46-B9E4-E943501746E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C68F38D-B229-2342-BD4F-724DEC6C1B6B}"/>
              </a:ext>
            </a:extLst>
          </p:cNvPr>
          <p:cNvSpPr>
            <a:spLocks noGrp="1"/>
          </p:cNvSpPr>
          <p:nvPr>
            <p:ph type="dt" sz="half" idx="10"/>
          </p:nvPr>
        </p:nvSpPr>
        <p:spPr/>
        <p:txBody>
          <a:bodyPr/>
          <a:lstStyle/>
          <a:p>
            <a:fld id="{A2421E1B-11BC-114B-8F95-54B789C43981}" type="datetimeFigureOut">
              <a:rPr kumimoji="1" lang="ja-JP" altLang="en-US" smtClean="0"/>
              <a:t>2018/6/15</a:t>
            </a:fld>
            <a:endParaRPr kumimoji="1" lang="ja-JP" altLang="en-US"/>
          </a:p>
        </p:txBody>
      </p:sp>
      <p:sp>
        <p:nvSpPr>
          <p:cNvPr id="4" name="フッター プレースホルダー 3">
            <a:extLst>
              <a:ext uri="{FF2B5EF4-FFF2-40B4-BE49-F238E27FC236}">
                <a16:creationId xmlns:a16="http://schemas.microsoft.com/office/drawing/2014/main" id="{E6B1DA1E-AB31-A649-8E21-866D7418730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C68F7A1-97B3-644E-81FD-827729333FC0}"/>
              </a:ext>
            </a:extLst>
          </p:cNvPr>
          <p:cNvSpPr>
            <a:spLocks noGrp="1"/>
          </p:cNvSpPr>
          <p:nvPr>
            <p:ph type="sldNum" sz="quarter" idx="12"/>
          </p:nvPr>
        </p:nvSpPr>
        <p:spPr/>
        <p:txBody>
          <a:bodyPr/>
          <a:lstStyle/>
          <a:p>
            <a:fld id="{8D2AA451-E31B-2742-B88A-61A5366D91A7}" type="slidenum">
              <a:rPr kumimoji="1" lang="ja-JP" altLang="en-US" smtClean="0"/>
              <a:t>‹#›</a:t>
            </a:fld>
            <a:endParaRPr kumimoji="1" lang="ja-JP" altLang="en-US"/>
          </a:p>
        </p:txBody>
      </p:sp>
    </p:spTree>
    <p:extLst>
      <p:ext uri="{BB962C8B-B14F-4D97-AF65-F5344CB8AC3E}">
        <p14:creationId xmlns:p14="http://schemas.microsoft.com/office/powerpoint/2010/main" val="2735485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73E0DA2-3BBB-6C42-9195-8FFD0FF49514}"/>
              </a:ext>
            </a:extLst>
          </p:cNvPr>
          <p:cNvSpPr>
            <a:spLocks noGrp="1"/>
          </p:cNvSpPr>
          <p:nvPr>
            <p:ph type="dt" sz="half" idx="10"/>
          </p:nvPr>
        </p:nvSpPr>
        <p:spPr/>
        <p:txBody>
          <a:bodyPr/>
          <a:lstStyle/>
          <a:p>
            <a:fld id="{A2421E1B-11BC-114B-8F95-54B789C43981}" type="datetimeFigureOut">
              <a:rPr kumimoji="1" lang="ja-JP" altLang="en-US" smtClean="0"/>
              <a:t>2018/6/15</a:t>
            </a:fld>
            <a:endParaRPr kumimoji="1" lang="ja-JP" altLang="en-US"/>
          </a:p>
        </p:txBody>
      </p:sp>
      <p:sp>
        <p:nvSpPr>
          <p:cNvPr id="3" name="フッター プレースホルダー 2">
            <a:extLst>
              <a:ext uri="{FF2B5EF4-FFF2-40B4-BE49-F238E27FC236}">
                <a16:creationId xmlns:a16="http://schemas.microsoft.com/office/drawing/2014/main" id="{6B81844F-2315-094C-9C02-18CA44D5EF6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CD20644-84EB-724A-BE93-3A480176D0D5}"/>
              </a:ext>
            </a:extLst>
          </p:cNvPr>
          <p:cNvSpPr>
            <a:spLocks noGrp="1"/>
          </p:cNvSpPr>
          <p:nvPr>
            <p:ph type="sldNum" sz="quarter" idx="12"/>
          </p:nvPr>
        </p:nvSpPr>
        <p:spPr/>
        <p:txBody>
          <a:bodyPr/>
          <a:lstStyle/>
          <a:p>
            <a:fld id="{8D2AA451-E31B-2742-B88A-61A5366D91A7}" type="slidenum">
              <a:rPr kumimoji="1" lang="ja-JP" altLang="en-US" smtClean="0"/>
              <a:t>‹#›</a:t>
            </a:fld>
            <a:endParaRPr kumimoji="1" lang="ja-JP" altLang="en-US"/>
          </a:p>
        </p:txBody>
      </p:sp>
    </p:spTree>
    <p:extLst>
      <p:ext uri="{BB962C8B-B14F-4D97-AF65-F5344CB8AC3E}">
        <p14:creationId xmlns:p14="http://schemas.microsoft.com/office/powerpoint/2010/main" val="1138143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F3AC01-8190-6042-9FBD-42602A0C560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11E47A0-AA31-884D-A85A-A87CD9063F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A81861F-5CFE-E34C-A988-804228A84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8E40B4A-7167-D24A-AAD2-1218E462BE07}"/>
              </a:ext>
            </a:extLst>
          </p:cNvPr>
          <p:cNvSpPr>
            <a:spLocks noGrp="1"/>
          </p:cNvSpPr>
          <p:nvPr>
            <p:ph type="dt" sz="half" idx="10"/>
          </p:nvPr>
        </p:nvSpPr>
        <p:spPr/>
        <p:txBody>
          <a:bodyPr/>
          <a:lstStyle/>
          <a:p>
            <a:fld id="{A2421E1B-11BC-114B-8F95-54B789C43981}" type="datetimeFigureOut">
              <a:rPr kumimoji="1" lang="ja-JP" altLang="en-US" smtClean="0"/>
              <a:t>2018/6/15</a:t>
            </a:fld>
            <a:endParaRPr kumimoji="1" lang="ja-JP" altLang="en-US"/>
          </a:p>
        </p:txBody>
      </p:sp>
      <p:sp>
        <p:nvSpPr>
          <p:cNvPr id="6" name="フッター プレースホルダー 5">
            <a:extLst>
              <a:ext uri="{FF2B5EF4-FFF2-40B4-BE49-F238E27FC236}">
                <a16:creationId xmlns:a16="http://schemas.microsoft.com/office/drawing/2014/main" id="{0D3D7006-DEC7-F348-B74F-53FBEF667CD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937CFD9-CEB2-4246-9ED5-EDB8849E156A}"/>
              </a:ext>
            </a:extLst>
          </p:cNvPr>
          <p:cNvSpPr>
            <a:spLocks noGrp="1"/>
          </p:cNvSpPr>
          <p:nvPr>
            <p:ph type="sldNum" sz="quarter" idx="12"/>
          </p:nvPr>
        </p:nvSpPr>
        <p:spPr/>
        <p:txBody>
          <a:bodyPr/>
          <a:lstStyle/>
          <a:p>
            <a:fld id="{8D2AA451-E31B-2742-B88A-61A5366D91A7}" type="slidenum">
              <a:rPr kumimoji="1" lang="ja-JP" altLang="en-US" smtClean="0"/>
              <a:t>‹#›</a:t>
            </a:fld>
            <a:endParaRPr kumimoji="1" lang="ja-JP" altLang="en-US"/>
          </a:p>
        </p:txBody>
      </p:sp>
    </p:spTree>
    <p:extLst>
      <p:ext uri="{BB962C8B-B14F-4D97-AF65-F5344CB8AC3E}">
        <p14:creationId xmlns:p14="http://schemas.microsoft.com/office/powerpoint/2010/main" val="1246553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3EB63-41EE-7041-A6FE-D9ED46A08A2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D4646A6-F64A-DA41-84B7-0B89AEB67F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1CE01D9-0113-0247-8047-2AED257225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D89A271-5F05-5E43-8792-9C30FF65769E}"/>
              </a:ext>
            </a:extLst>
          </p:cNvPr>
          <p:cNvSpPr>
            <a:spLocks noGrp="1"/>
          </p:cNvSpPr>
          <p:nvPr>
            <p:ph type="dt" sz="half" idx="10"/>
          </p:nvPr>
        </p:nvSpPr>
        <p:spPr/>
        <p:txBody>
          <a:bodyPr/>
          <a:lstStyle/>
          <a:p>
            <a:fld id="{A2421E1B-11BC-114B-8F95-54B789C43981}" type="datetimeFigureOut">
              <a:rPr kumimoji="1" lang="ja-JP" altLang="en-US" smtClean="0"/>
              <a:t>2018/6/15</a:t>
            </a:fld>
            <a:endParaRPr kumimoji="1" lang="ja-JP" altLang="en-US"/>
          </a:p>
        </p:txBody>
      </p:sp>
      <p:sp>
        <p:nvSpPr>
          <p:cNvPr id="6" name="フッター プレースホルダー 5">
            <a:extLst>
              <a:ext uri="{FF2B5EF4-FFF2-40B4-BE49-F238E27FC236}">
                <a16:creationId xmlns:a16="http://schemas.microsoft.com/office/drawing/2014/main" id="{59703508-EE85-F645-A4D6-ED1706C64EA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948E36-9776-9B43-80E9-425A650EA927}"/>
              </a:ext>
            </a:extLst>
          </p:cNvPr>
          <p:cNvSpPr>
            <a:spLocks noGrp="1"/>
          </p:cNvSpPr>
          <p:nvPr>
            <p:ph type="sldNum" sz="quarter" idx="12"/>
          </p:nvPr>
        </p:nvSpPr>
        <p:spPr/>
        <p:txBody>
          <a:bodyPr/>
          <a:lstStyle/>
          <a:p>
            <a:fld id="{8D2AA451-E31B-2742-B88A-61A5366D91A7}" type="slidenum">
              <a:rPr kumimoji="1" lang="ja-JP" altLang="en-US" smtClean="0"/>
              <a:t>‹#›</a:t>
            </a:fld>
            <a:endParaRPr kumimoji="1" lang="ja-JP" altLang="en-US"/>
          </a:p>
        </p:txBody>
      </p:sp>
    </p:spTree>
    <p:extLst>
      <p:ext uri="{BB962C8B-B14F-4D97-AF65-F5344CB8AC3E}">
        <p14:creationId xmlns:p14="http://schemas.microsoft.com/office/powerpoint/2010/main" val="831529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DCC2E32-9420-FF4B-B1CB-EAFE95D6F0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036007A-3ACF-B649-AFC6-D2190D4368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E3924EB-2BE6-ED4E-B99C-9CCFAFE4AF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21E1B-11BC-114B-8F95-54B789C43981}" type="datetimeFigureOut">
              <a:rPr kumimoji="1" lang="ja-JP" altLang="en-US" smtClean="0"/>
              <a:t>2018/6/15</a:t>
            </a:fld>
            <a:endParaRPr kumimoji="1" lang="ja-JP" altLang="en-US"/>
          </a:p>
        </p:txBody>
      </p:sp>
      <p:sp>
        <p:nvSpPr>
          <p:cNvPr id="5" name="フッター プレースホルダー 4">
            <a:extLst>
              <a:ext uri="{FF2B5EF4-FFF2-40B4-BE49-F238E27FC236}">
                <a16:creationId xmlns:a16="http://schemas.microsoft.com/office/drawing/2014/main" id="{8C2B5B3D-7632-2146-A3EB-EDB2A02D49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EE2C14F-F2A4-254A-84A9-060F7158CA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AA451-E31B-2742-B88A-61A5366D91A7}" type="slidenum">
              <a:rPr kumimoji="1" lang="ja-JP" altLang="en-US" smtClean="0"/>
              <a:t>‹#›</a:t>
            </a:fld>
            <a:endParaRPr kumimoji="1" lang="ja-JP" altLang="en-US"/>
          </a:p>
        </p:txBody>
      </p:sp>
    </p:spTree>
    <p:extLst>
      <p:ext uri="{BB962C8B-B14F-4D97-AF65-F5344CB8AC3E}">
        <p14:creationId xmlns:p14="http://schemas.microsoft.com/office/powerpoint/2010/main" val="2774102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eveloper.ibm.com/jp/patterns/load-test-your-blockchain-network" TargetMode="External"/><Relationship Id="rId13" Type="http://schemas.openxmlformats.org/officeDocument/2006/relationships/hyperlink" Target="https://developer.ibm.com/jp/patterns/deploy-serverless-multilingual-conference-room" TargetMode="External"/><Relationship Id="rId18" Type="http://schemas.openxmlformats.org/officeDocument/2006/relationships/hyperlink" Target="https://developer.ibm.com/jp/patterns/create-a-real-time-payments-app" TargetMode="External"/><Relationship Id="rId3" Type="http://schemas.openxmlformats.org/officeDocument/2006/relationships/hyperlink" Target="https://developer.ibm.com/jp/patterns/manage-microservices-traffic-using-istio" TargetMode="External"/><Relationship Id="rId21" Type="http://schemas.openxmlformats.org/officeDocument/2006/relationships/hyperlink" Target="https://developer.ibm.com/jp/patterns/build-your-first-blockchain-application" TargetMode="External"/><Relationship Id="rId7" Type="http://schemas.openxmlformats.org/officeDocument/2006/relationships/hyperlink" Target="https://developer.ibm.com/jp/patterns/develop-web-based-mobile-health-app-uses-machine-learning" TargetMode="External"/><Relationship Id="rId12" Type="http://schemas.openxmlformats.org/officeDocument/2006/relationships/hyperlink" Target="https://developer.ibm.com/jp/patterns/use-mongoose-and-mongodb-to-serve-app-data" TargetMode="External"/><Relationship Id="rId17" Type="http://schemas.openxmlformats.org/officeDocument/2006/relationships/hyperlink" Target="https://developer.ibm.com/jp/patterns/classify-vehicle-damage-images" TargetMode="External"/><Relationship Id="rId2" Type="http://schemas.openxmlformats.org/officeDocument/2006/relationships/image" Target="../media/image1.png"/><Relationship Id="rId16" Type="http://schemas.openxmlformats.org/officeDocument/2006/relationships/hyperlink" Target="https://developer.ibm.com/jp/patterns/locate-and-count-items-with-object-detection" TargetMode="External"/><Relationship Id="rId20" Type="http://schemas.openxmlformats.org/officeDocument/2006/relationships/hyperlink" Target="https://developer.ibm.com/jp/patterns/analyze-twitter-handles-and-hashtags-for-sentiment-and-content" TargetMode="External"/><Relationship Id="rId1" Type="http://schemas.openxmlformats.org/officeDocument/2006/relationships/slideLayout" Target="../slideLayouts/slideLayout1.xml"/><Relationship Id="rId6" Type="http://schemas.openxmlformats.org/officeDocument/2006/relationships/hyperlink" Target="https://developer.ibm.com/jp/patterns/deploy-asset-transfer-app-using-blockchain" TargetMode="External"/><Relationship Id="rId11" Type="http://schemas.openxmlformats.org/officeDocument/2006/relationships/hyperlink" Target="https://developer.ibm.com/jp/patterns/get-customer-insights-from-product-reviews" TargetMode="External"/><Relationship Id="rId5" Type="http://schemas.openxmlformats.org/officeDocument/2006/relationships/hyperlink" Target="https://developer.ibm.com/jp/patterns/create-list-app-using-blockchain" TargetMode="External"/><Relationship Id="rId15" Type="http://schemas.openxmlformats.org/officeDocument/2006/relationships/hyperlink" Target="https://developer.ibm.com/jp/patterns/create-an-app-to-perform-intelligent-searches-on-data" TargetMode="External"/><Relationship Id="rId10" Type="http://schemas.openxmlformats.org/officeDocument/2006/relationships/hyperlink" Target="https://developer.ibm.com/jp/patterns/deploy-a-react-application-on-kubernetes" TargetMode="External"/><Relationship Id="rId19" Type="http://schemas.openxmlformats.org/officeDocument/2006/relationships/hyperlink" Target="https://developer.ibm.com/jp/patterns/analyze-an-image-and-send-a-status-alert" TargetMode="External"/><Relationship Id="rId4" Type="http://schemas.openxmlformats.org/officeDocument/2006/relationships/hyperlink" Target="https://developer.ibm.com/jp/patterns/implement-voice-controls-serverless-home-automation-hub" TargetMode="External"/><Relationship Id="rId9" Type="http://schemas.openxmlformats.org/officeDocument/2006/relationships/hyperlink" Target="https://developer.ibm.com/jp/patterns/create-a-web-app-to-get-stock-information-prices-and-sentiment" TargetMode="External"/><Relationship Id="rId14" Type="http://schemas.openxmlformats.org/officeDocument/2006/relationships/hyperlink" Target="https://developer.ibm.com/jp/patterns/create-and-deploy-a-scoring-model-to-predict-heartrate-failure" TargetMode="External"/><Relationship Id="rId22" Type="http://schemas.openxmlformats.org/officeDocument/2006/relationships/hyperlink" Target="https://developer.ibm.com/jp/patterns/create-and-execute-blockchain-smart-contrac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a:extLst>
              <a:ext uri="{FF2B5EF4-FFF2-40B4-BE49-F238E27FC236}">
                <a16:creationId xmlns:a16="http://schemas.microsoft.com/office/drawing/2014/main" id="{87478B08-3C52-8746-A631-5BF4E4C1EA5E}"/>
              </a:ext>
            </a:extLst>
          </p:cNvPr>
          <p:cNvPicPr>
            <a:picLocks noChangeAspect="1"/>
          </p:cNvPicPr>
          <p:nvPr/>
        </p:nvPicPr>
        <p:blipFill rotWithShape="1">
          <a:blip r:embed="rId2"/>
          <a:srcRect l="34406"/>
          <a:stretch/>
        </p:blipFill>
        <p:spPr>
          <a:xfrm>
            <a:off x="3012140" y="-1"/>
            <a:ext cx="9179860" cy="925653"/>
          </a:xfrm>
          <a:prstGeom prst="rect">
            <a:avLst/>
          </a:prstGeom>
        </p:spPr>
      </p:pic>
      <p:graphicFrame>
        <p:nvGraphicFramePr>
          <p:cNvPr id="9" name="表 8">
            <a:extLst>
              <a:ext uri="{FF2B5EF4-FFF2-40B4-BE49-F238E27FC236}">
                <a16:creationId xmlns:a16="http://schemas.microsoft.com/office/drawing/2014/main" id="{CD3AF358-39D6-6F4E-9E7E-210B788A8450}"/>
              </a:ext>
            </a:extLst>
          </p:cNvPr>
          <p:cNvGraphicFramePr>
            <a:graphicFrameLocks noGrp="1"/>
          </p:cNvGraphicFramePr>
          <p:nvPr>
            <p:extLst>
              <p:ext uri="{D42A27DB-BD31-4B8C-83A1-F6EECF244321}">
                <p14:modId xmlns:p14="http://schemas.microsoft.com/office/powerpoint/2010/main" val="168830499"/>
              </p:ext>
            </p:extLst>
          </p:nvPr>
        </p:nvGraphicFramePr>
        <p:xfrm>
          <a:off x="100393" y="1298471"/>
          <a:ext cx="12023477" cy="5464892"/>
        </p:xfrm>
        <a:graphic>
          <a:graphicData uri="http://schemas.openxmlformats.org/drawingml/2006/table">
            <a:tbl>
              <a:tblPr>
                <a:tableStyleId>{5940675A-B579-460E-94D1-54222C63F5DA}</a:tableStyleId>
              </a:tblPr>
              <a:tblGrid>
                <a:gridCol w="4328978">
                  <a:extLst>
                    <a:ext uri="{9D8B030D-6E8A-4147-A177-3AD203B41FA5}">
                      <a16:colId xmlns:a16="http://schemas.microsoft.com/office/drawing/2014/main" val="3996197055"/>
                    </a:ext>
                  </a:extLst>
                </a:gridCol>
                <a:gridCol w="438585">
                  <a:extLst>
                    <a:ext uri="{9D8B030D-6E8A-4147-A177-3AD203B41FA5}">
                      <a16:colId xmlns:a16="http://schemas.microsoft.com/office/drawing/2014/main" val="1636626927"/>
                    </a:ext>
                  </a:extLst>
                </a:gridCol>
                <a:gridCol w="505610">
                  <a:extLst>
                    <a:ext uri="{9D8B030D-6E8A-4147-A177-3AD203B41FA5}">
                      <a16:colId xmlns:a16="http://schemas.microsoft.com/office/drawing/2014/main" val="2997945456"/>
                    </a:ext>
                  </a:extLst>
                </a:gridCol>
                <a:gridCol w="484094">
                  <a:extLst>
                    <a:ext uri="{9D8B030D-6E8A-4147-A177-3AD203B41FA5}">
                      <a16:colId xmlns:a16="http://schemas.microsoft.com/office/drawing/2014/main" val="2713893746"/>
                    </a:ext>
                  </a:extLst>
                </a:gridCol>
                <a:gridCol w="355002">
                  <a:extLst>
                    <a:ext uri="{9D8B030D-6E8A-4147-A177-3AD203B41FA5}">
                      <a16:colId xmlns:a16="http://schemas.microsoft.com/office/drawing/2014/main" val="401972731"/>
                    </a:ext>
                  </a:extLst>
                </a:gridCol>
                <a:gridCol w="591671">
                  <a:extLst>
                    <a:ext uri="{9D8B030D-6E8A-4147-A177-3AD203B41FA5}">
                      <a16:colId xmlns:a16="http://schemas.microsoft.com/office/drawing/2014/main" val="430582780"/>
                    </a:ext>
                  </a:extLst>
                </a:gridCol>
                <a:gridCol w="517770">
                  <a:extLst>
                    <a:ext uri="{9D8B030D-6E8A-4147-A177-3AD203B41FA5}">
                      <a16:colId xmlns:a16="http://schemas.microsoft.com/office/drawing/2014/main" val="3946154484"/>
                    </a:ext>
                  </a:extLst>
                </a:gridCol>
                <a:gridCol w="537882">
                  <a:extLst>
                    <a:ext uri="{9D8B030D-6E8A-4147-A177-3AD203B41FA5}">
                      <a16:colId xmlns:a16="http://schemas.microsoft.com/office/drawing/2014/main" val="2888971637"/>
                    </a:ext>
                  </a:extLst>
                </a:gridCol>
                <a:gridCol w="534554">
                  <a:extLst>
                    <a:ext uri="{9D8B030D-6E8A-4147-A177-3AD203B41FA5}">
                      <a16:colId xmlns:a16="http://schemas.microsoft.com/office/drawing/2014/main" val="2548158735"/>
                    </a:ext>
                  </a:extLst>
                </a:gridCol>
                <a:gridCol w="347573">
                  <a:extLst>
                    <a:ext uri="{9D8B030D-6E8A-4147-A177-3AD203B41FA5}">
                      <a16:colId xmlns:a16="http://schemas.microsoft.com/office/drawing/2014/main" val="3843740857"/>
                    </a:ext>
                  </a:extLst>
                </a:gridCol>
                <a:gridCol w="364357">
                  <a:extLst>
                    <a:ext uri="{9D8B030D-6E8A-4147-A177-3AD203B41FA5}">
                      <a16:colId xmlns:a16="http://schemas.microsoft.com/office/drawing/2014/main" val="1881897936"/>
                    </a:ext>
                  </a:extLst>
                </a:gridCol>
                <a:gridCol w="527125">
                  <a:extLst>
                    <a:ext uri="{9D8B030D-6E8A-4147-A177-3AD203B41FA5}">
                      <a16:colId xmlns:a16="http://schemas.microsoft.com/office/drawing/2014/main" val="4228497657"/>
                    </a:ext>
                  </a:extLst>
                </a:gridCol>
                <a:gridCol w="525199">
                  <a:extLst>
                    <a:ext uri="{9D8B030D-6E8A-4147-A177-3AD203B41FA5}">
                      <a16:colId xmlns:a16="http://schemas.microsoft.com/office/drawing/2014/main" val="264852149"/>
                    </a:ext>
                  </a:extLst>
                </a:gridCol>
                <a:gridCol w="437491">
                  <a:extLst>
                    <a:ext uri="{9D8B030D-6E8A-4147-A177-3AD203B41FA5}">
                      <a16:colId xmlns:a16="http://schemas.microsoft.com/office/drawing/2014/main" val="2340438560"/>
                    </a:ext>
                  </a:extLst>
                </a:gridCol>
                <a:gridCol w="430306">
                  <a:extLst>
                    <a:ext uri="{9D8B030D-6E8A-4147-A177-3AD203B41FA5}">
                      <a16:colId xmlns:a16="http://schemas.microsoft.com/office/drawing/2014/main" val="2046418112"/>
                    </a:ext>
                  </a:extLst>
                </a:gridCol>
                <a:gridCol w="666974">
                  <a:extLst>
                    <a:ext uri="{9D8B030D-6E8A-4147-A177-3AD203B41FA5}">
                      <a16:colId xmlns:a16="http://schemas.microsoft.com/office/drawing/2014/main" val="522870665"/>
                    </a:ext>
                  </a:extLst>
                </a:gridCol>
                <a:gridCol w="430306">
                  <a:extLst>
                    <a:ext uri="{9D8B030D-6E8A-4147-A177-3AD203B41FA5}">
                      <a16:colId xmlns:a16="http://schemas.microsoft.com/office/drawing/2014/main" val="1851097512"/>
                    </a:ext>
                  </a:extLst>
                </a:gridCol>
              </a:tblGrid>
              <a:tr h="393464">
                <a:tc>
                  <a:txBody>
                    <a:bodyPr/>
                    <a:lstStyle/>
                    <a:p>
                      <a:pPr algn="ctr" fontAlgn="ctr"/>
                      <a:r>
                        <a:rPr lang="en-US" altLang="ja-JP" sz="1050" b="1" i="0" u="none" strike="noStrike" dirty="0">
                          <a:solidFill>
                            <a:schemeClr val="bg1"/>
                          </a:solidFill>
                          <a:effectLst/>
                          <a:latin typeface="Meiryo UI" panose="020B0604030504040204" pitchFamily="34" charset="-128"/>
                          <a:ea typeface="Meiryo UI" panose="020B0604030504040204" pitchFamily="34" charset="-128"/>
                        </a:rPr>
                        <a:t>IBM Code Patterns </a:t>
                      </a:r>
                      <a:r>
                        <a:rPr lang="en-US" altLang="ja-JP" sz="1050" b="0" i="0" u="none" strike="noStrike" dirty="0">
                          <a:solidFill>
                            <a:schemeClr val="bg1"/>
                          </a:solidFill>
                          <a:effectLst/>
                          <a:latin typeface="Meiryo UI" panose="020B0604030504040204" pitchFamily="34" charset="-128"/>
                          <a:ea typeface="Meiryo UI" panose="020B0604030504040204" pitchFamily="34" charset="-128"/>
                        </a:rPr>
                        <a:t>(</a:t>
                      </a:r>
                      <a:r>
                        <a:rPr lang="ja-JP" altLang="en-US" sz="1050" b="0" i="0" u="none" strike="noStrike">
                          <a:solidFill>
                            <a:schemeClr val="bg1"/>
                          </a:solidFill>
                          <a:effectLst/>
                          <a:latin typeface="Meiryo UI" panose="020B0604030504040204" pitchFamily="34" charset="-128"/>
                          <a:ea typeface="Meiryo UI" panose="020B0604030504040204" pitchFamily="34" charset="-128"/>
                        </a:rPr>
                        <a:t>日本語</a:t>
                      </a:r>
                      <a:r>
                        <a:rPr lang="en-US" altLang="ja-JP" sz="1050" b="0" i="0" u="none" strike="noStrike" dirty="0">
                          <a:solidFill>
                            <a:schemeClr val="bg1"/>
                          </a:solidFill>
                          <a:effectLst/>
                          <a:latin typeface="Meiryo UI" panose="020B0604030504040204" pitchFamily="34" charset="-128"/>
                          <a:ea typeface="Meiryo UI" panose="020B0604030504040204" pitchFamily="34" charset="-128"/>
                        </a:rPr>
                        <a:t>)</a:t>
                      </a:r>
                      <a:endParaRPr lang="ja-JP" altLang="en-US" sz="1050" b="0" i="0" u="none" strike="noStrike">
                        <a:solidFill>
                          <a:schemeClr val="bg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solidFill>
                  </a:tcPr>
                </a:tc>
                <a:tc>
                  <a:txBody>
                    <a:bodyPr/>
                    <a:lstStyle/>
                    <a:p>
                      <a:pPr algn="ctr" fontAlgn="ctr"/>
                      <a:r>
                        <a:rPr lang="en" sz="600" b="1" u="none" strike="noStrike" dirty="0">
                          <a:solidFill>
                            <a:schemeClr val="bg1"/>
                          </a:solidFill>
                          <a:effectLst/>
                          <a:latin typeface="Meiryo UI" panose="020B0604030504040204" pitchFamily="34" charset="-128"/>
                          <a:ea typeface="Meiryo UI" panose="020B0604030504040204" pitchFamily="34" charset="-128"/>
                        </a:rPr>
                        <a:t>Analytics</a:t>
                      </a:r>
                      <a:endParaRPr lang="en" sz="600" b="1" i="0" u="none" strike="noStrike" dirty="0">
                        <a:solidFill>
                          <a:schemeClr val="bg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solidFill>
                  </a:tcPr>
                </a:tc>
                <a:tc>
                  <a:txBody>
                    <a:bodyPr/>
                    <a:lstStyle/>
                    <a:p>
                      <a:pPr algn="ctr" fontAlgn="ctr"/>
                      <a:r>
                        <a:rPr lang="en" sz="600" b="1" u="none" strike="noStrike" dirty="0">
                          <a:solidFill>
                            <a:schemeClr val="bg1"/>
                          </a:solidFill>
                          <a:effectLst/>
                          <a:latin typeface="Meiryo UI" panose="020B0604030504040204" pitchFamily="34" charset="-128"/>
                          <a:ea typeface="Meiryo UI" panose="020B0604030504040204" pitchFamily="34" charset="-128"/>
                        </a:rPr>
                        <a:t>Artificial Intelligence</a:t>
                      </a:r>
                      <a:endParaRPr lang="en" sz="600" b="1" i="0" u="none" strike="noStrike" dirty="0">
                        <a:solidFill>
                          <a:schemeClr val="bg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solidFill>
                  </a:tcPr>
                </a:tc>
                <a:tc>
                  <a:txBody>
                    <a:bodyPr/>
                    <a:lstStyle/>
                    <a:p>
                      <a:pPr algn="ctr" fontAlgn="ctr"/>
                      <a:r>
                        <a:rPr lang="en" sz="600" b="1" u="none" strike="noStrike" dirty="0">
                          <a:solidFill>
                            <a:schemeClr val="bg1"/>
                          </a:solidFill>
                          <a:effectLst/>
                          <a:latin typeface="Meiryo UI" panose="020B0604030504040204" pitchFamily="34" charset="-128"/>
                          <a:ea typeface="Meiryo UI" panose="020B0604030504040204" pitchFamily="34" charset="-128"/>
                        </a:rPr>
                        <a:t>Blockchain</a:t>
                      </a:r>
                      <a:endParaRPr lang="en" sz="600" b="1" i="0" u="none" strike="noStrike" dirty="0">
                        <a:solidFill>
                          <a:schemeClr val="bg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solidFill>
                  </a:tcPr>
                </a:tc>
                <a:tc>
                  <a:txBody>
                    <a:bodyPr/>
                    <a:lstStyle/>
                    <a:p>
                      <a:pPr algn="ctr" fontAlgn="ctr"/>
                      <a:r>
                        <a:rPr lang="en" sz="600" b="1" u="none" strike="noStrike" dirty="0">
                          <a:solidFill>
                            <a:schemeClr val="bg1"/>
                          </a:solidFill>
                          <a:effectLst/>
                          <a:latin typeface="Meiryo UI" panose="020B0604030504040204" pitchFamily="34" charset="-128"/>
                          <a:ea typeface="Meiryo UI" panose="020B0604030504040204" pitchFamily="34" charset="-128"/>
                        </a:rPr>
                        <a:t>Cloud</a:t>
                      </a:r>
                      <a:endParaRPr lang="en" sz="600" b="1" i="0" u="none" strike="noStrike" dirty="0">
                        <a:solidFill>
                          <a:schemeClr val="bg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solidFill>
                  </a:tcPr>
                </a:tc>
                <a:tc>
                  <a:txBody>
                    <a:bodyPr/>
                    <a:lstStyle/>
                    <a:p>
                      <a:pPr algn="ctr" fontAlgn="ctr"/>
                      <a:r>
                        <a:rPr lang="en" sz="600" b="1" u="none" strike="noStrike" dirty="0">
                          <a:solidFill>
                            <a:schemeClr val="bg1"/>
                          </a:solidFill>
                          <a:effectLst/>
                          <a:latin typeface="Meiryo UI" panose="020B0604030504040204" pitchFamily="34" charset="-128"/>
                          <a:ea typeface="Meiryo UI" panose="020B0604030504040204" pitchFamily="34" charset="-128"/>
                        </a:rPr>
                        <a:t>Container Orchestration</a:t>
                      </a:r>
                      <a:endParaRPr lang="en" sz="600" b="1" i="0" u="none" strike="noStrike" dirty="0">
                        <a:solidFill>
                          <a:schemeClr val="bg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solidFill>
                  </a:tcPr>
                </a:tc>
                <a:tc>
                  <a:txBody>
                    <a:bodyPr/>
                    <a:lstStyle/>
                    <a:p>
                      <a:pPr algn="ctr" fontAlgn="ctr"/>
                      <a:r>
                        <a:rPr lang="en" sz="600" b="1" u="none" strike="noStrike" dirty="0">
                          <a:solidFill>
                            <a:schemeClr val="bg1"/>
                          </a:solidFill>
                          <a:effectLst/>
                          <a:latin typeface="Meiryo UI" panose="020B0604030504040204" pitchFamily="34" charset="-128"/>
                          <a:ea typeface="Meiryo UI" panose="020B0604030504040204" pitchFamily="34" charset="-128"/>
                        </a:rPr>
                        <a:t>Containers</a:t>
                      </a:r>
                      <a:endParaRPr lang="en" sz="600" b="1" i="0" u="none" strike="noStrike" dirty="0">
                        <a:solidFill>
                          <a:schemeClr val="bg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solidFill>
                  </a:tcPr>
                </a:tc>
                <a:tc>
                  <a:txBody>
                    <a:bodyPr/>
                    <a:lstStyle/>
                    <a:p>
                      <a:pPr algn="ctr" fontAlgn="ctr"/>
                      <a:r>
                        <a:rPr lang="en" sz="600" b="1" u="none" strike="noStrike" dirty="0">
                          <a:solidFill>
                            <a:schemeClr val="bg1"/>
                          </a:solidFill>
                          <a:effectLst/>
                          <a:latin typeface="Meiryo UI" panose="020B0604030504040204" pitchFamily="34" charset="-128"/>
                          <a:ea typeface="Meiryo UI" panose="020B0604030504040204" pitchFamily="34" charset="-128"/>
                        </a:rPr>
                        <a:t>Data Science</a:t>
                      </a:r>
                      <a:endParaRPr lang="en" sz="600" b="1" i="0" u="none" strike="noStrike" dirty="0">
                        <a:solidFill>
                          <a:schemeClr val="bg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solidFill>
                  </a:tcPr>
                </a:tc>
                <a:tc>
                  <a:txBody>
                    <a:bodyPr/>
                    <a:lstStyle/>
                    <a:p>
                      <a:pPr algn="ctr" fontAlgn="ctr"/>
                      <a:r>
                        <a:rPr lang="en" sz="600" b="1" u="none" strike="noStrike" dirty="0">
                          <a:solidFill>
                            <a:schemeClr val="bg1"/>
                          </a:solidFill>
                          <a:effectLst/>
                          <a:latin typeface="Meiryo UI" panose="020B0604030504040204" pitchFamily="34" charset="-128"/>
                          <a:ea typeface="Meiryo UI" panose="020B0604030504040204" pitchFamily="34" charset="-128"/>
                        </a:rPr>
                        <a:t>Databases</a:t>
                      </a:r>
                      <a:endParaRPr lang="en" sz="600" b="1" i="0" u="none" strike="noStrike" dirty="0">
                        <a:solidFill>
                          <a:schemeClr val="bg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solidFill>
                  </a:tcPr>
                </a:tc>
                <a:tc>
                  <a:txBody>
                    <a:bodyPr/>
                    <a:lstStyle/>
                    <a:p>
                      <a:pPr algn="ctr" fontAlgn="ctr"/>
                      <a:r>
                        <a:rPr lang="en" sz="600" b="1" u="none" strike="noStrike" dirty="0">
                          <a:solidFill>
                            <a:schemeClr val="bg1"/>
                          </a:solidFill>
                          <a:effectLst/>
                          <a:latin typeface="Meiryo UI" panose="020B0604030504040204" pitchFamily="34" charset="-128"/>
                          <a:ea typeface="Meiryo UI" panose="020B0604030504040204" pitchFamily="34" charset="-128"/>
                        </a:rPr>
                        <a:t>IoT</a:t>
                      </a:r>
                      <a:endParaRPr lang="en" sz="600" b="1" i="0" u="none" strike="noStrike" dirty="0">
                        <a:solidFill>
                          <a:schemeClr val="bg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solidFill>
                  </a:tcPr>
                </a:tc>
                <a:tc>
                  <a:txBody>
                    <a:bodyPr/>
                    <a:lstStyle/>
                    <a:p>
                      <a:pPr algn="ctr" fontAlgn="ctr"/>
                      <a:r>
                        <a:rPr lang="en" sz="600" b="1" u="none" strike="noStrike" dirty="0">
                          <a:solidFill>
                            <a:schemeClr val="bg1"/>
                          </a:solidFill>
                          <a:effectLst/>
                          <a:latin typeface="Meiryo UI" panose="020B0604030504040204" pitchFamily="34" charset="-128"/>
                          <a:ea typeface="Meiryo UI" panose="020B0604030504040204" pitchFamily="34" charset="-128"/>
                        </a:rPr>
                        <a:t>Java</a:t>
                      </a:r>
                      <a:endParaRPr lang="en" sz="600" b="1" i="0" u="none" strike="noStrike" dirty="0">
                        <a:solidFill>
                          <a:schemeClr val="bg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solidFill>
                  </a:tcPr>
                </a:tc>
                <a:tc>
                  <a:txBody>
                    <a:bodyPr/>
                    <a:lstStyle/>
                    <a:p>
                      <a:pPr algn="ctr" fontAlgn="ctr"/>
                      <a:r>
                        <a:rPr lang="en" sz="600" b="1" u="none" strike="noStrike" dirty="0">
                          <a:solidFill>
                            <a:schemeClr val="bg1"/>
                          </a:solidFill>
                          <a:effectLst/>
                          <a:latin typeface="Meiryo UI" panose="020B0604030504040204" pitchFamily="34" charset="-128"/>
                          <a:ea typeface="Meiryo UI" panose="020B0604030504040204" pitchFamily="34" charset="-128"/>
                        </a:rPr>
                        <a:t>Messaging</a:t>
                      </a:r>
                      <a:endParaRPr lang="en" sz="600" b="1" i="0" u="none" strike="noStrike" dirty="0">
                        <a:solidFill>
                          <a:schemeClr val="bg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solidFill>
                  </a:tcPr>
                </a:tc>
                <a:tc>
                  <a:txBody>
                    <a:bodyPr/>
                    <a:lstStyle/>
                    <a:p>
                      <a:pPr algn="ctr" fontAlgn="ctr"/>
                      <a:r>
                        <a:rPr lang="en" sz="600" b="1" u="none" strike="noStrike" dirty="0">
                          <a:solidFill>
                            <a:schemeClr val="bg1"/>
                          </a:solidFill>
                          <a:effectLst/>
                          <a:latin typeface="Meiryo UI" panose="020B0604030504040204" pitchFamily="34" charset="-128"/>
                          <a:ea typeface="Meiryo UI" panose="020B0604030504040204" pitchFamily="34" charset="-128"/>
                        </a:rPr>
                        <a:t>Micro</a:t>
                      </a:r>
                    </a:p>
                    <a:p>
                      <a:pPr algn="ctr" fontAlgn="ctr"/>
                      <a:r>
                        <a:rPr lang="en" sz="600" b="1" u="none" strike="noStrike" dirty="0">
                          <a:solidFill>
                            <a:schemeClr val="bg1"/>
                          </a:solidFill>
                          <a:effectLst/>
                          <a:latin typeface="Meiryo UI" panose="020B0604030504040204" pitchFamily="34" charset="-128"/>
                          <a:ea typeface="Meiryo UI" panose="020B0604030504040204" pitchFamily="34" charset="-128"/>
                        </a:rPr>
                        <a:t>services</a:t>
                      </a:r>
                      <a:endParaRPr lang="en" sz="600" b="1" i="0" u="none" strike="noStrike" dirty="0">
                        <a:solidFill>
                          <a:schemeClr val="bg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solidFill>
                  </a:tcPr>
                </a:tc>
                <a:tc>
                  <a:txBody>
                    <a:bodyPr/>
                    <a:lstStyle/>
                    <a:p>
                      <a:pPr algn="ctr" fontAlgn="ctr"/>
                      <a:r>
                        <a:rPr lang="en" sz="600" b="1" u="none" strike="noStrike" dirty="0">
                          <a:solidFill>
                            <a:schemeClr val="bg1"/>
                          </a:solidFill>
                          <a:effectLst/>
                          <a:latin typeface="Meiryo UI" panose="020B0604030504040204" pitchFamily="34" charset="-128"/>
                          <a:ea typeface="Meiryo UI" panose="020B0604030504040204" pitchFamily="34" charset="-128"/>
                        </a:rPr>
                        <a:t>Mobile</a:t>
                      </a:r>
                      <a:endParaRPr lang="en" sz="600" b="1" i="0" u="none" strike="noStrike" dirty="0">
                        <a:solidFill>
                          <a:schemeClr val="bg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solidFill>
                  </a:tcPr>
                </a:tc>
                <a:tc>
                  <a:txBody>
                    <a:bodyPr/>
                    <a:lstStyle/>
                    <a:p>
                      <a:pPr algn="ctr" fontAlgn="ctr"/>
                      <a:r>
                        <a:rPr lang="en" sz="600" b="1" u="none" strike="noStrike" dirty="0">
                          <a:solidFill>
                            <a:schemeClr val="bg1"/>
                          </a:solidFill>
                          <a:effectLst/>
                          <a:latin typeface="Meiryo UI" panose="020B0604030504040204" pitchFamily="34" charset="-128"/>
                          <a:ea typeface="Meiryo UI" panose="020B0604030504040204" pitchFamily="34" charset="-128"/>
                        </a:rPr>
                        <a:t>Node.js</a:t>
                      </a:r>
                      <a:endParaRPr lang="en" sz="600" b="1" i="0" u="none" strike="noStrike" dirty="0">
                        <a:solidFill>
                          <a:schemeClr val="bg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solidFill>
                  </a:tcPr>
                </a:tc>
                <a:tc>
                  <a:txBody>
                    <a:bodyPr/>
                    <a:lstStyle/>
                    <a:p>
                      <a:pPr algn="ctr" fontAlgn="ctr"/>
                      <a:r>
                        <a:rPr lang="en" sz="600" b="1" u="none" strike="noStrike" dirty="0">
                          <a:solidFill>
                            <a:schemeClr val="bg1"/>
                          </a:solidFill>
                          <a:effectLst/>
                          <a:latin typeface="Meiryo UI" panose="020B0604030504040204" pitchFamily="34" charset="-128"/>
                          <a:ea typeface="Meiryo UI" panose="020B0604030504040204" pitchFamily="34" charset="-128"/>
                        </a:rPr>
                        <a:t>Platform as</a:t>
                      </a:r>
                    </a:p>
                    <a:p>
                      <a:pPr algn="ctr" fontAlgn="ctr"/>
                      <a:r>
                        <a:rPr lang="en" sz="600" b="1" u="none" strike="noStrike" dirty="0">
                          <a:solidFill>
                            <a:schemeClr val="bg1"/>
                          </a:solidFill>
                          <a:effectLst/>
                          <a:latin typeface="Meiryo UI" panose="020B0604030504040204" pitchFamily="34" charset="-128"/>
                          <a:ea typeface="Meiryo UI" panose="020B0604030504040204" pitchFamily="34" charset="-128"/>
                        </a:rPr>
                        <a:t> a Service</a:t>
                      </a:r>
                      <a:endParaRPr lang="en" sz="600" b="1" i="0" u="none" strike="noStrike" dirty="0">
                        <a:solidFill>
                          <a:schemeClr val="bg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solidFill>
                  </a:tcPr>
                </a:tc>
                <a:tc>
                  <a:txBody>
                    <a:bodyPr/>
                    <a:lstStyle/>
                    <a:p>
                      <a:pPr algn="ctr" fontAlgn="ctr"/>
                      <a:r>
                        <a:rPr lang="en" sz="600" b="1" u="none" strike="noStrike" dirty="0">
                          <a:solidFill>
                            <a:schemeClr val="bg1"/>
                          </a:solidFill>
                          <a:effectLst/>
                          <a:latin typeface="Meiryo UI" panose="020B0604030504040204" pitchFamily="34" charset="-128"/>
                          <a:ea typeface="Meiryo UI" panose="020B0604030504040204" pitchFamily="34" charset="-128"/>
                        </a:rPr>
                        <a:t>Serverless</a:t>
                      </a:r>
                      <a:endParaRPr lang="en" sz="600" b="1" i="0" u="none" strike="noStrike" dirty="0">
                        <a:solidFill>
                          <a:schemeClr val="bg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solidFill>
                  </a:tcPr>
                </a:tc>
                <a:extLst>
                  <a:ext uri="{0D108BD9-81ED-4DB2-BD59-A6C34878D82A}">
                    <a16:rowId xmlns:a16="http://schemas.microsoft.com/office/drawing/2014/main" val="3753337867"/>
                  </a:ext>
                </a:extLst>
              </a:tr>
              <a:tr h="257539">
                <a:tc>
                  <a:txBody>
                    <a:bodyPr/>
                    <a:lstStyle/>
                    <a:p>
                      <a:pPr algn="l" fontAlgn="ctr"/>
                      <a:r>
                        <a:rPr lang="en" sz="1050" u="sng" strike="noStrike" dirty="0">
                          <a:effectLst/>
                          <a:latin typeface="Meiryo UI" panose="020B0604030504040204" pitchFamily="34" charset="-128"/>
                          <a:ea typeface="Meiryo UI" panose="020B0604030504040204" pitchFamily="34" charset="-128"/>
                          <a:hlinkClick r:id="rId3"/>
                        </a:rPr>
                        <a:t>Istio </a:t>
                      </a:r>
                      <a:r>
                        <a:rPr lang="ja-JP" altLang="en-US" sz="1050" u="sng" strike="noStrike">
                          <a:effectLst/>
                          <a:latin typeface="Meiryo UI" panose="020B0604030504040204" pitchFamily="34" charset="-128"/>
                          <a:ea typeface="Meiryo UI" panose="020B0604030504040204" pitchFamily="34" charset="-128"/>
                          <a:hlinkClick r:id="rId3"/>
                        </a:rPr>
                        <a:t>を使用してマイクロサービスのトラフィックを管理する</a:t>
                      </a:r>
                      <a:endParaRPr lang="ja-JP" altLang="en-US" sz="1050" b="0" i="0" u="sng" strike="noStrike">
                        <a:solidFill>
                          <a:srgbClr val="0563C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449041312"/>
                  </a:ext>
                </a:extLst>
              </a:tr>
              <a:tr h="257539">
                <a:tc>
                  <a:txBody>
                    <a:bodyPr/>
                    <a:lstStyle/>
                    <a:p>
                      <a:pPr algn="l" fontAlgn="ctr"/>
                      <a:r>
                        <a:rPr lang="ja-JP" altLang="en-US" sz="1050" u="sng" strike="noStrike">
                          <a:effectLst/>
                          <a:latin typeface="Meiryo UI" panose="020B0604030504040204" pitchFamily="34" charset="-128"/>
                          <a:ea typeface="Meiryo UI" panose="020B0604030504040204" pitchFamily="34" charset="-128"/>
                          <a:hlinkClick r:id="rId4"/>
                        </a:rPr>
                        <a:t>サーバーレス・ホーム・オートメーション・ハブの音声制御を実装する</a:t>
                      </a:r>
                      <a:endParaRPr lang="ja-JP" altLang="en-US" sz="1050" b="0" i="0" u="sng" strike="noStrike">
                        <a:solidFill>
                          <a:srgbClr val="0563C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extLst>
                  <a:ext uri="{0D108BD9-81ED-4DB2-BD59-A6C34878D82A}">
                    <a16:rowId xmlns:a16="http://schemas.microsoft.com/office/drawing/2014/main" val="4005189635"/>
                  </a:ext>
                </a:extLst>
              </a:tr>
              <a:tr h="257539">
                <a:tc>
                  <a:txBody>
                    <a:bodyPr/>
                    <a:lstStyle/>
                    <a:p>
                      <a:pPr algn="l" fontAlgn="ctr"/>
                      <a:r>
                        <a:rPr lang="ja-JP" altLang="en-US" sz="1050" u="sng" strike="noStrike">
                          <a:effectLst/>
                          <a:latin typeface="Meiryo UI" panose="020B0604030504040204" pitchFamily="34" charset="-128"/>
                          <a:ea typeface="Meiryo UI" panose="020B0604030504040204" pitchFamily="34" charset="-128"/>
                          <a:hlinkClick r:id="rId5"/>
                        </a:rPr>
                        <a:t>ブロックチェーンを使って </a:t>
                      </a:r>
                      <a:r>
                        <a:rPr lang="en" sz="1050" u="sng" strike="noStrike">
                          <a:effectLst/>
                          <a:latin typeface="Meiryo UI" panose="020B0604030504040204" pitchFamily="34" charset="-128"/>
                          <a:ea typeface="Meiryo UI" panose="020B0604030504040204" pitchFamily="34" charset="-128"/>
                          <a:hlinkClick r:id="rId5"/>
                        </a:rPr>
                        <a:t>To-Do </a:t>
                      </a:r>
                      <a:r>
                        <a:rPr lang="ja-JP" altLang="en-US" sz="1050" u="sng" strike="noStrike">
                          <a:effectLst/>
                          <a:latin typeface="Meiryo UI" panose="020B0604030504040204" pitchFamily="34" charset="-128"/>
                          <a:ea typeface="Meiryo UI" panose="020B0604030504040204" pitchFamily="34" charset="-128"/>
                          <a:hlinkClick r:id="rId5"/>
                        </a:rPr>
                        <a:t>リスト・アプリを作成する</a:t>
                      </a:r>
                      <a:endParaRPr lang="ja-JP" altLang="en-US" sz="1050" b="0" i="0" u="sng" strike="noStrike">
                        <a:solidFill>
                          <a:srgbClr val="0563C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157382490"/>
                  </a:ext>
                </a:extLst>
              </a:tr>
              <a:tr h="257539">
                <a:tc>
                  <a:txBody>
                    <a:bodyPr/>
                    <a:lstStyle/>
                    <a:p>
                      <a:pPr algn="l" fontAlgn="ctr"/>
                      <a:r>
                        <a:rPr lang="ja-JP" altLang="en-US" sz="1050" u="sng" strike="noStrike">
                          <a:effectLst/>
                          <a:latin typeface="Meiryo UI" panose="020B0604030504040204" pitchFamily="34" charset="-128"/>
                          <a:ea typeface="Meiryo UI" panose="020B0604030504040204" pitchFamily="34" charset="-128"/>
                          <a:hlinkClick r:id="rId6"/>
                        </a:rPr>
                        <a:t>ブロックチェーンを使用して資産移転アプリをデプロイする</a:t>
                      </a:r>
                      <a:endParaRPr lang="ja-JP" altLang="en-US" sz="1050" b="0" i="0" u="sng" strike="noStrike">
                        <a:solidFill>
                          <a:srgbClr val="0563C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extLst>
                  <a:ext uri="{0D108BD9-81ED-4DB2-BD59-A6C34878D82A}">
                    <a16:rowId xmlns:a16="http://schemas.microsoft.com/office/drawing/2014/main" val="972178557"/>
                  </a:ext>
                </a:extLst>
              </a:tr>
              <a:tr h="257539">
                <a:tc>
                  <a:txBody>
                    <a:bodyPr/>
                    <a:lstStyle/>
                    <a:p>
                      <a:pPr algn="l" fontAlgn="ctr"/>
                      <a:r>
                        <a:rPr lang="ja-JP" altLang="en-US" sz="1050" u="sng" strike="noStrike">
                          <a:effectLst/>
                          <a:latin typeface="Meiryo UI" panose="020B0604030504040204" pitchFamily="34" charset="-128"/>
                          <a:ea typeface="Meiryo UI" panose="020B0604030504040204" pitchFamily="34" charset="-128"/>
                          <a:hlinkClick r:id="rId7"/>
                        </a:rPr>
                        <a:t>機械学習を使った </a:t>
                      </a:r>
                      <a:r>
                        <a:rPr lang="en" sz="1050" u="sng" strike="noStrike" dirty="0">
                          <a:effectLst/>
                          <a:latin typeface="Meiryo UI" panose="020B0604030504040204" pitchFamily="34" charset="-128"/>
                          <a:ea typeface="Meiryo UI" panose="020B0604030504040204" pitchFamily="34" charset="-128"/>
                          <a:hlinkClick r:id="rId7"/>
                        </a:rPr>
                        <a:t>Web </a:t>
                      </a:r>
                      <a:r>
                        <a:rPr lang="ja-JP" altLang="en-US" sz="1050" u="sng" strike="noStrike">
                          <a:effectLst/>
                          <a:latin typeface="Meiryo UI" panose="020B0604030504040204" pitchFamily="34" charset="-128"/>
                          <a:ea typeface="Meiryo UI" panose="020B0604030504040204" pitchFamily="34" charset="-128"/>
                          <a:hlinkClick r:id="rId7"/>
                        </a:rPr>
                        <a:t>ベースのモバイル・ヘルス・アプリを開発する</a:t>
                      </a:r>
                      <a:endParaRPr lang="ja-JP" altLang="en-US" sz="1050" b="0" i="0" u="sng" strike="noStrike">
                        <a:solidFill>
                          <a:srgbClr val="0563C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002990001"/>
                  </a:ext>
                </a:extLst>
              </a:tr>
              <a:tr h="257539">
                <a:tc>
                  <a:txBody>
                    <a:bodyPr/>
                    <a:lstStyle/>
                    <a:p>
                      <a:pPr algn="l" fontAlgn="ctr"/>
                      <a:r>
                        <a:rPr lang="ja-JP" altLang="en-US" sz="1050" u="sng" strike="noStrike">
                          <a:effectLst/>
                          <a:latin typeface="Meiryo UI" panose="020B0604030504040204" pitchFamily="34" charset="-128"/>
                          <a:ea typeface="Meiryo UI" panose="020B0604030504040204" pitchFamily="34" charset="-128"/>
                          <a:hlinkClick r:id="rId8"/>
                        </a:rPr>
                        <a:t>ブロックチェーン・ネットワークの負荷テストを実施する</a:t>
                      </a:r>
                      <a:endParaRPr lang="ja-JP" altLang="en-US" sz="1050" b="0" i="0" u="sng" strike="noStrike">
                        <a:solidFill>
                          <a:srgbClr val="0563C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extLst>
                  <a:ext uri="{0D108BD9-81ED-4DB2-BD59-A6C34878D82A}">
                    <a16:rowId xmlns:a16="http://schemas.microsoft.com/office/drawing/2014/main" val="4170421892"/>
                  </a:ext>
                </a:extLst>
              </a:tr>
              <a:tr h="257539">
                <a:tc>
                  <a:txBody>
                    <a:bodyPr/>
                    <a:lstStyle/>
                    <a:p>
                      <a:pPr algn="l" fontAlgn="ctr"/>
                      <a:r>
                        <a:rPr lang="ja-JP" altLang="en-US" sz="1050" u="sng" strike="noStrike">
                          <a:effectLst/>
                          <a:latin typeface="Meiryo UI" panose="020B0604030504040204" pitchFamily="34" charset="-128"/>
                          <a:ea typeface="Meiryo UI" panose="020B0604030504040204" pitchFamily="34" charset="-128"/>
                          <a:hlinkClick r:id="rId9"/>
                        </a:rPr>
                        <a:t>株式情報、株価、センチメントを取得するアプリを作成する</a:t>
                      </a:r>
                      <a:endParaRPr lang="ja-JP" altLang="en-US" sz="1050" b="0" i="0" u="sng" strike="noStrike">
                        <a:solidFill>
                          <a:srgbClr val="0563C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509963067"/>
                  </a:ext>
                </a:extLst>
              </a:tr>
              <a:tr h="257539">
                <a:tc>
                  <a:txBody>
                    <a:bodyPr/>
                    <a:lstStyle/>
                    <a:p>
                      <a:pPr algn="l" fontAlgn="ctr"/>
                      <a:r>
                        <a:rPr lang="en" sz="1050" u="sng" strike="noStrike" dirty="0">
                          <a:effectLst/>
                          <a:latin typeface="Meiryo UI" panose="020B0604030504040204" pitchFamily="34" charset="-128"/>
                          <a:ea typeface="Meiryo UI" panose="020B0604030504040204" pitchFamily="34" charset="-128"/>
                          <a:hlinkClick r:id="rId10"/>
                        </a:rPr>
                        <a:t>React </a:t>
                      </a:r>
                      <a:r>
                        <a:rPr lang="ja-JP" altLang="en-US" sz="1050" u="sng" strike="noStrike">
                          <a:effectLst/>
                          <a:latin typeface="Meiryo UI" panose="020B0604030504040204" pitchFamily="34" charset="-128"/>
                          <a:ea typeface="Meiryo UI" panose="020B0604030504040204" pitchFamily="34" charset="-128"/>
                          <a:hlinkClick r:id="rId10"/>
                        </a:rPr>
                        <a:t>アプリケーションを </a:t>
                      </a:r>
                      <a:r>
                        <a:rPr lang="en" sz="1050" u="sng" strike="noStrike" dirty="0">
                          <a:effectLst/>
                          <a:latin typeface="Meiryo UI" panose="020B0604030504040204" pitchFamily="34" charset="-128"/>
                          <a:ea typeface="Meiryo UI" panose="020B0604030504040204" pitchFamily="34" charset="-128"/>
                          <a:hlinkClick r:id="rId10"/>
                        </a:rPr>
                        <a:t>Kubernetes </a:t>
                      </a:r>
                      <a:r>
                        <a:rPr lang="ja-JP" altLang="en-US" sz="1050" u="sng" strike="noStrike">
                          <a:effectLst/>
                          <a:latin typeface="Meiryo UI" panose="020B0604030504040204" pitchFamily="34" charset="-128"/>
                          <a:ea typeface="Meiryo UI" panose="020B0604030504040204" pitchFamily="34" charset="-128"/>
                          <a:hlinkClick r:id="rId10"/>
                        </a:rPr>
                        <a:t>上にデプロイする</a:t>
                      </a:r>
                      <a:endParaRPr lang="ja-JP" altLang="en-US" sz="1050" b="0" i="0" u="sng" strike="noStrike">
                        <a:solidFill>
                          <a:srgbClr val="0563C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extLst>
                  <a:ext uri="{0D108BD9-81ED-4DB2-BD59-A6C34878D82A}">
                    <a16:rowId xmlns:a16="http://schemas.microsoft.com/office/drawing/2014/main" val="2750861277"/>
                  </a:ext>
                </a:extLst>
              </a:tr>
              <a:tr h="257539">
                <a:tc>
                  <a:txBody>
                    <a:bodyPr/>
                    <a:lstStyle/>
                    <a:p>
                      <a:pPr algn="l" fontAlgn="ctr"/>
                      <a:r>
                        <a:rPr lang="ja-JP" altLang="en-US" sz="1050" u="sng" strike="noStrike">
                          <a:effectLst/>
                          <a:latin typeface="Meiryo UI" panose="020B0604030504040204" pitchFamily="34" charset="-128"/>
                          <a:ea typeface="Meiryo UI" panose="020B0604030504040204" pitchFamily="34" charset="-128"/>
                          <a:hlinkClick r:id="rId11"/>
                        </a:rPr>
                        <a:t>製品のレビューから顧客についての洞察を得る</a:t>
                      </a:r>
                      <a:endParaRPr lang="ja-JP" altLang="en-US" sz="1050" b="0" i="0" u="sng" strike="noStrike">
                        <a:solidFill>
                          <a:srgbClr val="0563C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90961405"/>
                  </a:ext>
                </a:extLst>
              </a:tr>
              <a:tr h="257539">
                <a:tc>
                  <a:txBody>
                    <a:bodyPr/>
                    <a:lstStyle/>
                    <a:p>
                      <a:pPr algn="l" fontAlgn="ctr"/>
                      <a:r>
                        <a:rPr lang="en" sz="1050" u="sng" strike="noStrike" dirty="0">
                          <a:effectLst/>
                          <a:latin typeface="Meiryo UI" panose="020B0604030504040204" pitchFamily="34" charset="-128"/>
                          <a:ea typeface="Meiryo UI" panose="020B0604030504040204" pitchFamily="34" charset="-128"/>
                          <a:hlinkClick r:id="rId12"/>
                        </a:rPr>
                        <a:t>Mongoose </a:t>
                      </a:r>
                      <a:r>
                        <a:rPr lang="ja-JP" altLang="en-US" sz="1050" u="sng" strike="noStrike">
                          <a:effectLst/>
                          <a:latin typeface="Meiryo UI" panose="020B0604030504040204" pitchFamily="34" charset="-128"/>
                          <a:ea typeface="Meiryo UI" panose="020B0604030504040204" pitchFamily="34" charset="-128"/>
                          <a:hlinkClick r:id="rId12"/>
                        </a:rPr>
                        <a:t>と </a:t>
                      </a:r>
                      <a:r>
                        <a:rPr lang="en" sz="1050" u="sng" strike="noStrike" dirty="0">
                          <a:effectLst/>
                          <a:latin typeface="Meiryo UI" panose="020B0604030504040204" pitchFamily="34" charset="-128"/>
                          <a:ea typeface="Meiryo UI" panose="020B0604030504040204" pitchFamily="34" charset="-128"/>
                          <a:hlinkClick r:id="rId12"/>
                        </a:rPr>
                        <a:t>MongoDB </a:t>
                      </a:r>
                      <a:r>
                        <a:rPr lang="ja-JP" altLang="en-US" sz="1050" u="sng" strike="noStrike">
                          <a:effectLst/>
                          <a:latin typeface="Meiryo UI" panose="020B0604030504040204" pitchFamily="34" charset="-128"/>
                          <a:ea typeface="Meiryo UI" panose="020B0604030504040204" pitchFamily="34" charset="-128"/>
                          <a:hlinkClick r:id="rId12"/>
                        </a:rPr>
                        <a:t>を使用してアプリのデータを提供する</a:t>
                      </a:r>
                      <a:endParaRPr lang="ja-JP" altLang="en-US" sz="1050" b="0" i="0" u="sng" strike="noStrike">
                        <a:solidFill>
                          <a:srgbClr val="0563C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extLst>
                  <a:ext uri="{0D108BD9-81ED-4DB2-BD59-A6C34878D82A}">
                    <a16:rowId xmlns:a16="http://schemas.microsoft.com/office/drawing/2014/main" val="3010898195"/>
                  </a:ext>
                </a:extLst>
              </a:tr>
              <a:tr h="257539">
                <a:tc>
                  <a:txBody>
                    <a:bodyPr/>
                    <a:lstStyle/>
                    <a:p>
                      <a:pPr algn="l" fontAlgn="ctr"/>
                      <a:r>
                        <a:rPr lang="ja-JP" altLang="en-US" sz="1050" u="sng" strike="noStrike">
                          <a:effectLst/>
                          <a:latin typeface="Meiryo UI" panose="020B0604030504040204" pitchFamily="34" charset="-128"/>
                          <a:ea typeface="Meiryo UI" panose="020B0604030504040204" pitchFamily="34" charset="-128"/>
                          <a:hlinkClick r:id="rId13"/>
                        </a:rPr>
                        <a:t>サーバーレスの多言語対応会議室をデプロイする</a:t>
                      </a:r>
                      <a:endParaRPr lang="ja-JP" altLang="en-US" sz="1050" b="0" i="0" u="sng" strike="noStrike">
                        <a:solidFill>
                          <a:srgbClr val="0563C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612119343"/>
                  </a:ext>
                </a:extLst>
              </a:tr>
              <a:tr h="257539">
                <a:tc>
                  <a:txBody>
                    <a:bodyPr/>
                    <a:lstStyle/>
                    <a:p>
                      <a:pPr algn="l" fontAlgn="ctr"/>
                      <a:r>
                        <a:rPr lang="ja-JP" altLang="en-US" sz="1050" u="sng" strike="noStrike">
                          <a:effectLst/>
                          <a:latin typeface="Meiryo UI" panose="020B0604030504040204" pitchFamily="34" charset="-128"/>
                          <a:ea typeface="Meiryo UI" panose="020B0604030504040204" pitchFamily="34" charset="-128"/>
                          <a:hlinkClick r:id="rId14"/>
                        </a:rPr>
                        <a:t>心不全を予測するための採点モデルを作成してデプロイする</a:t>
                      </a:r>
                      <a:endParaRPr lang="ja-JP" altLang="en-US" sz="1050" b="0" i="0" u="sng" strike="noStrike">
                        <a:solidFill>
                          <a:srgbClr val="0563C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extLst>
                  <a:ext uri="{0D108BD9-81ED-4DB2-BD59-A6C34878D82A}">
                    <a16:rowId xmlns:a16="http://schemas.microsoft.com/office/drawing/2014/main" val="4214446886"/>
                  </a:ext>
                </a:extLst>
              </a:tr>
              <a:tr h="257539">
                <a:tc>
                  <a:txBody>
                    <a:bodyPr/>
                    <a:lstStyle/>
                    <a:p>
                      <a:pPr algn="l" fontAlgn="ctr"/>
                      <a:r>
                        <a:rPr lang="ja-JP" altLang="en-US" sz="1050" u="sng" strike="noStrike">
                          <a:effectLst/>
                          <a:latin typeface="Meiryo UI" panose="020B0604030504040204" pitchFamily="34" charset="-128"/>
                          <a:ea typeface="Meiryo UI" panose="020B0604030504040204" pitchFamily="34" charset="-128"/>
                          <a:hlinkClick r:id="rId15"/>
                        </a:rPr>
                        <a:t>インテリジェントにデータを検索するアプリを作成する</a:t>
                      </a:r>
                      <a:endParaRPr lang="ja-JP" altLang="en-US" sz="1050" b="0" i="0" u="sng" strike="noStrike">
                        <a:solidFill>
                          <a:srgbClr val="0563C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713699428"/>
                  </a:ext>
                </a:extLst>
              </a:tr>
              <a:tr h="178187">
                <a:tc>
                  <a:txBody>
                    <a:bodyPr/>
                    <a:lstStyle/>
                    <a:p>
                      <a:pPr algn="l" fontAlgn="ctr"/>
                      <a:r>
                        <a:rPr lang="ja-JP" altLang="en-US" sz="1050" u="sng" strike="noStrike">
                          <a:effectLst/>
                          <a:latin typeface="Meiryo UI" panose="020B0604030504040204" pitchFamily="34" charset="-128"/>
                          <a:ea typeface="Meiryo UI" panose="020B0604030504040204" pitchFamily="34" charset="-128"/>
                          <a:hlinkClick r:id="rId16"/>
                        </a:rPr>
                        <a:t>オブジェクト検出機能によってアイテムの位置を特定し、アイテムの数をカウントす</a:t>
                      </a:r>
                      <a:r>
                        <a:rPr lang="ja-JP" altLang="en-US" sz="1050" u="sng" strike="noStrike">
                          <a:effectLst/>
                          <a:latin typeface="Meiryo UI" panose="020B0604030504040204" pitchFamily="34" charset="-128"/>
                          <a:ea typeface="Meiryo UI" panose="020B0604030504040204" pitchFamily="34" charset="-128"/>
                          <a:hlinkClick r:id="rId16"/>
                        </a:rPr>
                        <a:t>る</a:t>
                      </a:r>
                      <a:endParaRPr lang="ja-JP" altLang="en-US" sz="1050" b="0" i="0" u="sng" strike="noStrike">
                        <a:solidFill>
                          <a:srgbClr val="0563C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l" fontAlgn="ctr"/>
                      <a:endParaRPr lang="ja-JP" altLang="en-US" sz="600" b="0" i="0" u="sng" strike="noStrike">
                        <a:solidFill>
                          <a:srgbClr val="0563C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l" fontAlgn="ctr"/>
                      <a:endParaRPr lang="ja-JP" altLang="en-US" sz="600" b="0" i="0" u="sng" strike="noStrike">
                        <a:solidFill>
                          <a:srgbClr val="0563C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ja-JP" altLang="en-US" sz="600" u="none" strike="noStrike">
                          <a:effectLst/>
                        </a:rPr>
                        <a:t>○</a:t>
                      </a: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extLst>
                  <a:ext uri="{0D108BD9-81ED-4DB2-BD59-A6C34878D82A}">
                    <a16:rowId xmlns:a16="http://schemas.microsoft.com/office/drawing/2014/main" val="3596378103"/>
                  </a:ext>
                </a:extLst>
              </a:tr>
              <a:tr h="257539">
                <a:tc>
                  <a:txBody>
                    <a:bodyPr/>
                    <a:lstStyle/>
                    <a:p>
                      <a:pPr algn="l" fontAlgn="ctr"/>
                      <a:r>
                        <a:rPr lang="ja-JP" altLang="en-US" sz="1050" u="sng" strike="noStrike">
                          <a:effectLst/>
                          <a:latin typeface="Meiryo UI" panose="020B0604030504040204" pitchFamily="34" charset="-128"/>
                          <a:ea typeface="Meiryo UI" panose="020B0604030504040204" pitchFamily="34" charset="-128"/>
                          <a:hlinkClick r:id="rId17"/>
                        </a:rPr>
                        <a:t>車両損傷の画像を分類する</a:t>
                      </a:r>
                      <a:endParaRPr lang="ja-JP" altLang="en-US" sz="1050" b="0" i="0" u="sng" strike="noStrike">
                        <a:solidFill>
                          <a:srgbClr val="0563C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674857861"/>
                  </a:ext>
                </a:extLst>
              </a:tr>
              <a:tr h="257539">
                <a:tc>
                  <a:txBody>
                    <a:bodyPr/>
                    <a:lstStyle/>
                    <a:p>
                      <a:pPr algn="l" fontAlgn="ctr"/>
                      <a:r>
                        <a:rPr lang="ja-JP" altLang="en-US" sz="1050" u="sng" strike="noStrike">
                          <a:effectLst/>
                          <a:latin typeface="Meiryo UI" panose="020B0604030504040204" pitchFamily="34" charset="-128"/>
                          <a:ea typeface="Meiryo UI" panose="020B0604030504040204" pitchFamily="34" charset="-128"/>
                          <a:hlinkClick r:id="rId18"/>
                        </a:rPr>
                        <a:t>リアルタイム決済アプリケーションを作成する</a:t>
                      </a:r>
                      <a:endParaRPr lang="ja-JP" altLang="en-US" sz="1050" b="0" i="0" u="sng" strike="noStrike">
                        <a:solidFill>
                          <a:srgbClr val="0563C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extLst>
                  <a:ext uri="{0D108BD9-81ED-4DB2-BD59-A6C34878D82A}">
                    <a16:rowId xmlns:a16="http://schemas.microsoft.com/office/drawing/2014/main" val="1609476581"/>
                  </a:ext>
                </a:extLst>
              </a:tr>
              <a:tr h="257539">
                <a:tc>
                  <a:txBody>
                    <a:bodyPr/>
                    <a:lstStyle/>
                    <a:p>
                      <a:pPr algn="l" fontAlgn="ctr"/>
                      <a:r>
                        <a:rPr lang="ja-JP" altLang="en-US" sz="1050" u="sng" strike="noStrike">
                          <a:effectLst/>
                          <a:latin typeface="Meiryo UI" panose="020B0604030504040204" pitchFamily="34" charset="-128"/>
                          <a:ea typeface="Meiryo UI" panose="020B0604030504040204" pitchFamily="34" charset="-128"/>
                          <a:hlinkClick r:id="rId19"/>
                        </a:rPr>
                        <a:t>画像を分析してステータス・アラートを送信する</a:t>
                      </a:r>
                      <a:endParaRPr lang="ja-JP" altLang="en-US" sz="1050" b="0" i="0" u="sng" strike="noStrike">
                        <a:solidFill>
                          <a:srgbClr val="0563C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691802978"/>
                  </a:ext>
                </a:extLst>
              </a:tr>
              <a:tr h="257539">
                <a:tc>
                  <a:txBody>
                    <a:bodyPr/>
                    <a:lstStyle/>
                    <a:p>
                      <a:pPr algn="l" fontAlgn="ctr"/>
                      <a:r>
                        <a:rPr lang="en" sz="1050" u="sng" strike="noStrike" dirty="0">
                          <a:effectLst/>
                          <a:latin typeface="Meiryo UI" panose="020B0604030504040204" pitchFamily="34" charset="-128"/>
                          <a:ea typeface="Meiryo UI" panose="020B0604030504040204" pitchFamily="34" charset="-128"/>
                          <a:hlinkClick r:id="rId20"/>
                        </a:rPr>
                        <a:t>Twitter </a:t>
                      </a:r>
                      <a:r>
                        <a:rPr lang="ja-JP" altLang="en-US" sz="1050" u="sng" strike="noStrike">
                          <a:effectLst/>
                          <a:latin typeface="Meiryo UI" panose="020B0604030504040204" pitchFamily="34" charset="-128"/>
                          <a:ea typeface="Meiryo UI" panose="020B0604030504040204" pitchFamily="34" charset="-128"/>
                          <a:hlinkClick r:id="rId20"/>
                        </a:rPr>
                        <a:t>のハンドルとハッシュタグを分析してセンチメントと内容を把握する</a:t>
                      </a:r>
                      <a:endParaRPr lang="ja-JP" altLang="en-US" sz="1050" b="0" i="0" u="sng" strike="noStrike">
                        <a:solidFill>
                          <a:srgbClr val="0563C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extLst>
                  <a:ext uri="{0D108BD9-81ED-4DB2-BD59-A6C34878D82A}">
                    <a16:rowId xmlns:a16="http://schemas.microsoft.com/office/drawing/2014/main" val="2342840601"/>
                  </a:ext>
                </a:extLst>
              </a:tr>
              <a:tr h="257539">
                <a:tc>
                  <a:txBody>
                    <a:bodyPr/>
                    <a:lstStyle/>
                    <a:p>
                      <a:pPr algn="l" fontAlgn="ctr"/>
                      <a:r>
                        <a:rPr lang="ja-JP" altLang="en-US" sz="1050" u="sng" strike="noStrike">
                          <a:effectLst/>
                          <a:latin typeface="Meiryo UI" panose="020B0604030504040204" pitchFamily="34" charset="-128"/>
                          <a:ea typeface="Meiryo UI" panose="020B0604030504040204" pitchFamily="34" charset="-128"/>
                          <a:hlinkClick r:id="rId21"/>
                        </a:rPr>
                        <a:t>初めてのブロックチェーン・アプリケーションを構築する</a:t>
                      </a:r>
                      <a:endParaRPr lang="ja-JP" altLang="en-US" sz="1050" b="0" i="0" u="sng" strike="noStrike">
                        <a:solidFill>
                          <a:srgbClr val="0563C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669524459"/>
                  </a:ext>
                </a:extLst>
              </a:tr>
              <a:tr h="257539">
                <a:tc>
                  <a:txBody>
                    <a:bodyPr/>
                    <a:lstStyle/>
                    <a:p>
                      <a:pPr algn="l" fontAlgn="ctr"/>
                      <a:r>
                        <a:rPr lang="ja-JP" altLang="en-US" sz="1050" u="sng" strike="noStrike">
                          <a:effectLst/>
                          <a:latin typeface="Meiryo UI" panose="020B0604030504040204" pitchFamily="34" charset="-128"/>
                          <a:ea typeface="Meiryo UI" panose="020B0604030504040204" pitchFamily="34" charset="-128"/>
                          <a:hlinkClick r:id="rId22"/>
                        </a:rPr>
                        <a:t>ブロックチェーン・スマート・コントラクトを作成して実行する</a:t>
                      </a:r>
                      <a:endParaRPr lang="ja-JP" altLang="en-US" sz="1050" b="0" i="0" u="sng" strike="noStrike">
                        <a:solidFill>
                          <a:srgbClr val="0563C1"/>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r>
                        <a:rPr lang="en-US" altLang="ja-JP" sz="600" u="none" strike="noStrike" dirty="0">
                          <a:effectLst/>
                        </a:rPr>
                        <a:t>○</a:t>
                      </a:r>
                      <a:endParaRPr lang="en-US" altLang="ja-JP" sz="600" b="0" i="0" u="none" strike="noStrike" dirty="0">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tc>
                  <a:txBody>
                    <a:bodyPr/>
                    <a:lstStyle/>
                    <a:p>
                      <a:pPr algn="ctr" fontAlgn="ctr"/>
                      <a:endParaRPr lang="ja-JP" altLang="en-US" sz="600" b="0" i="0" u="none" strike="noStrike">
                        <a:solidFill>
                          <a:srgbClr val="000000"/>
                        </a:solidFill>
                        <a:effectLst/>
                        <a:latin typeface="Meiryo UI" panose="020B0604030504040204" pitchFamily="34" charset="-128"/>
                        <a:ea typeface="Meiryo UI" panose="020B0604030504040204" pitchFamily="34" charset="-128"/>
                      </a:endParaRPr>
                    </a:p>
                  </a:txBody>
                  <a:tcPr marL="4739" marR="4739" marT="473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3A8473">
                        <a:alpha val="10000"/>
                      </a:srgbClr>
                    </a:solidFill>
                  </a:tcPr>
                </a:tc>
                <a:extLst>
                  <a:ext uri="{0D108BD9-81ED-4DB2-BD59-A6C34878D82A}">
                    <a16:rowId xmlns:a16="http://schemas.microsoft.com/office/drawing/2014/main" val="1937763551"/>
                  </a:ext>
                </a:extLst>
              </a:tr>
            </a:tbl>
          </a:graphicData>
        </a:graphic>
      </p:graphicFrame>
      <p:sp>
        <p:nvSpPr>
          <p:cNvPr id="10" name="テキスト ボックス 9">
            <a:extLst>
              <a:ext uri="{FF2B5EF4-FFF2-40B4-BE49-F238E27FC236}">
                <a16:creationId xmlns:a16="http://schemas.microsoft.com/office/drawing/2014/main" id="{0E6D87DB-212A-AC4A-B6AA-F24F83E5EE83}"/>
              </a:ext>
            </a:extLst>
          </p:cNvPr>
          <p:cNvSpPr txBox="1"/>
          <p:nvPr/>
        </p:nvSpPr>
        <p:spPr>
          <a:xfrm>
            <a:off x="34854" y="950705"/>
            <a:ext cx="4805867" cy="307777"/>
          </a:xfrm>
          <a:prstGeom prst="rect">
            <a:avLst/>
          </a:prstGeom>
          <a:noFill/>
        </p:spPr>
        <p:txBody>
          <a:bodyPr wrap="none" rtlCol="0">
            <a:spAutoFit/>
          </a:bodyPr>
          <a:lstStyle/>
          <a:p>
            <a:r>
              <a:rPr lang="en-US" altLang="ja-JP" sz="1400" dirty="0">
                <a:latin typeface="Meiryo UI" panose="020B0604030504040204" pitchFamily="34" charset="-128"/>
                <a:ea typeface="Meiryo UI" panose="020B0604030504040204" pitchFamily="34" charset="-128"/>
              </a:rPr>
              <a:t>https://</a:t>
            </a:r>
            <a:r>
              <a:rPr lang="en-US" altLang="ja-JP" sz="1400" dirty="0" err="1">
                <a:latin typeface="Meiryo UI" panose="020B0604030504040204" pitchFamily="34" charset="-128"/>
                <a:ea typeface="Meiryo UI" panose="020B0604030504040204" pitchFamily="34" charset="-128"/>
              </a:rPr>
              <a:t>developer.ibm.com</a:t>
            </a:r>
            <a:r>
              <a:rPr lang="en-US" altLang="ja-JP" sz="1400" dirty="0">
                <a:latin typeface="Meiryo UI" panose="020B0604030504040204" pitchFamily="34" charset="-128"/>
                <a:ea typeface="Meiryo UI" panose="020B0604030504040204" pitchFamily="34" charset="-128"/>
              </a:rPr>
              <a:t>/</a:t>
            </a:r>
            <a:r>
              <a:rPr lang="en-US" altLang="ja-JP" sz="1400" dirty="0" err="1">
                <a:latin typeface="Meiryo UI" panose="020B0604030504040204" pitchFamily="34" charset="-128"/>
                <a:ea typeface="Meiryo UI" panose="020B0604030504040204" pitchFamily="34" charset="-128"/>
              </a:rPr>
              <a:t>jp</a:t>
            </a:r>
            <a:r>
              <a:rPr lang="en-US" altLang="ja-JP" sz="1400" dirty="0">
                <a:latin typeface="Meiryo UI" panose="020B0604030504040204" pitchFamily="34" charset="-128"/>
                <a:ea typeface="Meiryo UI" panose="020B0604030504040204" pitchFamily="34" charset="-128"/>
              </a:rPr>
              <a:t>/technologies/node-</a:t>
            </a:r>
            <a:r>
              <a:rPr lang="en-US" altLang="ja-JP" sz="1400" dirty="0" err="1">
                <a:latin typeface="Meiryo UI" panose="020B0604030504040204" pitchFamily="34" charset="-128"/>
                <a:ea typeface="Meiryo UI" panose="020B0604030504040204" pitchFamily="34" charset="-128"/>
              </a:rPr>
              <a:t>js</a:t>
            </a:r>
            <a:r>
              <a:rPr lang="en-US" altLang="ja-JP" sz="1400" dirty="0">
                <a:latin typeface="Meiryo UI" panose="020B0604030504040204" pitchFamily="34" charset="-128"/>
                <a:ea typeface="Meiryo UI" panose="020B0604030504040204" pitchFamily="34" charset="-128"/>
              </a:rPr>
              <a:t>/</a:t>
            </a:r>
            <a:endParaRPr kumimoji="1" lang="ja-JP" altLang="en-US" sz="1400">
              <a:latin typeface="Meiryo UI" panose="020B0604030504040204" pitchFamily="34" charset="-128"/>
              <a:ea typeface="Meiryo UI" panose="020B0604030504040204" pitchFamily="34" charset="-128"/>
            </a:endParaRPr>
          </a:p>
        </p:txBody>
      </p:sp>
      <p:grpSp>
        <p:nvGrpSpPr>
          <p:cNvPr id="13" name="グループ化 12">
            <a:extLst>
              <a:ext uri="{FF2B5EF4-FFF2-40B4-BE49-F238E27FC236}">
                <a16:creationId xmlns:a16="http://schemas.microsoft.com/office/drawing/2014/main" id="{2DEE7D17-5CE4-3D4F-ACBA-8D494F8ABA01}"/>
              </a:ext>
            </a:extLst>
          </p:cNvPr>
          <p:cNvGrpSpPr/>
          <p:nvPr/>
        </p:nvGrpSpPr>
        <p:grpSpPr>
          <a:xfrm>
            <a:off x="7616421" y="106393"/>
            <a:ext cx="4410636" cy="707886"/>
            <a:chOff x="7949899" y="213494"/>
            <a:chExt cx="3433537" cy="707886"/>
          </a:xfrm>
        </p:grpSpPr>
        <p:sp>
          <p:nvSpPr>
            <p:cNvPr id="12" name="正方形/長方形 11">
              <a:extLst>
                <a:ext uri="{FF2B5EF4-FFF2-40B4-BE49-F238E27FC236}">
                  <a16:creationId xmlns:a16="http://schemas.microsoft.com/office/drawing/2014/main" id="{0C76C6AA-6BF3-1B47-A0B0-22709646DC29}"/>
                </a:ext>
              </a:extLst>
            </p:cNvPr>
            <p:cNvSpPr/>
            <p:nvPr/>
          </p:nvSpPr>
          <p:spPr>
            <a:xfrm>
              <a:off x="7949901" y="213494"/>
              <a:ext cx="3433535" cy="707885"/>
            </a:xfrm>
            <a:prstGeom prst="rect">
              <a:avLst/>
            </a:prstGeom>
            <a:solidFill>
              <a:schemeClr val="bg1"/>
            </a:solidFill>
            <a:ln>
              <a:solidFill>
                <a:srgbClr val="3A84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5A78F25-EAF0-F148-935B-1B09053EF6CA}"/>
                </a:ext>
              </a:extLst>
            </p:cNvPr>
            <p:cNvSpPr txBox="1"/>
            <p:nvPr/>
          </p:nvSpPr>
          <p:spPr>
            <a:xfrm>
              <a:off x="7949899" y="213494"/>
              <a:ext cx="3357063" cy="707886"/>
            </a:xfrm>
            <a:prstGeom prst="rect">
              <a:avLst/>
            </a:prstGeom>
            <a:noFill/>
          </p:spPr>
          <p:txBody>
            <a:bodyPr wrap="none" rtlCol="0">
              <a:spAutoFit/>
            </a:bodyPr>
            <a:lstStyle/>
            <a:p>
              <a:pPr marL="171450" indent="-171450">
                <a:buFont typeface="Arial" panose="020B0604020202020204" pitchFamily="34" charset="0"/>
                <a:buChar char="•"/>
              </a:pPr>
              <a:r>
                <a:rPr lang="ja-JP" altLang="en-US" sz="1000">
                  <a:latin typeface="Meiryo UI" panose="020B0604030504040204" pitchFamily="34" charset="-128"/>
                  <a:ea typeface="Meiryo UI" panose="020B0604030504040204" pitchFamily="34" charset="-128"/>
                </a:rPr>
                <a:t>無料で全記事にアクセスすることができます。</a:t>
              </a:r>
              <a:endParaRPr lang="en-US" altLang="ja-JP" sz="10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kumimoji="1" lang="en-US" altLang="ja-JP" sz="1000" dirty="0">
                  <a:latin typeface="Meiryo UI" panose="020B0604030504040204" pitchFamily="34" charset="-128"/>
                  <a:ea typeface="Meiryo UI" panose="020B0604030504040204" pitchFamily="34" charset="-128"/>
                </a:rPr>
                <a:t>Node.js</a:t>
              </a:r>
              <a:r>
                <a:rPr kumimoji="1" lang="ja-JP" altLang="en-US" sz="1000">
                  <a:latin typeface="Meiryo UI" panose="020B0604030504040204" pitchFamily="34" charset="-128"/>
                  <a:ea typeface="Meiryo UI" panose="020B0604030504040204" pitchFamily="34" charset="-128"/>
                </a:rPr>
                <a:t>以外にもたくさんのカテゴリからサンプルコードを入手することができます。</a:t>
              </a:r>
              <a:endParaRPr kumimoji="1" lang="en-US" altLang="ja-JP" sz="10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en-US" altLang="ja-JP" sz="1000" dirty="0">
                  <a:latin typeface="Meiryo UI" panose="020B0604030504040204" pitchFamily="34" charset="-128"/>
                  <a:ea typeface="Meiryo UI" panose="020B0604030504040204" pitchFamily="34" charset="-128"/>
                </a:rPr>
                <a:t>Apache 2.0 </a:t>
              </a:r>
              <a:r>
                <a:rPr lang="ja-JP" altLang="en-US" sz="1000">
                  <a:latin typeface="Meiryo UI" panose="020B0604030504040204" pitchFamily="34" charset="-128"/>
                  <a:ea typeface="Meiryo UI" panose="020B0604030504040204" pitchFamily="34" charset="-128"/>
                </a:rPr>
                <a:t>ライセンスに基づいてご利用いただけます。</a:t>
              </a:r>
              <a:endParaRPr lang="en-US" altLang="ja-JP" sz="1000" dirty="0">
                <a:latin typeface="Meiryo UI" panose="020B0604030504040204" pitchFamily="34" charset="-128"/>
                <a:ea typeface="Meiryo UI" panose="020B0604030504040204" pitchFamily="34" charset="-128"/>
              </a:endParaRPr>
            </a:p>
            <a:p>
              <a:pPr marL="171450" indent="-171450">
                <a:buFont typeface="Arial" panose="020B0604020202020204" pitchFamily="34" charset="0"/>
                <a:buChar char="•"/>
              </a:pPr>
              <a:r>
                <a:rPr lang="en-US" altLang="ja-JP" sz="1000" dirty="0">
                  <a:latin typeface="Meiryo UI" panose="020B0604030504040204" pitchFamily="34" charset="-128"/>
                  <a:ea typeface="Meiryo UI" panose="020B0604030504040204" pitchFamily="34" charset="-128"/>
                </a:rPr>
                <a:t>2018</a:t>
              </a:r>
              <a:r>
                <a:rPr lang="ja-JP" altLang="en-US" sz="1000">
                  <a:latin typeface="Meiryo UI" panose="020B0604030504040204" pitchFamily="34" charset="-128"/>
                  <a:ea typeface="Meiryo UI" panose="020B0604030504040204" pitchFamily="34" charset="-128"/>
                </a:rPr>
                <a:t>年</a:t>
              </a:r>
              <a:r>
                <a:rPr lang="en-US" altLang="ja-JP" sz="1000" dirty="0">
                  <a:latin typeface="Meiryo UI" panose="020B0604030504040204" pitchFamily="34" charset="-128"/>
                  <a:ea typeface="Meiryo UI" panose="020B0604030504040204" pitchFamily="34" charset="-128"/>
                </a:rPr>
                <a:t>5</a:t>
              </a:r>
              <a:r>
                <a:rPr lang="ja-JP" altLang="en-US" sz="1000">
                  <a:latin typeface="Meiryo UI" panose="020B0604030504040204" pitchFamily="34" charset="-128"/>
                  <a:ea typeface="Meiryo UI" panose="020B0604030504040204" pitchFamily="34" charset="-128"/>
                </a:rPr>
                <a:t>月現在</a:t>
              </a:r>
              <a:endParaRPr lang="en-US" altLang="ja-JP" sz="1000" dirty="0">
                <a:latin typeface="Meiryo UI" panose="020B0604030504040204" pitchFamily="34" charset="-128"/>
                <a:ea typeface="Meiryo UI" panose="020B0604030504040204" pitchFamily="34" charset="-128"/>
              </a:endParaRPr>
            </a:p>
          </p:txBody>
        </p:sp>
      </p:grpSp>
      <p:pic>
        <p:nvPicPr>
          <p:cNvPr id="15" name="図 14">
            <a:extLst>
              <a:ext uri="{FF2B5EF4-FFF2-40B4-BE49-F238E27FC236}">
                <a16:creationId xmlns:a16="http://schemas.microsoft.com/office/drawing/2014/main" id="{842D6B64-6514-CD4F-8A65-54681D089054}"/>
              </a:ext>
            </a:extLst>
          </p:cNvPr>
          <p:cNvPicPr>
            <a:picLocks noChangeAspect="1"/>
          </p:cNvPicPr>
          <p:nvPr/>
        </p:nvPicPr>
        <p:blipFill>
          <a:blip r:embed="rId2"/>
          <a:stretch>
            <a:fillRect/>
          </a:stretch>
        </p:blipFill>
        <p:spPr>
          <a:xfrm>
            <a:off x="-1" y="0"/>
            <a:ext cx="3239781" cy="925652"/>
          </a:xfrm>
          <a:prstGeom prst="rect">
            <a:avLst/>
          </a:prstGeom>
        </p:spPr>
      </p:pic>
      <p:sp>
        <p:nvSpPr>
          <p:cNvPr id="6" name="テキスト ボックス 5">
            <a:extLst>
              <a:ext uri="{FF2B5EF4-FFF2-40B4-BE49-F238E27FC236}">
                <a16:creationId xmlns:a16="http://schemas.microsoft.com/office/drawing/2014/main" id="{1AF37667-79DB-9143-BFF9-37944EBF71FD}"/>
              </a:ext>
            </a:extLst>
          </p:cNvPr>
          <p:cNvSpPr txBox="1"/>
          <p:nvPr/>
        </p:nvSpPr>
        <p:spPr>
          <a:xfrm>
            <a:off x="161364" y="54649"/>
            <a:ext cx="4552849" cy="461665"/>
          </a:xfrm>
          <a:prstGeom prst="rect">
            <a:avLst/>
          </a:prstGeom>
          <a:noFill/>
        </p:spPr>
        <p:txBody>
          <a:bodyPr wrap="none" rtlCol="0">
            <a:spAutoFit/>
          </a:bodyPr>
          <a:lstStyle/>
          <a:p>
            <a:r>
              <a:rPr kumimoji="1" lang="en-US" altLang="ja-JP" sz="2400" b="1" dirty="0">
                <a:solidFill>
                  <a:schemeClr val="bg1"/>
                </a:solidFill>
                <a:latin typeface="IBM Plex Sans" panose="020B0503050203000203" pitchFamily="34" charset="0"/>
              </a:rPr>
              <a:t>IBM</a:t>
            </a:r>
            <a:r>
              <a:rPr kumimoji="1" lang="ja-JP" altLang="en-US" sz="2400" b="1">
                <a:solidFill>
                  <a:schemeClr val="bg1"/>
                </a:solidFill>
                <a:latin typeface="IBM Plex Sans" panose="020B0503050203000203" pitchFamily="34" charset="0"/>
              </a:rPr>
              <a:t> </a:t>
            </a:r>
            <a:r>
              <a:rPr kumimoji="1" lang="en-US" altLang="ja-JP" sz="2400" b="1" dirty="0">
                <a:solidFill>
                  <a:schemeClr val="bg1"/>
                </a:solidFill>
                <a:latin typeface="IBM Plex Sans" panose="020B0503050203000203" pitchFamily="34" charset="0"/>
              </a:rPr>
              <a:t>Code</a:t>
            </a:r>
            <a:r>
              <a:rPr kumimoji="1" lang="ja-JP" altLang="en-US" sz="2400" b="1">
                <a:solidFill>
                  <a:schemeClr val="bg1"/>
                </a:solidFill>
                <a:latin typeface="IBM Plex Sans" panose="020B0503050203000203" pitchFamily="34" charset="0"/>
              </a:rPr>
              <a:t> </a:t>
            </a:r>
            <a:r>
              <a:rPr kumimoji="1" lang="en-US" altLang="ja-JP" sz="2400" b="1" dirty="0">
                <a:solidFill>
                  <a:schemeClr val="bg1"/>
                </a:solidFill>
                <a:latin typeface="IBM Plex Sans" panose="020B0503050203000203" pitchFamily="34" charset="0"/>
              </a:rPr>
              <a:t>Patterns for Node.js</a:t>
            </a:r>
            <a:endParaRPr kumimoji="1" lang="ja-JP" altLang="en-US" sz="2400" b="1">
              <a:solidFill>
                <a:schemeClr val="bg1"/>
              </a:solidFill>
              <a:latin typeface="IBM Plex Sans" panose="020B0503050203000203" pitchFamily="34" charset="0"/>
            </a:endParaRPr>
          </a:p>
        </p:txBody>
      </p:sp>
      <p:sp>
        <p:nvSpPr>
          <p:cNvPr id="7" name="テキスト ボックス 6">
            <a:extLst>
              <a:ext uri="{FF2B5EF4-FFF2-40B4-BE49-F238E27FC236}">
                <a16:creationId xmlns:a16="http://schemas.microsoft.com/office/drawing/2014/main" id="{1E1F4762-3B39-C545-8513-C94A33E264C1}"/>
              </a:ext>
            </a:extLst>
          </p:cNvPr>
          <p:cNvSpPr txBox="1"/>
          <p:nvPr/>
        </p:nvSpPr>
        <p:spPr>
          <a:xfrm>
            <a:off x="161364" y="440022"/>
            <a:ext cx="6268063" cy="338554"/>
          </a:xfrm>
          <a:prstGeom prst="rect">
            <a:avLst/>
          </a:prstGeom>
          <a:noFill/>
        </p:spPr>
        <p:txBody>
          <a:bodyPr wrap="none" rtlCol="0">
            <a:spAutoFit/>
          </a:bodyPr>
          <a:lstStyle/>
          <a:p>
            <a:r>
              <a:rPr lang="en-US" altLang="ja-JP" sz="1600" dirty="0">
                <a:solidFill>
                  <a:schemeClr val="bg1"/>
                </a:solidFill>
                <a:latin typeface="Meiryo UI" panose="020B0604030504040204" pitchFamily="34" charset="-128"/>
                <a:ea typeface="Meiryo UI" panose="020B0604030504040204" pitchFamily="34" charset="-128"/>
              </a:rPr>
              <a:t>Node.js </a:t>
            </a:r>
            <a:r>
              <a:rPr lang="ja-JP" altLang="en-US" sz="1600">
                <a:solidFill>
                  <a:schemeClr val="bg1"/>
                </a:solidFill>
                <a:latin typeface="Meiryo UI" panose="020B0604030504040204" pitchFamily="34" charset="-128"/>
                <a:ea typeface="Meiryo UI" panose="020B0604030504040204" pitchFamily="34" charset="-128"/>
              </a:rPr>
              <a:t>のコードパターンを使ってアプリ開発や開発生産性に役立てましょう</a:t>
            </a:r>
            <a:endParaRPr kumimoji="1" lang="ja-JP" altLang="en-US" sz="1600">
              <a:solidFill>
                <a:schemeClr val="bg1"/>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87619599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389</Words>
  <Application>Microsoft Macintosh PowerPoint</Application>
  <PresentationFormat>ワイド画面</PresentationFormat>
  <Paragraphs>111</Paragraphs>
  <Slides>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Meiryo UI</vt:lpstr>
      <vt:lpstr>游ゴシック</vt:lpstr>
      <vt:lpstr>游ゴシック Light</vt:lpstr>
      <vt:lpstr>Arial</vt:lpstr>
      <vt:lpstr>IBM Plex Sans</vt:lpstr>
      <vt:lpstr>Office テーマ</vt:lpstr>
      <vt:lpstr>PowerPoint プレゼンテーション</vt:lpstr>
    </vt:vector>
  </TitlesOfParts>
  <Manager/>
  <Company/>
  <LinksUpToDate>false</LinksUpToDate>
  <SharedDoc>false</SharedDoc>
  <HyperlinkBase/>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Code Patterns for Node.js</dc:title>
  <dc:subject/>
  <dc:creator>AYA Tokura</dc:creator>
  <cp:keywords/>
  <dc:description/>
  <cp:lastModifiedBy>AYA Tokura</cp:lastModifiedBy>
  <cp:revision>10</cp:revision>
  <dcterms:created xsi:type="dcterms:W3CDTF">2018-06-15T02:19:55Z</dcterms:created>
  <dcterms:modified xsi:type="dcterms:W3CDTF">2018-06-15T05:50:52Z</dcterms:modified>
  <cp:category/>
</cp:coreProperties>
</file>