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7"/>
  </p:notesMasterIdLst>
  <p:sldIdLst>
    <p:sldId id="256" r:id="rId3"/>
    <p:sldId id="301" r:id="rId4"/>
    <p:sldId id="302" r:id="rId5"/>
    <p:sldId id="303" r:id="rId6"/>
    <p:sldId id="324" r:id="rId7"/>
    <p:sldId id="304" r:id="rId8"/>
    <p:sldId id="318" r:id="rId9"/>
    <p:sldId id="319" r:id="rId10"/>
    <p:sldId id="320" r:id="rId11"/>
    <p:sldId id="322" r:id="rId12"/>
    <p:sldId id="323" r:id="rId13"/>
    <p:sldId id="321"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89" autoAdjust="0"/>
    <p:restoredTop sz="67027" autoAdjust="0"/>
  </p:normalViewPr>
  <p:slideViewPr>
    <p:cSldViewPr snapToGrid="0">
      <p:cViewPr>
        <p:scale>
          <a:sx n="100" d="100"/>
          <a:sy n="100" d="100"/>
        </p:scale>
        <p:origin x="-10" y="-95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403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3/21/2017</a:t>
            </a:fld>
            <a:endParaRPr lang="ja-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ja-JP"/>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1</a:t>
            </a:fld>
            <a:endParaRPr 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b="0" dirty="0">
                <a:latin typeface="メイリオ" panose="020B0604030504040204" pitchFamily="50" charset="-128"/>
                <a:ea typeface="メイリオ" panose="020B0604030504040204" pitchFamily="50" charset="-128"/>
                <a:cs typeface="メイリオ" panose="020B0604030504040204" pitchFamily="50" charset="-128"/>
              </a:rPr>
              <a:t>Power BI </a:t>
            </a:r>
            <a:r>
              <a:rPr lang="ja-JP" b="0">
                <a:latin typeface="メイリオ" panose="020B0604030504040204" pitchFamily="50" charset="-128"/>
                <a:ea typeface="メイリオ" panose="020B0604030504040204" pitchFamily="50" charset="-128"/>
                <a:cs typeface="メイリオ" panose="020B0604030504040204" pitchFamily="50" charset="-128"/>
              </a:rPr>
              <a:t>のエクス</a:t>
            </a:r>
            <a:r>
              <a:rPr lang="ja-JP" altLang="en-US" b="0">
                <a:latin typeface="メイリオ" panose="020B0604030504040204" pitchFamily="50" charset="-128"/>
                <a:ea typeface="メイリオ" panose="020B0604030504040204" pitchFamily="50" charset="-128"/>
                <a:cs typeface="メイリオ" panose="020B0604030504040204" pitchFamily="50" charset="-128"/>
              </a:rPr>
              <a:t>ペ</a:t>
            </a:r>
            <a:r>
              <a:rPr lang="ja-JP" b="0">
                <a:latin typeface="メイリオ" panose="020B0604030504040204" pitchFamily="50" charset="-128"/>
                <a:ea typeface="メイリオ" panose="020B0604030504040204" pitchFamily="50" charset="-128"/>
                <a:cs typeface="メイリオ" panose="020B0604030504040204" pitchFamily="50" charset="-128"/>
              </a:rPr>
              <a:t>リエンス</a:t>
            </a:r>
            <a:r>
              <a:rPr lang="ja-JP" b="0" dirty="0">
                <a:latin typeface="メイリオ" panose="020B0604030504040204" pitchFamily="50" charset="-128"/>
                <a:ea typeface="メイリオ" panose="020B0604030504040204" pitchFamily="50" charset="-128"/>
                <a:cs typeface="メイリオ" panose="020B0604030504040204" pitchFamily="50" charset="-128"/>
              </a:rPr>
              <a:t>には、ユーザーが、自然言語による質問と回答のパラダイムを通じて、追加情報を "その場で" 収集できる機能が組み込まれています。また、現在のデータセットのインテリジェントな洞察に基づくクイック分析機能も組み込まれており、この機能によって、ダッシュボード、レポート、または関連するデータに関する "洞察" を迅速に引き出すことができます。Power BI は、ユーザー操作の中心になることで、こうした機能へのアクセスが容易になります。</a:t>
            </a:r>
            <a:endParaRPr lang="ja-JP" sz="1200" b="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10</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695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Data Analysis Expressions (DAX) には、200 以上の関数、演算子、</a:t>
            </a:r>
            <a:r>
              <a:rPr lang="ja-JP" altLang="en-US">
                <a:latin typeface="メイリオ" panose="020B0604030504040204" pitchFamily="50" charset="-128"/>
                <a:ea typeface="メイリオ" panose="020B0604030504040204" pitchFamily="50" charset="-128"/>
                <a:cs typeface="メイリオ" panose="020B0604030504040204" pitchFamily="50" charset="-128"/>
              </a:rPr>
              <a:t>定数</a:t>
            </a:r>
            <a:r>
              <a:rPr lang="ja-JP">
                <a:latin typeface="メイリオ" panose="020B0604030504040204" pitchFamily="50" charset="-128"/>
                <a:ea typeface="メイリオ" panose="020B0604030504040204" pitchFamily="50" charset="-128"/>
                <a:cs typeface="メイリオ" panose="020B0604030504040204" pitchFamily="50" charset="-128"/>
              </a:rPr>
              <a:t>のライブラリーが含まれています。DAX は Excel の数式に似ています。DAX には Excel と同じ関数が多数ありますが、DAX の関数は、レポート内のデータの "スライス" やフィルター処理を対話的に実行することを目的とする点が Excel 関数と異なります。Excel 関数の作成に慣れているユーザーは、DAX にも容易になじむことができます。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11</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オプションの Azure サービスである Power BI Embedded は、アプリ開発者に、自分のアプリケーション内で Power BI データおよびデータ エクスペリエンスを表示するためのメカニズムを提供します。Power BI Embedded は有料サービスですが、エンド ユーザーは Power BI アカウントを持っていなくても、Power BI Embedded を介して公開されたサービスやアプリケーションを使用できます。Power BI Embedded は、これまで SQL Server Reporting Services などの従来のツールやテクノロジを使用してソリューションを作成していた開発者の間で、主要なビジネス インテリジェンス統合メカニズムとして急速に普及しています。</a:t>
            </a:r>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12</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160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1283FAC-A721-45A3-BBDE-EAF2B09B7CD9}" type="slidenum">
              <a:rPr lang="en-US" smtClean="0"/>
              <a:t>13</a:t>
            </a:fld>
            <a:endParaRPr lang="ja-JP"/>
          </a:p>
        </p:txBody>
      </p:sp>
    </p:spTree>
    <p:extLst>
      <p:ext uri="{BB962C8B-B14F-4D97-AF65-F5344CB8AC3E}">
        <p14:creationId xmlns:p14="http://schemas.microsoft.com/office/powerpoint/2010/main" val="284297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1283FAC-A721-45A3-BBDE-EAF2B09B7CD9}" type="slidenum">
              <a:rPr lang="en-US" smtClean="0"/>
              <a:t>14</a:t>
            </a:fld>
            <a:endParaRPr lang="ja-JP"/>
          </a:p>
        </p:txBody>
      </p:sp>
    </p:spTree>
    <p:extLst>
      <p:ext uri="{BB962C8B-B14F-4D97-AF65-F5344CB8AC3E}">
        <p14:creationId xmlns:p14="http://schemas.microsoft.com/office/powerpoint/2010/main" val="196435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Power BI によって、クラウドとオンプレミスに関係なく組織のデータすべてを統合できます。Power BI ゲートウェイを使用することで、SQL Server のデータベース、Analysis Services モデルのほかさまざまなデータ ソースを Power BI の同じダッシュボードに接続できます。レポート用のポータルやアプリケーションを既に使用している場合は、Power BI のレポートとダッシュボードを Web とアプリ シナリオに埋め込むことによって、デバイスやプラットフォームに依存しない統一されたエクスペリエンスを実現できます。</a:t>
            </a: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2</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Power BI は、Microsoft Power BI のサービスとツール スイート全体を表す基本名です。一般に、すべてのツールで Power BI サービスの基盤が使用されます。この基盤は、Web ベースの設計および管理エクスペリエンスを通じてユーザーに公開されます。Windows プラットフォームをターゲットとする Power BI Desktop アプリケーションでは、より強力な機能を利用できます。また、Windows Mobile、iOS、Android デバイス用の Power BI モバイル バージョンは、レポートやダッシュボードの情報への対話的なアクセスとナビゲーション機能をエンド ユーザーに提供します。開発者および管理者は、Power BI Embedded を介して Power BI のサービスを公開することもできます。Power BI Embedded には、堅牢な REST ベースの API と、カスタムの視覚エフェクトを作成するためのツール群が含まれています。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3</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Power BI は、強力なビジネス インテリジェンス エクスペリエンスを創出するための構成要素となるサービスとツールのセットです。Power BI の設計エクスペリエンスの主要素として、視覚エフェクト、データセット (またはデータ ストアおよびサービスへの接続)、レポート、ダッシュボード、タイルがあります。これらの要素を結合することによって、組織内のユーザーへの公開および共有が可能</a:t>
            </a:r>
            <a:r>
              <a:rPr lang="ja-JP"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なエクス</a:t>
            </a:r>
            <a:r>
              <a:rPr lang="ja-JP" altLang="en-US"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ペ</a:t>
            </a:r>
            <a:r>
              <a:rPr lang="ja-JP"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a:t>
            </a:r>
            <a:r>
              <a:rPr lang="ja-JP" altLang="en-US"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a:t>
            </a:r>
            <a:r>
              <a:rPr lang="ja-JP"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ンス</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が創出されます。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4</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Power BI のすべてのビジネス インテリジェンスの基礎となる構成要素は、まずデータそのものです。さまざまなデータ ソースのデータがフィルター処理され、クリーニングされ、視覚エフェクトを通じてレポートへと結合されます。また、必要に応じて、ダッシュボードに公開されます。ダッシュボードのデータは、アクセス許可と組織のニーズに基づいて、あらゆるデバイスでユーザーに表示され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5</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207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Microsoft Power BI の主な目標の 1 つは、コンテンツの読者や閲覧者が適切に理解できる、統一されたエクスペリエンスを実現するのに必要なあらゆるデータ ソースに、レポートの作成者、管理者、関係者が接続できるようにすることです。Power BI では、Excel スプレッドシートや SQL Server データベースなどの、より一般的なレガシー システムを完全にサポートするほか、"コネクター" を通じて、</a:t>
            </a:r>
            <a:r>
              <a:rPr lang="ja-JP">
                <a:latin typeface="メイリオ" panose="020B0604030504040204" pitchFamily="50" charset="-128"/>
                <a:ea typeface="メイリオ" panose="020B0604030504040204" pitchFamily="50" charset="-128"/>
                <a:cs typeface="メイリオ" panose="020B0604030504040204" pitchFamily="50" charset="-128"/>
              </a:rPr>
              <a:t>Azure や Oracle、さらには Facebook、Salesforce、MailChimp などの外部サービスなどさまざまなデータ ソースのデータの認証およびデータへのアクセスに対応しています。</a:t>
            </a: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6</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さまざまなデータ ソース間の論理接続の作成では、リレーションシップの概念が活用されます。Power BI では、リレーションシップを通じて、個々のテーブルおよびデータ構造が互いにどのように関連しているかが認識されます。それによって、最終的に魅力的なビジュアルやレポートが設計され、作成されます。データ ソース間のこのようなリレーションシップを管理および調整するプロセスをモデリングといいます。</a:t>
            </a:r>
            <a:r>
              <a:rPr lang="ja-JP" b="0" baseline="0" dirty="0">
                <a:latin typeface="メイリオ" panose="020B0604030504040204" pitchFamily="50" charset="-128"/>
                <a:ea typeface="メイリオ" panose="020B0604030504040204" pitchFamily="50" charset="-128"/>
                <a:cs typeface="メイリオ" panose="020B0604030504040204" pitchFamily="50" charset="-128"/>
              </a:rPr>
              <a:t>このプロセスでは、メジャー、計算列、さらには計算テーブル (これまでのビューという観念に類似するもの) といった概念が使用されます。</a:t>
            </a:r>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7</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832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視覚エフェクト (または "ビジュアル") は、ビジネス インテリジェンスのあらゆる作業の最終結果です。究極の目標は、自組織において意味のあるあらゆるデータにアクセスし、有意義で、魅力的かつ対話的で、洞察に富んだ方法でデータをユーザーに提示することです。Power BI では、一般的なビジネス インテリジェンス ツールに見られるさまざまなグラフ、チャート、マップ、フィルターなどの視覚エフェクトを、そのまま使用できる状態で多数用意しています。また、視覚エフェクトの "拡張性" にも対応しており、開発者やパワー ユーザーは、組織やシナリオ固有のカスタムの視覚エフェクトを作成することもできます。</a:t>
            </a:r>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8</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776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Power BI コンテンツは、通常、レポートおよびダッシュボード形式になっており、Web 上での閲覧用に共有および公開する (必要に応じてセキュリティで保護) ことが可能です。また、レポートの印刷や、サポートしているさまざまな形式へのエクスポートも行えます。Power BI のすべてのエクスペリエンスを、必須の依存関係 (ダッシュボード、関連するレポート、基礎となるデータセットなど) と共に Power BI "コンテンツ パック" に容易にパッケージ化して、組織内で配信できます。それによって、該当するユーザーは、その Power BI エクスペリエンス内でコンテンツ パックを自動的に利用できるようになります。また、コンテンツのソースとして OneDrive for Business を使用できることから、標準装備のアクセス許可およびセキュリティ トリミングのほか、バージョン管理などのドキュメント主体の機能を容易に使用できます。 </a:t>
            </a:r>
          </a:p>
        </p:txBody>
      </p:sp>
      <p:sp>
        <p:nvSpPr>
          <p:cNvPr id="4" name="Slide Number Placeholder 3"/>
          <p:cNvSpPr>
            <a:spLocks noGrp="1"/>
          </p:cNvSpPr>
          <p:nvPr>
            <p:ph type="sldNum" sz="quarter" idx="10"/>
          </p:nvPr>
        </p:nvSpPr>
        <p:spPr/>
        <p:txBody>
          <a:bodyPr/>
          <a:lstStyle/>
          <a:p>
            <a:fld id="{01283FAC-A721-45A3-BBDE-EAF2B09B7CD9}" type="slidenum">
              <a:rPr lang="en-US" smtClean="0">
                <a:latin typeface="メイリオ" panose="020B0604030504040204" pitchFamily="50" charset="-128"/>
                <a:ea typeface="メイリオ" panose="020B0604030504040204" pitchFamily="50" charset="-128"/>
              </a:rPr>
              <a:t>9</a:t>
            </a:fld>
            <a:endParaRPr 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998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2016 Microsoft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Corporation.</a:t>
            </a:r>
            <a:r>
              <a:rPr lang="ja-JP" altLang="en-US"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All </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rights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reserved.</a:t>
            </a:r>
            <a:r>
              <a:rPr lang="en-US" alt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Microsoft</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、Windows、Windows Vista およびその他の製品名は、米国 Microsoft Corporation の米国およびその他の国における登録商標または商標です。</a:t>
            </a:r>
          </a:p>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このドキュメントに記載されている情報は、情報の提供のみを目的としており、このドキュメントの発行時点におけるマイクロソフトの見解を反映したものです。変化する市場状況に対応する必要があるため、このドキュメントは、記載された内容の実現に関するマイクロソフトの確約とはみなされないものとします。また、発行以降に発表される情報の正確性に関して、マイクロソフトはいかなる保証もいたしません。明示、黙示または法律の規定にかかわらず、これらの情報についてマイクロソフトはいかなる責任も負わないものとします。</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ja-JP" sz="4000" dirty="0">
                <a:solidFill>
                  <a:srgbClr val="FFFFFF"/>
                </a:solidFill>
                <a:latin typeface="MS Mincho"/>
                <a:cs typeface="MS Mincho"/>
              </a:rPr>
              <a:t>Microsoft Azure for Research </a:t>
            </a:r>
          </a:p>
          <a:p>
            <a:r>
              <a:rPr lang="ja-JP" sz="2400" dirty="0">
                <a:solidFill>
                  <a:srgbClr val="FFFFFF"/>
                </a:solidFill>
                <a:latin typeface="MS Mincho"/>
                <a:cs typeface="MS Mincho"/>
              </a:rPr>
              <a:t>Accelerate the Speed of Scientific Discovery </a:t>
            </a:r>
          </a:p>
          <a:p>
            <a:pPr>
              <a:lnSpc>
                <a:spcPct val="90000"/>
              </a:lnSpc>
              <a:spcBef>
                <a:spcPct val="20000"/>
              </a:spcBef>
              <a:buClr>
                <a:srgbClr val="4E90CD"/>
              </a:buClr>
              <a:buSzPct val="120000"/>
            </a:pPr>
            <a:endParaRPr lang="ja-JP" sz="3200" dirty="0">
              <a:solidFill>
                <a:srgbClr val="FFFFFF"/>
              </a:solidFill>
              <a:latin typeface="MS Mincho"/>
            </a:endParaRPr>
          </a:p>
        </p:txBody>
      </p:sp>
      <p:sp>
        <p:nvSpPr>
          <p:cNvPr id="5" name="Rectangle 4"/>
          <p:cNvSpPr/>
          <p:nvPr userDrawn="1"/>
        </p:nvSpPr>
        <p:spPr>
          <a:xfrm>
            <a:off x="279908" y="1455951"/>
            <a:ext cx="5800280" cy="917971"/>
          </a:xfrm>
          <a:prstGeom prst="rect">
            <a:avLst/>
          </a:prstGeom>
        </p:spPr>
        <p:txBody>
          <a:bodyPr wrap="square">
            <a:spAutoFit/>
          </a:bodyPr>
          <a:lstStyle/>
          <a:p>
            <a:r>
              <a:rPr lang="ja-JP" altLang="zh-CN" sz="2000" kern="1800" baseline="30000" dirty="0">
                <a:solidFill>
                  <a:srgbClr val="FFFFFF"/>
                </a:solidFill>
                <a:latin typeface="MS Mincho"/>
                <a:cs typeface="MS Mincho"/>
              </a:rPr>
              <a:t>Microsoft Azure provides researchers with the power and scalability of cloud computing for collaboration, computation, and data-intensive processing.This open and flexible global cloud platform supports any language, tool, or framework. </a:t>
            </a:r>
            <a:r>
              <a:rPr lang="ja-JP" kern="1800" baseline="30000" dirty="0">
                <a:solidFill>
                  <a:srgbClr val="FFFFFF"/>
                </a:solidFill>
                <a:latin typeface="MS Mincho"/>
                <a:cs typeface="MS Mincho"/>
              </a:rPr>
              <a:t> </a:t>
            </a:r>
            <a:r>
              <a:rPr lang="ja-JP" kern="1600" baseline="30000" dirty="0">
                <a:solidFill>
                  <a:srgbClr val="FFFFFF"/>
                </a:solidFill>
                <a:latin typeface="MS Mincho"/>
                <a:cs typeface="MS Mincho"/>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ja-JP" sz="3200" baseline="30000" dirty="0">
                <a:solidFill>
                  <a:srgbClr val="C60651"/>
                </a:solidFill>
                <a:latin typeface="MS Mincho"/>
                <a:cs typeface="MS Mincho"/>
              </a:rPr>
              <a:t>The Microsoft Azure for Research program:</a:t>
            </a:r>
            <a:endParaRPr lang="ja-JP" sz="3200" baseline="30000" dirty="0">
              <a:solidFill>
                <a:srgbClr val="C60651"/>
              </a:solidFill>
              <a:latin typeface="MS Mincho"/>
            </a:endParaRPr>
          </a:p>
        </p:txBody>
      </p:sp>
      <p:sp>
        <p:nvSpPr>
          <p:cNvPr id="7" name="Rectangle 6"/>
          <p:cNvSpPr/>
          <p:nvPr userDrawn="1"/>
        </p:nvSpPr>
        <p:spPr>
          <a:xfrm>
            <a:off x="329336" y="4734289"/>
            <a:ext cx="5682266" cy="1195199"/>
          </a:xfrm>
          <a:prstGeom prst="rect">
            <a:avLst/>
          </a:prstGeom>
        </p:spPr>
        <p:txBody>
          <a:bodyPr wrap="square">
            <a:spAutoFit/>
          </a:bodyPr>
          <a:lstStyle/>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Free access to Microsoft Azure cloud computing and storage  </a:t>
            </a:r>
            <a:r>
              <a:rPr lang="ja-JP">
                <a:latin typeface="MS Mincho"/>
                <a:cs typeface="MS Mincho"/>
              </a:rPr>
              <a:t>    </a:t>
            </a:r>
          </a:p>
          <a:p>
            <a:pPr>
              <a:spcAft>
                <a:spcPts val="600"/>
              </a:spcAft>
            </a:pPr>
            <a:r>
              <a:rPr lang="ja-JP" sz="2000" baseline="30000" dirty="0">
                <a:solidFill>
                  <a:srgbClr val="717073"/>
                </a:solidFill>
                <a:latin typeface="MS Mincho"/>
                <a:cs typeface="MS Mincho"/>
              </a:rPr>
              <a:t>   (submit proposals for Microsoft Azure Research Awards)</a:t>
            </a:r>
          </a:p>
          <a:p>
            <a:r>
              <a:rPr lang="ja-JP" sz="2000" b="1" baseline="30000" dirty="0">
                <a:solidFill>
                  <a:srgbClr val="C60651"/>
                </a:solidFill>
                <a:latin typeface="MS Mincho"/>
                <a:cs typeface="MS Mincho"/>
              </a:rPr>
              <a:t>·</a:t>
            </a:r>
            <a:r>
              <a:rPr lang="ja-JP">
                <a:latin typeface="MS Mincho"/>
                <a:cs typeface="MS Mincho"/>
              </a:rPr>
              <a:t>  </a:t>
            </a:r>
            <a:r>
              <a:rPr lang="ja-JP" altLang="zh-CN" sz="2000" baseline="30000" dirty="0">
                <a:solidFill>
                  <a:srgbClr val="717073"/>
                </a:solidFill>
                <a:latin typeface="MS Mincho"/>
                <a:cs typeface="MS Mincho"/>
              </a:rPr>
              <a:t>Microsoft Azure for Research training classes </a:t>
            </a:r>
          </a:p>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Support and technical resources</a:t>
            </a:r>
            <a:endParaRPr lang="ja-JP"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ja-JP" sz="2400" baseline="30000" dirty="0">
                <a:solidFill>
                  <a:srgbClr val="717073"/>
                </a:solidFill>
                <a:latin typeface="MS Mincho"/>
                <a:cs typeface="MS Mincho"/>
              </a:rPr>
              <a:t>Apply the power of cloud computing to your computational and data challenges.Experiment at </a:t>
            </a:r>
            <a:r>
              <a:rPr lang="ja-JP" sz="2400" baseline="30000" dirty="0">
                <a:solidFill>
                  <a:srgbClr val="5191CD"/>
                </a:solidFill>
                <a:latin typeface="MS Mincho"/>
                <a:cs typeface="MS Mincho"/>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none">
            <a:noAutofit/>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Microsoft Power BI を使用した</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データの考察と視覚化</a:t>
            </a:r>
          </a:p>
        </p:txBody>
      </p:sp>
      <p:sp>
        <p:nvSpPr>
          <p:cNvPr id="3" name="Subtitle 2"/>
          <p:cNvSpPr>
            <a:spLocks noGrp="1"/>
          </p:cNvSpPr>
          <p:nvPr>
            <p:ph type="subTitle" idx="1"/>
          </p:nvPr>
        </p:nvSpPr>
        <p:spPr/>
        <p:txBody>
          <a:bodyPr/>
          <a:lstStyle/>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[講師名]</a:t>
            </a:r>
          </a:p>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[講師メールアドレス]</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データの探索</a:t>
            </a:r>
          </a:p>
        </p:txBody>
      </p:sp>
      <p:sp>
        <p:nvSpPr>
          <p:cNvPr id="3" name="Content Placeholder 2"/>
          <p:cNvSpPr>
            <a:spLocks noGrp="1"/>
          </p:cNvSpPr>
          <p:nvPr>
            <p:ph idx="1"/>
          </p:nvPr>
        </p:nvSpPr>
        <p:spPr>
          <a:xfrm>
            <a:off x="838199" y="1825624"/>
            <a:ext cx="5170715" cy="4408027"/>
          </a:xfrm>
        </p:spPr>
        <p:txBody>
          <a:bodyPr>
            <a:normAutofit/>
          </a:bodyPr>
          <a:lstStyle/>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クイック分析情報の使用</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自然言語による質問</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カスタムの Q&amp;A 候補の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作成</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自組織でのダッシュボードの共有</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タイル詳細の編集</a:t>
            </a:r>
          </a:p>
        </p:txBody>
      </p:sp>
      <p:pic>
        <p:nvPicPr>
          <p:cNvPr id="7" name="Picture 6"/>
          <p:cNvPicPr>
            <a:picLocks noChangeAspect="1"/>
          </p:cNvPicPr>
          <p:nvPr/>
        </p:nvPicPr>
        <p:blipFill>
          <a:blip r:embed="rId3"/>
          <a:stretch>
            <a:fillRect/>
          </a:stretch>
        </p:blipFill>
        <p:spPr>
          <a:xfrm>
            <a:off x="6301269" y="1825624"/>
            <a:ext cx="5052531" cy="405221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Data Analysis Expressions (DAX)</a:t>
            </a:r>
          </a:p>
        </p:txBody>
      </p:sp>
      <p:sp>
        <p:nvSpPr>
          <p:cNvPr id="8" name="Content Placeholder 2"/>
          <p:cNvSpPr>
            <a:spLocks noGrp="1"/>
          </p:cNvSpPr>
          <p:nvPr>
            <p:ph idx="1"/>
          </p:nvPr>
        </p:nvSpPr>
        <p:spPr>
          <a:xfrm>
            <a:off x="838199" y="1825625"/>
            <a:ext cx="10515601" cy="1520476"/>
          </a:xfrm>
        </p:spPr>
        <p:txBody>
          <a:bodyPr>
            <a:normAutofit/>
          </a:bodyPr>
          <a:lstStyle/>
          <a:p>
            <a:pPr marL="0" indent="0">
              <a:lnSpc>
                <a:spcPct val="100000"/>
              </a:lnSpc>
              <a:buNone/>
            </a:pPr>
            <a:r>
              <a:rPr lang="ja-JP">
                <a:latin typeface="メイリオ" panose="020B0604030504040204" pitchFamily="50" charset="-128"/>
                <a:ea typeface="メイリオ" panose="020B0604030504040204" pitchFamily="50" charset="-128"/>
                <a:cs typeface="メイリオ" panose="020B0604030504040204" pitchFamily="50" charset="-128"/>
              </a:rPr>
              <a:t>DAX は、計算によって 1 つ以上の値を返すための数式などの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式で使用できる関数、演算子、定数の集まりです。</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788000" cy="2929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lnSpc>
                <a:spcPct val="100000"/>
              </a:lnSpc>
            </a:pPr>
            <a:r>
              <a:rPr lang="ja-JP" b="1" dirty="0">
                <a:latin typeface="メイリオ" panose="020B0604030504040204" pitchFamily="50" charset="-128"/>
                <a:ea typeface="メイリオ" panose="020B0604030504040204" pitchFamily="50" charset="-128"/>
                <a:cs typeface="メイリオ" panose="020B0604030504040204" pitchFamily="50" charset="-128"/>
              </a:rPr>
              <a:t>メジャー</a:t>
            </a:r>
            <a:br>
              <a:rPr>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集計後の行の集まりに</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対する計算。</a:t>
            </a:r>
          </a:p>
          <a:p>
            <a:pPr marL="687388" indent="-342900">
              <a:lnSpc>
                <a:spcPct val="100000"/>
              </a:lnSpc>
            </a:pPr>
            <a:r>
              <a:rPr lang="ja-JP" b="1" dirty="0">
                <a:latin typeface="メイリオ" panose="020B0604030504040204" pitchFamily="50" charset="-128"/>
                <a:ea typeface="メイリオ" panose="020B0604030504040204" pitchFamily="50" charset="-128"/>
                <a:cs typeface="メイリオ" panose="020B0604030504040204" pitchFamily="50" charset="-128"/>
              </a:rPr>
              <a:t>計算列</a:t>
            </a:r>
            <a:br>
              <a:rPr>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集計前の個別行に対する計算。</a:t>
            </a:r>
          </a:p>
        </p:txBody>
      </p:sp>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Power BI サービス統合</a:t>
            </a:r>
          </a:p>
        </p:txBody>
      </p:sp>
      <p:sp>
        <p:nvSpPr>
          <p:cNvPr id="7" name="Content Placeholder 2"/>
          <p:cNvSpPr>
            <a:spLocks noGrp="1"/>
          </p:cNvSpPr>
          <p:nvPr>
            <p:ph idx="1"/>
          </p:nvPr>
        </p:nvSpPr>
        <p:spPr>
          <a:xfrm>
            <a:off x="838200" y="1825625"/>
            <a:ext cx="4147668" cy="4200826"/>
          </a:xfrm>
        </p:spPr>
        <p:txBody>
          <a:bodyPr>
            <a:normAutofit/>
          </a:bodyPr>
          <a:lstStyle/>
          <a:p>
            <a:pPr marL="0" indent="0">
              <a:lnSpc>
                <a:spcPct val="100000"/>
              </a:lnSpc>
              <a:buNone/>
            </a:pPr>
            <a:r>
              <a:rPr lang="ja-JP" b="1" dirty="0">
                <a:latin typeface="メイリオ" panose="020B0604030504040204" pitchFamily="50" charset="-128"/>
                <a:ea typeface="メイリオ" panose="020B0604030504040204" pitchFamily="50" charset="-128"/>
                <a:cs typeface="メイリオ" panose="020B0604030504040204" pitchFamily="50" charset="-128"/>
              </a:rPr>
              <a:t>Power BI Embedded</a:t>
            </a:r>
            <a:r>
              <a:rPr lang="ja-JP">
                <a:latin typeface="メイリオ" panose="020B0604030504040204" pitchFamily="50" charset="-128"/>
                <a:ea typeface="メイリオ" panose="020B0604030504040204" pitchFamily="50" charset="-128"/>
                <a:cs typeface="メイリオ" panose="020B0604030504040204" pitchFamily="50" charset="-128"/>
              </a:rPr>
              <a:t> を通じて、Power BI サービス統合が促進されます。</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Power BI Embedded は、開発者が自分のアプリケーション内で Power BI のデータ エクスペリエンスを表示することを可能にする </a:t>
            </a:r>
            <a:r>
              <a:rPr lang="ja-JP" b="1" dirty="0">
                <a:latin typeface="メイリオ" panose="020B0604030504040204" pitchFamily="50" charset="-128"/>
                <a:ea typeface="メイリオ" panose="020B0604030504040204" pitchFamily="50" charset="-128"/>
                <a:cs typeface="メイリオ" panose="020B0604030504040204" pitchFamily="50" charset="-128"/>
              </a:rPr>
              <a:t>Azure サービス</a:t>
            </a:r>
            <a:r>
              <a:rPr lang="ja-JP">
                <a:latin typeface="メイリオ" panose="020B0604030504040204" pitchFamily="50" charset="-128"/>
                <a:ea typeface="メイリオ" panose="020B0604030504040204" pitchFamily="50" charset="-128"/>
                <a:cs typeface="メイリオ" panose="020B0604030504040204" pitchFamily="50" charset="-128"/>
              </a:rPr>
              <a:t>です。</a:t>
            </a:r>
          </a:p>
        </p:txBody>
      </p:sp>
      <p:grpSp>
        <p:nvGrpSpPr>
          <p:cNvPr id="45" name="Group 44"/>
          <p:cNvGrpSpPr/>
          <p:nvPr/>
        </p:nvGrpSpPr>
        <p:grpSpPr>
          <a:xfrm>
            <a:off x="5925370" y="1772823"/>
            <a:ext cx="5609302" cy="4003875"/>
            <a:chOff x="5684209" y="2022576"/>
            <a:chExt cx="5609302" cy="4003875"/>
          </a:xfrm>
        </p:grpSpPr>
        <p:sp>
          <p:nvSpPr>
            <p:cNvPr id="14" name="Frame 13"/>
            <p:cNvSpPr/>
            <p:nvPr/>
          </p:nvSpPr>
          <p:spPr>
            <a:xfrm>
              <a:off x="9605388" y="4873726"/>
              <a:ext cx="1688123" cy="1152725"/>
            </a:xfrm>
            <a:prstGeom prst="frame">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アプリ</a:t>
              </a:r>
            </a:p>
          </p:txBody>
        </p:sp>
        <p:sp>
          <p:nvSpPr>
            <p:cNvPr id="15" name="Rectangle 14"/>
            <p:cNvSpPr/>
            <p:nvPr/>
          </p:nvSpPr>
          <p:spPr>
            <a:xfrm>
              <a:off x="9826033" y="4041850"/>
              <a:ext cx="1246832" cy="612648"/>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ワークスペース</a:t>
              </a:r>
            </a:p>
          </p:txBody>
        </p:sp>
        <p:sp>
          <p:nvSpPr>
            <p:cNvPr id="16" name="Rectangle 15"/>
            <p:cNvSpPr/>
            <p:nvPr/>
          </p:nvSpPr>
          <p:spPr>
            <a:xfrm>
              <a:off x="7665636" y="3434206"/>
              <a:ext cx="1536982" cy="1827936"/>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ワークスペース</a:t>
              </a:r>
            </a:p>
          </p:txBody>
        </p:sp>
        <p:sp>
          <p:nvSpPr>
            <p:cNvPr id="18" name="Flowchart: Multidocument 17"/>
            <p:cNvSpPr/>
            <p:nvPr/>
          </p:nvSpPr>
          <p:spPr>
            <a:xfrm>
              <a:off x="5824915" y="3566382"/>
              <a:ext cx="1167269" cy="1561349"/>
            </a:xfrm>
            <a:prstGeom prst="flowChartMultidocument">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Azure</a:t>
              </a:r>
            </a:p>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データ</a:t>
              </a:r>
            </a:p>
            <a:p>
              <a:pPr algn="ctr"/>
              <a:endParaRPr 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Flowchart: Magnetic Disk 16"/>
            <p:cNvSpPr/>
            <p:nvPr/>
          </p:nvSpPr>
          <p:spPr>
            <a:xfrm>
              <a:off x="6281689" y="4465282"/>
              <a:ext cx="733530" cy="934566"/>
            </a:xfrm>
            <a:prstGeom prst="flowChartMagneticDisk">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Flowchart: Alternate Process 19"/>
            <p:cNvSpPr/>
            <p:nvPr/>
          </p:nvSpPr>
          <p:spPr>
            <a:xfrm>
              <a:off x="7635074" y="2329767"/>
              <a:ext cx="1597688" cy="720916"/>
            </a:xfrm>
            <a:prstGeom prst="flowChartAlternateProcess">
              <a:avLst/>
            </a:prstGeom>
            <a:solidFill>
              <a:schemeClr val="accent1">
                <a:lumMod val="75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Azure</a:t>
              </a:r>
            </a:p>
            <a:p>
              <a:pPr algn="ctr"/>
              <a:r>
                <a:rPr 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サブスクリプション</a:t>
              </a:r>
            </a:p>
          </p:txBody>
        </p:sp>
        <p:cxnSp>
          <p:nvCxnSpPr>
            <p:cNvPr id="22" name="Straight Arrow Connector 21"/>
            <p:cNvCxnSpPr>
              <a:stCxn id="18" idx="3"/>
              <a:endCxn id="16" idx="1"/>
            </p:cNvCxnSpPr>
            <p:nvPr/>
          </p:nvCxnSpPr>
          <p:spPr>
            <a:xfrm>
              <a:off x="6992184" y="4347057"/>
              <a:ext cx="673452" cy="1117"/>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a:off x="8433918" y="3050683"/>
              <a:ext cx="209" cy="383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5" idx="1"/>
            </p:cNvCxnSpPr>
            <p:nvPr/>
          </p:nvCxnSpPr>
          <p:spPr>
            <a:xfrm>
              <a:off x="9202618" y="4348174"/>
              <a:ext cx="623415" cy="0"/>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10449449" y="4654498"/>
              <a:ext cx="1" cy="219228"/>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84209" y="2022576"/>
              <a:ext cx="1448680" cy="1058252"/>
            </a:xfrm>
            <a:prstGeom prst="ellipse">
              <a:avLst/>
            </a:prstGeom>
            <a:solidFill>
              <a:schemeClr val="bg1">
                <a:lumMod val="85000"/>
              </a:schemeClr>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p>
          </p:txBody>
        </p:sp>
        <p:cxnSp>
          <p:nvCxnSpPr>
            <p:cNvPr id="31" name="Straight Arrow Connector 30"/>
            <p:cNvCxnSpPr>
              <a:stCxn id="29" idx="6"/>
              <a:endCxn id="20" idx="1"/>
            </p:cNvCxnSpPr>
            <p:nvPr/>
          </p:nvCxnSpPr>
          <p:spPr>
            <a:xfrm>
              <a:off x="7132889" y="2551702"/>
              <a:ext cx="502185" cy="138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766997" y="5031158"/>
              <a:ext cx="1363014" cy="840423"/>
            </a:xfrm>
            <a:prstGeom prst="rect">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アプリ</a:t>
              </a:r>
            </a:p>
          </p:txBody>
        </p:sp>
      </p:grpSp>
    </p:spTree>
    <p:extLst>
      <p:ext uri="{BB962C8B-B14F-4D97-AF65-F5344CB8AC3E}">
        <p14:creationId xmlns:p14="http://schemas.microsoft.com/office/powerpoint/2010/main" val="115698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ハンズオン ラボ</a:t>
            </a:r>
          </a:p>
        </p:txBody>
      </p:sp>
      <p:sp>
        <p:nvSpPr>
          <p:cNvPr id="5" name="Text Placeholder 4"/>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Power BI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Power BI</a:t>
            </a:r>
          </a:p>
        </p:txBody>
      </p:sp>
      <p:sp>
        <p:nvSpPr>
          <p:cNvPr id="3" name="Content Placeholder 2"/>
          <p:cNvSpPr>
            <a:spLocks noGrp="1"/>
          </p:cNvSpPr>
          <p:nvPr>
            <p:ph idx="1"/>
          </p:nvPr>
        </p:nvSpPr>
        <p:spPr>
          <a:xfrm>
            <a:off x="838200" y="1825625"/>
            <a:ext cx="3562978" cy="4200826"/>
          </a:xfrm>
        </p:spPr>
        <p:txBody>
          <a:bodyPr>
            <a:noAutofit/>
          </a:bodyPr>
          <a:lstStyle/>
          <a:p>
            <a:pPr marL="0" indent="0">
              <a:lnSpc>
                <a:spcPct val="100000"/>
              </a:lnSpc>
              <a:buNone/>
            </a:pPr>
            <a:r>
              <a:rPr lang="ja-JP" sz="2400">
                <a:latin typeface="メイリオ" panose="020B0604030504040204" pitchFamily="50" charset="-128"/>
                <a:ea typeface="メイリオ" panose="020B0604030504040204" pitchFamily="50" charset="-128"/>
                <a:cs typeface="メイリオ" panose="020B0604030504040204" pitchFamily="50" charset="-128"/>
              </a:rPr>
              <a:t>Power BI は、データの分析と洞察の共有のためのビジネス分析ツール パッケージであり、</a:t>
            </a:r>
            <a:br>
              <a:rPr lang="en-US" altLang="ja-JP" sz="2400">
                <a:latin typeface="メイリオ" panose="020B0604030504040204" pitchFamily="50" charset="-128"/>
                <a:ea typeface="メイリオ" panose="020B0604030504040204" pitchFamily="50" charset="-128"/>
                <a:cs typeface="メイリオ" panose="020B0604030504040204" pitchFamily="50" charset="-128"/>
              </a:rPr>
            </a:br>
            <a:r>
              <a:rPr lang="ja-JP" sz="2400">
                <a:latin typeface="メイリオ" panose="020B0604030504040204" pitchFamily="50" charset="-128"/>
                <a:ea typeface="メイリオ" panose="020B0604030504040204" pitchFamily="50" charset="-128"/>
                <a:cs typeface="メイリオ" panose="020B0604030504040204" pitchFamily="50" charset="-128"/>
              </a:rPr>
              <a:t>ビジネス ユーザーが、あらゆるデバイスおよびプラットフォーム共通の単一の場所で最も重要な指標群にアクセスできるようにするためのツール群を提供します。</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678" y="1690688"/>
            <a:ext cx="6938608" cy="2549730"/>
          </a:xfrm>
          <a:prstGeom prst="rect">
            <a:avLst/>
          </a:prstGeom>
        </p:spPr>
      </p:pic>
      <p:sp>
        <p:nvSpPr>
          <p:cNvPr id="5" name="Rectangle 4"/>
          <p:cNvSpPr/>
          <p:nvPr/>
        </p:nvSpPr>
        <p:spPr>
          <a:xfrm>
            <a:off x="4607538" y="4317810"/>
            <a:ext cx="6872748" cy="511278"/>
          </a:xfrm>
          <a:prstGeom prst="rect">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6"/>
          <p:cNvSpPr/>
          <p:nvPr/>
        </p:nvSpPr>
        <p:spPr>
          <a:xfrm>
            <a:off x="4607538" y="4829088"/>
            <a:ext cx="6872748" cy="511278"/>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ツールとプラットフォーム</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モバイル</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Embedded</a:t>
            </a:r>
          </a:p>
        </p:txBody>
      </p:sp>
      <p:sp>
        <p:nvSpPr>
          <p:cNvPr id="14" name="Rectangle 13"/>
          <p:cNvSpPr/>
          <p:nvPr/>
        </p:nvSpPr>
        <p:spPr>
          <a:xfrm>
            <a:off x="699933" y="2807021"/>
            <a:ext cx="2582958" cy="3139321"/>
          </a:xfrm>
          <a:prstGeom prst="rect">
            <a:avLst/>
          </a:prstGeom>
        </p:spPr>
        <p:txBody>
          <a:bodyPr wrap="square" rIns="0" anchor="t" anchorCtr="0">
            <a:spAutoFit/>
          </a:bodyPr>
          <a:lstStyle/>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Web ベース</a:t>
            </a: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すべてのプラットフォーム</a:t>
            </a:r>
            <a:endParaRPr 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限定された</a:t>
            </a:r>
            <a:br>
              <a:rPr lang="en-US" altLang="ja-JP" sz="2200">
                <a:latin typeface="メイリオ" panose="020B0604030504040204" pitchFamily="50" charset="-128"/>
                <a:ea typeface="メイリオ" panose="020B0604030504040204" pitchFamily="50" charset="-128"/>
                <a:cs typeface="メイリオ" panose="020B0604030504040204" pitchFamily="50" charset="-128"/>
              </a:rPr>
            </a:br>
            <a:r>
              <a:rPr lang="ja-JP" sz="2200">
                <a:latin typeface="メイリオ" panose="020B0604030504040204" pitchFamily="50" charset="-128"/>
                <a:ea typeface="メイリオ" panose="020B0604030504040204" pitchFamily="50" charset="-128"/>
                <a:cs typeface="メイリオ" panose="020B0604030504040204" pitchFamily="50" charset="-128"/>
              </a:rPr>
              <a:t>設計</a:t>
            </a:r>
            <a:r>
              <a:rPr lang="ja-JP" sz="2200" dirty="0">
                <a:latin typeface="メイリオ" panose="020B0604030504040204" pitchFamily="50" charset="-128"/>
                <a:ea typeface="メイリオ" panose="020B0604030504040204" pitchFamily="50" charset="-128"/>
                <a:cs typeface="メイリオ" panose="020B0604030504040204" pitchFamily="50" charset="-128"/>
              </a:rPr>
              <a:t>ツール</a:t>
            </a: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限定された</a:t>
            </a:r>
            <a:br>
              <a:rPr lang="en-US" altLang="ja-JP" sz="2200">
                <a:latin typeface="メイリオ" panose="020B0604030504040204" pitchFamily="50" charset="-128"/>
                <a:ea typeface="メイリオ" panose="020B0604030504040204" pitchFamily="50" charset="-128"/>
                <a:cs typeface="メイリオ" panose="020B0604030504040204" pitchFamily="50" charset="-128"/>
              </a:rPr>
            </a:br>
            <a:r>
              <a:rPr lang="ja-JP" sz="2200">
                <a:latin typeface="メイリオ" panose="020B0604030504040204" pitchFamily="50" charset="-128"/>
                <a:ea typeface="メイリオ" panose="020B0604030504040204" pitchFamily="50" charset="-128"/>
                <a:cs typeface="メイリオ" panose="020B0604030504040204" pitchFamily="50" charset="-128"/>
              </a:rPr>
              <a:t>データ </a:t>
            </a:r>
            <a:r>
              <a:rPr lang="ja-JP" sz="2200" dirty="0">
                <a:latin typeface="メイリオ" panose="020B0604030504040204" pitchFamily="50" charset="-128"/>
                <a:ea typeface="メイリオ" panose="020B0604030504040204" pitchFamily="50" charset="-128"/>
                <a:cs typeface="メイリオ" panose="020B0604030504040204" pitchFamily="50" charset="-128"/>
              </a:rPr>
              <a:t>ソース</a:t>
            </a:r>
          </a:p>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ダッシュボード</a:t>
            </a:r>
          </a:p>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公開</a:t>
            </a:r>
            <a:endParaRPr lang="ja-JP" sz="2200" dirty="0">
              <a:solidFill>
                <a:srgbClr val="235888"/>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1785104"/>
          </a:xfrm>
          <a:prstGeom prst="rect">
            <a:avLst/>
          </a:prstGeom>
        </p:spPr>
        <p:txBody>
          <a:bodyPr wrap="square" rIns="0" anchor="t" anchorCtr="0">
            <a:spAutoFit/>
          </a:bodyPr>
          <a:lstStyle/>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Windows のみ</a:t>
            </a: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堅牢な設計</a:t>
            </a:r>
            <a:r>
              <a:rPr lang="ja-JP" sz="2200" dirty="0">
                <a:latin typeface="メイリオ" panose="020B0604030504040204" pitchFamily="50" charset="-128"/>
                <a:ea typeface="メイリオ" panose="020B0604030504040204" pitchFamily="50" charset="-128"/>
                <a:cs typeface="メイリオ" panose="020B0604030504040204" pitchFamily="50" charset="-128"/>
              </a:rPr>
              <a:t>ツール</a:t>
            </a: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クエリーおよび</a:t>
            </a:r>
            <a:br>
              <a:rPr lang="en-US" altLang="ja-JP" sz="2200">
                <a:latin typeface="メイリオ" panose="020B0604030504040204" pitchFamily="50" charset="-128"/>
                <a:ea typeface="メイリオ" panose="020B0604030504040204" pitchFamily="50" charset="-128"/>
                <a:cs typeface="メイリオ" panose="020B0604030504040204" pitchFamily="50" charset="-128"/>
              </a:rPr>
            </a:br>
            <a:r>
              <a:rPr lang="ja-JP" sz="2200">
                <a:latin typeface="メイリオ" panose="020B0604030504040204" pitchFamily="50" charset="-128"/>
                <a:ea typeface="メイリオ" panose="020B0604030504040204" pitchFamily="50" charset="-128"/>
                <a:cs typeface="メイリオ" panose="020B0604030504040204" pitchFamily="50" charset="-128"/>
              </a:rPr>
              <a:t>モデリング用</a:t>
            </a:r>
            <a:r>
              <a:rPr lang="ja-JP" sz="2200" dirty="0">
                <a:latin typeface="メイリオ" panose="020B0604030504040204" pitchFamily="50" charset="-128"/>
                <a:ea typeface="メイリオ" panose="020B0604030504040204" pitchFamily="50" charset="-128"/>
                <a:cs typeface="メイリオ" panose="020B0604030504040204" pitchFamily="50" charset="-128"/>
              </a:rPr>
              <a:t>の</a:t>
            </a:r>
            <a:r>
              <a:rPr lang="ja-JP" sz="2200">
                <a:latin typeface="メイリオ" panose="020B0604030504040204" pitchFamily="50" charset="-128"/>
                <a:ea typeface="メイリオ" panose="020B0604030504040204" pitchFamily="50" charset="-128"/>
                <a:cs typeface="メイリオ" panose="020B0604030504040204" pitchFamily="50" charset="-128"/>
              </a:rPr>
              <a:t>ツール </a:t>
            </a:r>
          </a:p>
        </p:txBody>
      </p:sp>
      <p:sp>
        <p:nvSpPr>
          <p:cNvPr id="17" name="Rectangle 16"/>
          <p:cNvSpPr/>
          <p:nvPr/>
        </p:nvSpPr>
        <p:spPr>
          <a:xfrm>
            <a:off x="6257802" y="2817071"/>
            <a:ext cx="2509468" cy="1446550"/>
          </a:xfrm>
          <a:prstGeom prst="rect">
            <a:avLst/>
          </a:prstGeom>
        </p:spPr>
        <p:txBody>
          <a:bodyPr wrap="square" rIns="0" anchor="t" anchorCtr="0">
            <a:spAutoFit/>
          </a:bodyPr>
          <a:lstStyle/>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クロスプラットフォーム</a:t>
            </a:r>
          </a:p>
          <a:p>
            <a:pPr marL="231775" indent="-231775">
              <a:buSzPct val="90000"/>
              <a:buFont typeface="Arial" panose="020B0604020202020204" pitchFamily="34" charset="0"/>
              <a:buChar char="•"/>
            </a:pPr>
            <a:r>
              <a:rPr lang="ja-JP" sz="2200">
                <a:latin typeface="メイリオ" panose="020B0604030504040204" pitchFamily="50" charset="-128"/>
                <a:ea typeface="メイリオ" panose="020B0604030504040204" pitchFamily="50" charset="-128"/>
                <a:cs typeface="メイリオ" panose="020B0604030504040204" pitchFamily="50" charset="-128"/>
              </a:rPr>
              <a:t>レポート </a:t>
            </a:r>
            <a:br>
              <a:rPr lang="en-US" altLang="ja-JP" sz="2200">
                <a:latin typeface="メイリオ" panose="020B0604030504040204" pitchFamily="50" charset="-128"/>
                <a:ea typeface="メイリオ" panose="020B0604030504040204" pitchFamily="50" charset="-128"/>
                <a:cs typeface="メイリオ" panose="020B0604030504040204" pitchFamily="50" charset="-128"/>
              </a:rPr>
            </a:br>
            <a:r>
              <a:rPr lang="ja-JP" sz="2200">
                <a:latin typeface="メイリオ" panose="020B0604030504040204" pitchFamily="50" charset="-128"/>
                <a:ea typeface="メイリオ" panose="020B0604030504040204" pitchFamily="50" charset="-128"/>
                <a:cs typeface="メイリオ" panose="020B0604030504040204" pitchFamily="50" charset="-128"/>
              </a:rPr>
              <a:t>ビューアー</a:t>
            </a:r>
            <a:endParaRPr lang="ja-JP" sz="2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Rectangle 17"/>
          <p:cNvSpPr/>
          <p:nvPr/>
        </p:nvSpPr>
        <p:spPr>
          <a:xfrm>
            <a:off x="8959211" y="2806149"/>
            <a:ext cx="2613560" cy="1446550"/>
          </a:xfrm>
          <a:prstGeom prst="rect">
            <a:avLst/>
          </a:prstGeom>
        </p:spPr>
        <p:txBody>
          <a:bodyPr wrap="square" rIns="0" anchor="t" anchorCtr="0">
            <a:spAutoFit/>
          </a:bodyPr>
          <a:lstStyle/>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レポート統合</a:t>
            </a:r>
          </a:p>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REST サービス</a:t>
            </a:r>
          </a:p>
          <a:p>
            <a:pPr marL="231775" indent="-231775">
              <a:buSzPct val="90000"/>
              <a:buFont typeface="Arial" panose="020B0604020202020204" pitchFamily="34" charset="0"/>
              <a:buChar char="•"/>
            </a:pPr>
            <a:r>
              <a:rPr lang="ja-JP" sz="2200" dirty="0">
                <a:latin typeface="メイリオ" panose="020B0604030504040204" pitchFamily="50" charset="-128"/>
                <a:ea typeface="メイリオ" panose="020B0604030504040204" pitchFamily="50" charset="-128"/>
                <a:cs typeface="メイリオ" panose="020B0604030504040204" pitchFamily="50" charset="-128"/>
              </a:rPr>
              <a:t>カスタム</a:t>
            </a:r>
            <a:r>
              <a:rPr lang="ja-JP" sz="2200">
                <a:latin typeface="メイリオ" panose="020B0604030504040204" pitchFamily="50" charset="-128"/>
                <a:ea typeface="メイリオ" panose="020B0604030504040204" pitchFamily="50" charset="-128"/>
                <a:cs typeface="メイリオ" panose="020B0604030504040204" pitchFamily="50" charset="-128"/>
              </a:rPr>
              <a:t>の視覚</a:t>
            </a:r>
            <a:br>
              <a:rPr lang="en-US" altLang="ja-JP" sz="2200">
                <a:latin typeface="メイリオ" panose="020B0604030504040204" pitchFamily="50" charset="-128"/>
                <a:ea typeface="メイリオ" panose="020B0604030504040204" pitchFamily="50" charset="-128"/>
                <a:cs typeface="メイリオ" panose="020B0604030504040204" pitchFamily="50" charset="-128"/>
              </a:rPr>
            </a:br>
            <a:r>
              <a:rPr lang="ja-JP" sz="2200">
                <a:latin typeface="メイリオ" panose="020B0604030504040204" pitchFamily="50" charset="-128"/>
                <a:ea typeface="メイリオ" panose="020B0604030504040204" pitchFamily="50" charset="-128"/>
                <a:cs typeface="メイリオ" panose="020B0604030504040204" pitchFamily="50" charset="-128"/>
              </a:rPr>
              <a:t>エフェクトの作成</a:t>
            </a:r>
            <a:endParaRPr lang="ja-JP"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769759" y="3339256"/>
            <a:ext cx="3654307" cy="2640396"/>
          </a:xfrm>
          <a:prstGeom prst="rect">
            <a:avLst/>
          </a:prstGeom>
          <a:ln>
            <a:solidFill>
              <a:schemeClr val="dk1"/>
            </a:solidFill>
          </a:ln>
        </p:spPr>
      </p:pic>
      <p:pic>
        <p:nvPicPr>
          <p:cNvPr id="8" name="Picture 7"/>
          <p:cNvPicPr>
            <a:picLocks noChangeAspect="1"/>
          </p:cNvPicPr>
          <p:nvPr/>
        </p:nvPicPr>
        <p:blipFill>
          <a:blip r:embed="rId4"/>
          <a:stretch>
            <a:fillRect/>
          </a:stretch>
        </p:blipFill>
        <p:spPr>
          <a:xfrm>
            <a:off x="5024176" y="2054276"/>
            <a:ext cx="3694899" cy="3571047"/>
          </a:xfrm>
          <a:prstGeom prst="rect">
            <a:avLst/>
          </a:prstGeom>
        </p:spPr>
      </p:pic>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Power BI の構成要素</a:t>
            </a:r>
          </a:p>
        </p:txBody>
      </p:sp>
      <p:sp>
        <p:nvSpPr>
          <p:cNvPr id="40" name="Content Placeholder 2"/>
          <p:cNvSpPr>
            <a:spLocks noGrp="1"/>
          </p:cNvSpPr>
          <p:nvPr>
            <p:ph idx="1"/>
          </p:nvPr>
        </p:nvSpPr>
        <p:spPr>
          <a:xfrm>
            <a:off x="838200" y="1825625"/>
            <a:ext cx="4185976" cy="3299034"/>
          </a:xfrm>
        </p:spPr>
        <p:txBody>
          <a:bodyPr>
            <a:noAutofit/>
          </a:bodyPr>
          <a:lstStyle/>
          <a:p>
            <a:pPr>
              <a:lnSpc>
                <a:spcPct val="100000"/>
              </a:lnSpc>
            </a:pPr>
            <a:r>
              <a:rPr lang="ja-JP" sz="4000" dirty="0">
                <a:latin typeface="メイリオ" panose="020B0604030504040204" pitchFamily="50" charset="-128"/>
                <a:ea typeface="メイリオ" panose="020B0604030504040204" pitchFamily="50" charset="-128"/>
                <a:cs typeface="メイリオ" panose="020B0604030504040204" pitchFamily="50" charset="-128"/>
              </a:rPr>
              <a:t>視覚エフェクト</a:t>
            </a:r>
          </a:p>
          <a:p>
            <a:pPr>
              <a:lnSpc>
                <a:spcPct val="100000"/>
              </a:lnSpc>
            </a:pPr>
            <a:r>
              <a:rPr lang="ja-JP" sz="4000" dirty="0">
                <a:latin typeface="メイリオ" panose="020B0604030504040204" pitchFamily="50" charset="-128"/>
                <a:ea typeface="メイリオ" panose="020B0604030504040204" pitchFamily="50" charset="-128"/>
                <a:cs typeface="メイリオ" panose="020B0604030504040204" pitchFamily="50" charset="-128"/>
              </a:rPr>
              <a:t>データセット</a:t>
            </a:r>
          </a:p>
          <a:p>
            <a:pPr>
              <a:lnSpc>
                <a:spcPct val="100000"/>
              </a:lnSpc>
            </a:pPr>
            <a:r>
              <a:rPr lang="ja-JP" sz="4000" dirty="0">
                <a:latin typeface="メイリオ" panose="020B0604030504040204" pitchFamily="50" charset="-128"/>
                <a:ea typeface="メイリオ" panose="020B0604030504040204" pitchFamily="50" charset="-128"/>
                <a:cs typeface="メイリオ" panose="020B0604030504040204" pitchFamily="50" charset="-128"/>
              </a:rPr>
              <a:t>レポート</a:t>
            </a:r>
          </a:p>
          <a:p>
            <a:pPr>
              <a:lnSpc>
                <a:spcPct val="100000"/>
              </a:lnSpc>
            </a:pPr>
            <a:r>
              <a:rPr lang="ja-JP" sz="4000" dirty="0">
                <a:latin typeface="メイリオ" panose="020B0604030504040204" pitchFamily="50" charset="-128"/>
                <a:ea typeface="メイリオ" panose="020B0604030504040204" pitchFamily="50" charset="-128"/>
                <a:cs typeface="メイリオ" panose="020B0604030504040204" pitchFamily="50" charset="-128"/>
              </a:rPr>
              <a:t>ダッシュボード</a:t>
            </a:r>
          </a:p>
          <a:p>
            <a:pPr>
              <a:lnSpc>
                <a:spcPct val="100000"/>
              </a:lnSpc>
            </a:pPr>
            <a:r>
              <a:rPr lang="ja-JP" sz="4000" dirty="0">
                <a:latin typeface="メイリオ" panose="020B0604030504040204" pitchFamily="50" charset="-128"/>
                <a:ea typeface="メイリオ" panose="020B0604030504040204" pitchFamily="50" charset="-128"/>
                <a:cs typeface="メイリオ" panose="020B0604030504040204" pitchFamily="50" charset="-128"/>
              </a:rPr>
              <a:t>タイル</a:t>
            </a:r>
          </a:p>
        </p:txBody>
      </p:sp>
      <p:sp>
        <p:nvSpPr>
          <p:cNvPr id="6" name="Right Arrow 5"/>
          <p:cNvSpPr/>
          <p:nvPr/>
        </p:nvSpPr>
        <p:spPr>
          <a:xfrm>
            <a:off x="8513300" y="4332687"/>
            <a:ext cx="542611" cy="1024932"/>
          </a:xfrm>
          <a:prstGeom prst="rightArrow">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構成要素の関連付け</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データ </a:t>
              </a:r>
              <a:br>
                <a:rPr lang="en-US" altLang="ja-JP" sz="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sz="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ソース</a:t>
              </a:r>
              <a:endPar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レポート</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視覚エフェクト</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デバイス</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ダッシュボード</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29"/>
          <p:cNvSpPr/>
          <p:nvPr/>
        </p:nvSpPr>
        <p:spPr>
          <a:xfrm>
            <a:off x="4337740" y="3120501"/>
            <a:ext cx="740908" cy="923330"/>
          </a:xfrm>
          <a:prstGeom prst="rect">
            <a:avLst/>
          </a:prstGeom>
          <a:solidFill>
            <a:schemeClr val="bg1"/>
          </a:solidFill>
        </p:spPr>
        <p:txBody>
          <a:bodyPr wrap="none" lIns="91440" tIns="45720" rIns="91440" bIns="45720">
            <a:spAutoFit/>
          </a:bodyPr>
          <a:lstStyle/>
          <a:p>
            <a:pPr algn="ctr"/>
            <a:r>
              <a:rPr lang="ja-JP" sz="5400" b="0" cap="none" spc="0" dirty="0">
                <a:ln w="0">
                  <a:solidFill>
                    <a:schemeClr val="tx1">
                      <a:lumMod val="75000"/>
                      <a:lumOff val="25000"/>
                    </a:schemeClr>
                  </a:solidFill>
                </a:ln>
                <a:solidFill>
                  <a:srgbClr val="D2E4F4"/>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303092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データの取得</a:t>
            </a:r>
          </a:p>
        </p:txBody>
      </p:sp>
      <p:sp>
        <p:nvSpPr>
          <p:cNvPr id="3" name="Content Placeholder 2"/>
          <p:cNvSpPr>
            <a:spLocks noGrp="1"/>
          </p:cNvSpPr>
          <p:nvPr>
            <p:ph idx="1"/>
          </p:nvPr>
        </p:nvSpPr>
        <p:spPr>
          <a:xfrm>
            <a:off x="838200" y="1550322"/>
            <a:ext cx="10515600" cy="921573"/>
          </a:xfrm>
        </p:spPr>
        <p:txBody>
          <a:bodyPr>
            <a:normAutofit fontScale="85000" lnSpcReduction="20000"/>
          </a:bodyPr>
          <a:lstStyle/>
          <a:p>
            <a:pPr marL="0" indent="0">
              <a:lnSpc>
                <a:spcPct val="120000"/>
              </a:lnSpc>
              <a:buNone/>
            </a:pPr>
            <a:r>
              <a:rPr lang="ja-JP">
                <a:latin typeface="メイリオ" panose="020B0604030504040204" pitchFamily="50" charset="-128"/>
                <a:ea typeface="メイリオ" panose="020B0604030504040204" pitchFamily="50" charset="-128"/>
                <a:cs typeface="メイリオ" panose="020B0604030504040204" pitchFamily="50" charset="-128"/>
              </a:rPr>
              <a:t>Power BI からは、オンプレミスのデータベース、Azure Storage、Excel ワークシート、各種サード パーティー サービスなど、さまざまなデータ ソースに接続できます。</a:t>
            </a:r>
          </a:p>
        </p:txBody>
      </p:sp>
      <p:pic>
        <p:nvPicPr>
          <p:cNvPr id="6" name="Picture 5"/>
          <p:cNvPicPr>
            <a:picLocks noChangeAspect="1"/>
          </p:cNvPicPr>
          <p:nvPr/>
        </p:nvPicPr>
        <p:blipFill>
          <a:blip r:embed="rId3"/>
          <a:stretch>
            <a:fillRect/>
          </a:stretch>
        </p:blipFill>
        <p:spPr>
          <a:xfrm>
            <a:off x="6358842" y="2875885"/>
            <a:ext cx="4312508" cy="3133803"/>
          </a:xfrm>
          <a:prstGeom prst="rect">
            <a:avLst/>
          </a:prstGeom>
        </p:spPr>
      </p:pic>
      <p:sp>
        <p:nvSpPr>
          <p:cNvPr id="7" name="Content Placeholder 2"/>
          <p:cNvSpPr txBox="1">
            <a:spLocks/>
          </p:cNvSpPr>
          <p:nvPr/>
        </p:nvSpPr>
        <p:spPr>
          <a:xfrm>
            <a:off x="838199" y="2875885"/>
            <a:ext cx="5160667" cy="3273472"/>
          </a:xfrm>
          <a:prstGeom prst="rect">
            <a:avLst/>
          </a:prstGeom>
        </p:spPr>
        <p:txBody>
          <a:bodyPr vert="horz" lIns="9144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クエリー エディターを</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使用したデータの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クリーニングと変換 </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高度なデータ ソースに</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接続してデータを変換</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不規則な書式が設定された</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データに関する "メッセージ" による通知 </a:t>
            </a:r>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モデリング</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計算列を作成する </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データ モデルを最適化してビジュアルを改善する </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メジャーを作成して時間ベースの関数を操作する </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計算テーブルを作成する </a:t>
            </a:r>
          </a:p>
        </p:txBody>
      </p:sp>
      <p:sp>
        <p:nvSpPr>
          <p:cNvPr id="4" name="Content Placeholder 2"/>
          <p:cNvSpPr txBox="1">
            <a:spLocks/>
          </p:cNvSpPr>
          <p:nvPr/>
        </p:nvSpPr>
        <p:spPr>
          <a:xfrm>
            <a:off x="838200" y="1550322"/>
            <a:ext cx="106200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ja-JP" b="1" dirty="0">
                <a:latin typeface="メイリオ" panose="020B0604030504040204" pitchFamily="50" charset="-128"/>
                <a:ea typeface="メイリオ" panose="020B0604030504040204" pitchFamily="50" charset="-128"/>
                <a:cs typeface="メイリオ" panose="020B0604030504040204" pitchFamily="50" charset="-128"/>
              </a:rPr>
              <a:t>モデリング</a:t>
            </a:r>
            <a:r>
              <a:rPr lang="ja-JP">
                <a:latin typeface="メイリオ" panose="020B0604030504040204" pitchFamily="50" charset="-128"/>
                <a:ea typeface="メイリオ" panose="020B0604030504040204" pitchFamily="50" charset="-128"/>
                <a:cs typeface="メイリオ" panose="020B0604030504040204" pitchFamily="50" charset="-128"/>
              </a:rPr>
              <a:t>とは、データ ソース間の論理的な接続とリレーションシップを作成する手法です。</a:t>
            </a:r>
          </a:p>
        </p:txBody>
      </p:sp>
      <p:pic>
        <p:nvPicPr>
          <p:cNvPr id="5" name="Picture 4"/>
          <p:cNvPicPr>
            <a:picLocks noChangeAspect="1"/>
          </p:cNvPicPr>
          <p:nvPr/>
        </p:nvPicPr>
        <p:blipFill>
          <a:blip r:embed="rId3"/>
          <a:stretch>
            <a:fillRect/>
          </a:stretch>
        </p:blipFill>
        <p:spPr>
          <a:xfrm>
            <a:off x="6858908" y="2875884"/>
            <a:ext cx="3818696" cy="3247677"/>
          </a:xfrm>
          <a:prstGeom prst="rect">
            <a:avLst/>
          </a:prstGeom>
          <a:ln>
            <a:solidFill>
              <a:srgbClr val="212121"/>
            </a:solidFill>
          </a:ln>
        </p:spPr>
      </p:pic>
    </p:spTree>
    <p:extLst>
      <p:ext uri="{BB962C8B-B14F-4D97-AF65-F5344CB8AC3E}">
        <p14:creationId xmlns:p14="http://schemas.microsoft.com/office/powerpoint/2010/main" val="87239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視覚エフェクト</a:t>
            </a:r>
          </a:p>
        </p:txBody>
      </p:sp>
      <p:sp>
        <p:nvSpPr>
          <p:cNvPr id="3" name="Content Placeholder 2"/>
          <p:cNvSpPr>
            <a:spLocks noGrp="1"/>
          </p:cNvSpPr>
          <p:nvPr>
            <p:ph idx="1"/>
          </p:nvPr>
        </p:nvSpPr>
        <p:spPr>
          <a:xfrm>
            <a:off x="838199" y="2875885"/>
            <a:ext cx="4989845" cy="3273472"/>
          </a:xfrm>
        </p:spPr>
        <p:txBody>
          <a:bodyPr>
            <a:normAutofit fontScale="92500" lnSpcReduction="10000"/>
          </a:bodyPr>
          <a:lstStyle/>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折れ線、棒、円、積み上げ</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マトリックス/ピボット</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主要業績指標</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ツリー マップ</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ジオ マップと塗り分け地図</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スライサー/フィルター</a:t>
            </a:r>
          </a:p>
          <a:p>
            <a:pPr marL="687388" indent="-342900">
              <a:lnSpc>
                <a:spcPct val="110000"/>
              </a:lnSpc>
            </a:pPr>
            <a:r>
              <a:rPr lang="ja-JP">
                <a:latin typeface="メイリオ" panose="020B0604030504040204" pitchFamily="50" charset="-128"/>
                <a:ea typeface="メイリオ" panose="020B0604030504040204" pitchFamily="50" charset="-128"/>
                <a:cs typeface="メイリオ" panose="020B0604030504040204" pitchFamily="50" charset="-128"/>
              </a:rPr>
              <a:t>カスタムの視覚エフェクト</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ja-JP" b="1" dirty="0">
                <a:latin typeface="メイリオ" panose="020B0604030504040204" pitchFamily="50" charset="-128"/>
                <a:ea typeface="メイリオ" panose="020B0604030504040204" pitchFamily="50" charset="-128"/>
                <a:cs typeface="メイリオ" panose="020B0604030504040204" pitchFamily="50" charset="-128"/>
              </a:rPr>
              <a:t>視覚エフェクト</a:t>
            </a:r>
            <a:r>
              <a:rPr lang="ja-JP">
                <a:latin typeface="メイリオ" panose="020B0604030504040204" pitchFamily="50" charset="-128"/>
                <a:ea typeface="メイリオ" panose="020B0604030504040204" pitchFamily="50" charset="-128"/>
                <a:cs typeface="メイリオ" panose="020B0604030504040204" pitchFamily="50" charset="-128"/>
              </a:rPr>
              <a:t>は、データの "視覚的" 表現のことを指し、チャート、グラフ、マップなどがあります。</a:t>
            </a:r>
          </a:p>
        </p:txBody>
      </p:sp>
      <p:pic>
        <p:nvPicPr>
          <p:cNvPr id="4" name="Picture 3"/>
          <p:cNvPicPr>
            <a:picLocks noChangeAspect="1"/>
          </p:cNvPicPr>
          <p:nvPr/>
        </p:nvPicPr>
        <p:blipFill>
          <a:blip r:embed="rId3"/>
          <a:stretch>
            <a:fillRect/>
          </a:stretch>
        </p:blipFill>
        <p:spPr>
          <a:xfrm>
            <a:off x="8101308" y="2875885"/>
            <a:ext cx="3102604" cy="3273472"/>
          </a:xfrm>
          <a:prstGeom prst="rect">
            <a:avLst/>
          </a:prstGeom>
        </p:spPr>
      </p:pic>
      <p:pic>
        <p:nvPicPr>
          <p:cNvPr id="7" name="Picture 6"/>
          <p:cNvPicPr>
            <a:picLocks noChangeAspect="1"/>
          </p:cNvPicPr>
          <p:nvPr/>
        </p:nvPicPr>
        <p:blipFill>
          <a:blip r:embed="rId4"/>
          <a:stretch>
            <a:fillRect/>
          </a:stretch>
        </p:blipFill>
        <p:spPr>
          <a:xfrm>
            <a:off x="6609808" y="3426523"/>
            <a:ext cx="2299224" cy="2172195"/>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公開と共有</a:t>
            </a:r>
          </a:p>
        </p:txBody>
      </p:sp>
      <p:sp>
        <p:nvSpPr>
          <p:cNvPr id="3" name="Content Placeholder 2"/>
          <p:cNvSpPr>
            <a:spLocks noGrp="1"/>
          </p:cNvSpPr>
          <p:nvPr>
            <p:ph idx="1"/>
          </p:nvPr>
        </p:nvSpPr>
        <p:spPr>
          <a:xfrm>
            <a:off x="838200" y="1825624"/>
            <a:ext cx="6255936" cy="4408027"/>
          </a:xfrm>
        </p:spPr>
        <p:txBody>
          <a:bodyPr>
            <a:normAutofit/>
          </a:bodyPr>
          <a:lstStyle/>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Power BI Desktop から Power BI サービスにレポートを公開</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ダッシュボードの印刷、</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エクスポート</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手動によるデータの再公開、更新</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コンテンツ パックの作成、</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コンテンツ パックへの接続</a:t>
            </a:r>
          </a:p>
          <a:p>
            <a:pPr marL="687388" indent="-342900">
              <a:lnSpc>
                <a:spcPct val="100000"/>
              </a:lnSpc>
            </a:pPr>
            <a:r>
              <a:rPr lang="ja-JP">
                <a:latin typeface="メイリオ" panose="020B0604030504040204" pitchFamily="50" charset="-128"/>
                <a:ea typeface="メイリオ" panose="020B0604030504040204" pitchFamily="50" charset="-128"/>
                <a:cs typeface="メイリオ" panose="020B0604030504040204" pitchFamily="50" charset="-128"/>
              </a:rPr>
              <a:t>OneDrive for Business との統合</a:t>
            </a:r>
          </a:p>
        </p:txBody>
      </p:sp>
      <p:pic>
        <p:nvPicPr>
          <p:cNvPr id="4" name="Picture 3"/>
          <p:cNvPicPr>
            <a:picLocks noChangeAspect="1"/>
          </p:cNvPicPr>
          <p:nvPr/>
        </p:nvPicPr>
        <p:blipFill>
          <a:blip r:embed="rId3"/>
          <a:stretch>
            <a:fillRect/>
          </a:stretch>
        </p:blipFill>
        <p:spPr>
          <a:xfrm>
            <a:off x="7637063" y="1690688"/>
            <a:ext cx="3636350" cy="2696960"/>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12393</TotalTime>
  <Words>1606</Words>
  <Application>Microsoft Office PowerPoint</Application>
  <PresentationFormat>ワイド画面</PresentationFormat>
  <Paragraphs>111</Paragraphs>
  <Slides>14</Slides>
  <Notes>14</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14</vt:i4>
      </vt:variant>
    </vt:vector>
  </HeadingPairs>
  <TitlesOfParts>
    <vt:vector size="26" baseType="lpstr">
      <vt:lpstr>MS Mincho</vt:lpstr>
      <vt:lpstr>メイリオ</vt:lpstr>
      <vt:lpstr>游ゴシック</vt:lpstr>
      <vt:lpstr>Arial</vt:lpstr>
      <vt:lpstr>Calibri</vt:lpstr>
      <vt:lpstr>Consolas</vt:lpstr>
      <vt:lpstr>Lucida Console</vt:lpstr>
      <vt:lpstr>Segoe UI</vt:lpstr>
      <vt:lpstr>Segoe UI Light</vt:lpstr>
      <vt:lpstr>Wingdings</vt:lpstr>
      <vt:lpstr>Office Theme</vt:lpstr>
      <vt:lpstr>1_MS1444_Windows Azure Template 16x9_r08a</vt:lpstr>
      <vt:lpstr>Microsoft Power BI を使用した データの考察と視覚化</vt:lpstr>
      <vt:lpstr>Power BI</vt:lpstr>
      <vt:lpstr>ツールとプラットフォーム</vt:lpstr>
      <vt:lpstr>Power BI の構成要素</vt:lpstr>
      <vt:lpstr>構成要素の関連付け</vt:lpstr>
      <vt:lpstr>データの取得</vt:lpstr>
      <vt:lpstr>モデリング</vt:lpstr>
      <vt:lpstr>視覚エフェクト</vt:lpstr>
      <vt:lpstr>公開と共有</vt:lpstr>
      <vt:lpstr>データの探索</vt:lpstr>
      <vt:lpstr>Data Analysis Expressions (DAX)</vt:lpstr>
      <vt:lpstr>Power BI サービス統合</vt:lpstr>
      <vt:lpstr>ハンズオン ラボ</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SunFlare User</cp:lastModifiedBy>
  <cp:revision>317</cp:revision>
  <dcterms:created xsi:type="dcterms:W3CDTF">2016-04-21T18:51:19Z</dcterms:created>
  <dcterms:modified xsi:type="dcterms:W3CDTF">2017-03-23T09:05:40Z</dcterms:modified>
</cp:coreProperties>
</file>