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8"/>
  </p:notesMasterIdLst>
  <p:sldIdLst>
    <p:sldId id="256" r:id="rId3"/>
    <p:sldId id="287" r:id="rId4"/>
    <p:sldId id="288" r:id="rId5"/>
    <p:sldId id="296" r:id="rId6"/>
    <p:sldId id="304" r:id="rId7"/>
    <p:sldId id="290" r:id="rId8"/>
    <p:sldId id="303" r:id="rId9"/>
    <p:sldId id="292" r:id="rId10"/>
    <p:sldId id="294" r:id="rId11"/>
    <p:sldId id="302" r:id="rId12"/>
    <p:sldId id="293" r:id="rId13"/>
    <p:sldId id="301" r:id="rId14"/>
    <p:sldId id="300"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09" autoAdjust="0"/>
    <p:restoredTop sz="40811" autoAdjust="0"/>
  </p:normalViewPr>
  <p:slideViewPr>
    <p:cSldViewPr snapToGrid="0">
      <p:cViewPr>
        <p:scale>
          <a:sx n="100" d="100"/>
          <a:sy n="100" d="100"/>
        </p:scale>
        <p:origin x="-341"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3/20/2017</a:t>
            </a:fld>
            <a:endParaRPr lang="ja-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ja-JP"/>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ja-JP"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線形回帰は、数百年前から使われている分析手法で、現在は統計のモデリングで広く使用されています。最も単純な形式の線形回帰 (単変量) では、1 つの入力変数と 1 つの出力変数が使用されます。線 (このため、"線形" 回帰という) をデータに最もうまく当てはめるために、さまざまな手法が使用されます。多変量線形回帰も似ていますが、方程式に項が追加されます (b2、b3 など)。</a:t>
            </a:r>
          </a:p>
          <a:p>
            <a:endParaRPr lang="ja-JP" baseline="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atin typeface="メイリオ" panose="020B0604030504040204" pitchFamily="50" charset="-128"/>
                <a:ea typeface="メイリオ" panose="020B0604030504040204" pitchFamily="50" charset="-128"/>
                <a:cs typeface="メイリオ" panose="020B0604030504040204" pitchFamily="50" charset="-128"/>
              </a:rPr>
              <a:t>数百万個の値を使用して、線形回帰モデルにトレーニングを行うと、時間がかかる可能性がありますが、モデルのトレーニングを一度終えると、それを使用した予測分析は迅速に実行されます。モデルの "実行" では、係数が既に (トレーニング中に) 計算されている方程式を解くだけにすぎないためです。</a:t>
            </a:r>
            <a:br>
              <a:rPr>
                <a:latin typeface="メイリオ" panose="020B0604030504040204" pitchFamily="50" charset="-128"/>
                <a:ea typeface="メイリオ" panose="020B0604030504040204" pitchFamily="50" charset="-128"/>
                <a:cs typeface="メイリオ" panose="020B0604030504040204" pitchFamily="50" charset="-128"/>
              </a:rPr>
            </a:br>
            <a:br>
              <a:rPr>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この図を使って、適切なアルゴリズムの選択が、効果的なモデルの構築の鍵である理由を説明できます。入力変数と出力変数との間に、相対的に線形となる関係がないと、線形回帰から堅牢な予測モデルは作成されません。</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ja-JP"/>
          </a:p>
        </p:txBody>
      </p:sp>
    </p:spTree>
    <p:extLst>
      <p:ext uri="{BB962C8B-B14F-4D97-AF65-F5344CB8AC3E}">
        <p14:creationId xmlns:p14="http://schemas.microsoft.com/office/powerpoint/2010/main" val="330643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Azure ML のチート シートを使用すると、熟練したデータ科学者でなくても、モデルに適切なアルゴリズムを選択できます。1 つの例を挙げると、一連の入力値を使用して、連続した一連の値から 1 つの出力値を予測する場合 (人の年齢など) は、線形回帰を使用します。ただし、出力の分布により関心がある場合は、代わりに、高速のフォレスト分位点回帰を使用できます。後者の使用例としては、成長曲線を使用した、子供の発育の評価があります。</a:t>
            </a:r>
            <a:r>
              <a:rPr lang="ja-JP" altLang="en-US">
                <a:latin typeface="メイリオ" panose="020B0604030504040204" pitchFamily="50" charset="-128"/>
                <a:ea typeface="メイリオ" panose="020B0604030504040204" pitchFamily="50" charset="-128"/>
                <a:cs typeface="メイリオ" panose="020B0604030504040204" pitchFamily="50" charset="-128"/>
              </a:rPr>
              <a:t>例「</a:t>
            </a:r>
            <a:r>
              <a:rPr lang="ja-JP">
                <a:latin typeface="メイリオ" panose="020B0604030504040204" pitchFamily="50" charset="-128"/>
                <a:ea typeface="メイリオ" panose="020B0604030504040204" pitchFamily="50" charset="-128"/>
                <a:cs typeface="メイリオ" panose="020B0604030504040204" pitchFamily="50" charset="-128"/>
              </a:rPr>
              <a:t>Abby の身長は、同じ年齢の子供の身長の、10% の分位点にあります。</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atin typeface="メイリオ" panose="020B0604030504040204" pitchFamily="50" charset="-128"/>
                <a:ea typeface="メイリオ" panose="020B0604030504040204" pitchFamily="50" charset="-128"/>
                <a:cs typeface="メイリオ" panose="020B0604030504040204" pitchFamily="50" charset="-128"/>
              </a:rPr>
              <a:t>対照的に、分類アルゴリズムは、一連の離散型の値から 1 つの値を予測するのに使用します。たとえば、電子メールのスパムまたは非スパムとしての分類などです。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ja-JP"/>
          </a:p>
        </p:txBody>
      </p:sp>
    </p:spTree>
    <p:extLst>
      <p:ext uri="{BB962C8B-B14F-4D97-AF65-F5344CB8AC3E}">
        <p14:creationId xmlns:p14="http://schemas.microsoft.com/office/powerpoint/2010/main" val="6753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Web サービスとして展開したモデルは、HTTP 経由の簡単な REST 呼び出しによって使用できます。これにより、開発者は、ML からインテリジェンスを取得する "スマート アプリ" を構築できます。次のラボでは、受講生は、ML モデルを構築してトレーニングを行い、Web サービスとして展開して、そのモデルを使用するクライアント アプリを作成します。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ja-JP"/>
          </a:p>
        </p:txBody>
      </p:sp>
    </p:spTree>
    <p:extLst>
      <p:ext uri="{BB962C8B-B14F-4D97-AF65-F5344CB8AC3E}">
        <p14:creationId xmlns:p14="http://schemas.microsoft.com/office/powerpoint/2010/main" val="199980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優れた書籍で、しかも無料です。Azure Machine Learning に関してお勧めできるもう 1 冊が、「Predictive Analytics with Microsoft Azure Machine Learning」 (Microsoft Azure Machine Learning を使用した予測分析) (https://www.amazon.com/Predictive-Analytics-Microsoft-Machine-Learning/dp/1484212010) です。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13</a:t>
            </a:fld>
            <a:endParaRPr lang="ja-JP">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1283FAC-A721-45A3-BBDE-EAF2B09B7CD9}" type="slidenum">
              <a:rPr lang="en-US" smtClean="0"/>
              <a:t>14</a:t>
            </a:fld>
            <a:endParaRPr lang="ja-JP"/>
          </a:p>
        </p:txBody>
      </p:sp>
    </p:spTree>
    <p:extLst>
      <p:ext uri="{BB962C8B-B14F-4D97-AF65-F5344CB8AC3E}">
        <p14:creationId xmlns:p14="http://schemas.microsoft.com/office/powerpoint/2010/main" val="2221349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1283FAC-A721-45A3-BBDE-EAF2B09B7CD9}" type="slidenum">
              <a:rPr lang="en-US" smtClean="0"/>
              <a:t>15</a:t>
            </a:fld>
            <a:endParaRPr lang="ja-JP"/>
          </a:p>
        </p:txBody>
      </p:sp>
    </p:spTree>
    <p:extLst>
      <p:ext uri="{BB962C8B-B14F-4D97-AF65-F5344CB8AC3E}">
        <p14:creationId xmlns:p14="http://schemas.microsoft.com/office/powerpoint/2010/main" val="72118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機械学習では、大量のデータからパターンを検出し、それらのパターンを使用して予測分析を実行します。マイクロソフトは、Azure Machine Learning を提供していますが、Amazon は Amazon Machine Learning、そして Google は Google Prediction API を提供しています。MATLAB などのソフトウェア製品では、クラウドベースではない従来の ML モデリングがサポートされます。</a:t>
            </a:r>
          </a:p>
          <a:p>
            <a:pPr marL="0" marR="0" indent="0" algn="l" defTabSz="914400" rtl="0" eaLnBrk="1" fontAlgn="auto" latinLnBrk="0" hangingPunct="1">
              <a:lnSpc>
                <a:spcPct val="100000"/>
              </a:lnSpc>
              <a:spcBef>
                <a:spcPts val="0"/>
              </a:spcBef>
              <a:spcAft>
                <a:spcPts val="0"/>
              </a:spcAft>
              <a:buClrTx/>
              <a:buSzTx/>
              <a:buFontTx/>
              <a:buNone/>
              <a:tabLst/>
              <a:defRPr/>
            </a:pPr>
            <a:endParaRPr lang="ja-JP" baseline="0" dirty="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機械学習のモデルは、大きく分けて、管理された学習と自習の 2 つのカテゴリに分類されます。管理された学習では、大量のデータを使用してモデルに "トレーニング" を行った後、アルゴリズムを使用して、今後の入力からの結果が予測されます。管理された学習モデルのほとんどで、回帰アルゴリズムを使用して、可能性のある連続した結果セットから 1 つの結果が算出されます (テストの点数など)。あるいは、分類アルゴリズムを使用して、可能性のある特定の結果セットから 1 つの結果の確率が算出されます (電子メールがスパムである確率や、クレジットカード トランザクションが不正である確率など)。自習モデルでは、コンピューターにトレーニングは行われませんが、一連のデータが提示され、その中の関係性の検出が試行されます。K-Means クラスタリングは、一般的な自習アルゴリズムの 1 つです。K-Means クラスタリングの機能の詳細については、https://blog.intercom.io/machine-learning-way-easier-than-it-looks/ を参照してください。</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ja-JP"/>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u="sng"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hlinkClick r:id="rId3"/>
              </a:rPr>
              <a:t>https://how-old.net/#</a:t>
            </a:r>
            <a:r>
              <a:rPr lang="ja-JP" sz="1200" u="none" kern="1200" baseline="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は、機械学習の優れた実用例の 1 つです。マイクロソフトが作成したこのサイトでは、高度な画像認識手法を使用し、アップロードされた写真を分析してから、ML モデルを使用して、写真に写っている人々の年齢を "予測" します。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ja-JP"/>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マイクロソフトには、機械学習の製品への採用において、興味深い歴史があります。その歴史は、1999 年に買収し、Hotmail のベースとなったシリコン バレーの企業から始まります。Hotmail では、機械学習を使用して、高度なスパム検出を実行していました。</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ja-JP"/>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Azure Machine Learning</a:t>
            </a:r>
            <a:r>
              <a:rPr lang="ja-JP">
                <a:latin typeface="メイリオ" panose="020B0604030504040204" pitchFamily="50" charset="-128"/>
                <a:ea typeface="メイリオ" panose="020B0604030504040204" pitchFamily="50" charset="-128"/>
                <a:cs typeface="メイリオ" panose="020B0604030504040204" pitchFamily="50" charset="-128"/>
              </a:rPr>
              <a:t> は、クラウドベースの予測分析サービスであり、あらゆるスキル レベルのデータ科学者に、効率化されたエクスペリエンスを提供します。Azure Machine Learning と共に、Azure Machine Learning Studio (ML Studio) が提供されています。これは、ブラウザーベースのツールであり、機械学習モデルを構築する際に、使いやすいドラッグ アンド ドロップ インターフェイスを提供します。これには、時間を節約できる実験のライブラリが搭載されており、Bing などの Microsoft ビジネス ソリューションによって実世界で開発およびテストされたクラス最高のアルゴリズムが提供され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てい</a:t>
            </a:r>
            <a:r>
              <a:rPr lang="ja-JP">
                <a:latin typeface="メイリオ" panose="020B0604030504040204" pitchFamily="50" charset="-128"/>
                <a:ea typeface="メイリオ" panose="020B0604030504040204" pitchFamily="50" charset="-128"/>
                <a:cs typeface="メイリオ" panose="020B0604030504040204" pitchFamily="50" charset="-128"/>
              </a:rPr>
              <a:t>ます。また、</a:t>
            </a: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R</a:t>
            </a:r>
            <a:r>
              <a:rPr lang="ja-JP">
                <a:latin typeface="メイリオ" panose="020B0604030504040204" pitchFamily="50" charset="-128"/>
                <a:ea typeface="メイリオ" panose="020B0604030504040204" pitchFamily="50" charset="-128"/>
                <a:cs typeface="メイリオ" panose="020B0604030504040204" pitchFamily="50" charset="-128"/>
              </a:rPr>
              <a:t> および </a:t>
            </a: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Python</a:t>
            </a:r>
            <a:r>
              <a:rPr lang="ja-JP">
                <a:latin typeface="メイリオ" panose="020B0604030504040204" pitchFamily="50" charset="-128"/>
                <a:ea typeface="メイリオ" panose="020B0604030504040204" pitchFamily="50" charset="-128"/>
                <a:cs typeface="メイリオ" panose="020B0604030504040204" pitchFamily="50" charset="-128"/>
              </a:rPr>
              <a:t> のサポートが標準装備されているため、カスタム スクリプトを作成して、モデルをカスタマイズすることができます。ML Studio でモデルを構築し、トレーニングを行った後は、そのモデルをさまざまなプログラミング言語で使用可能な Web サービスとして簡単に公開することも、</a:t>
            </a: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Cortana Intelligence ギャラリー</a:t>
            </a:r>
            <a:r>
              <a:rPr lang="ja-JP">
                <a:latin typeface="メイリオ" panose="020B0604030504040204" pitchFamily="50" charset="-128"/>
                <a:ea typeface="メイリオ" panose="020B0604030504040204" pitchFamily="50" charset="-128"/>
                <a:cs typeface="メイリオ" panose="020B0604030504040204" pitchFamily="50" charset="-128"/>
              </a:rPr>
              <a:t>に置いて、コミュニティで共有することもできます。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ja-JP"/>
          </a:p>
        </p:txBody>
      </p:sp>
    </p:spTree>
    <p:extLst>
      <p:ext uri="{BB962C8B-B14F-4D97-AF65-F5344CB8AC3E}">
        <p14:creationId xmlns:p14="http://schemas.microsoft.com/office/powerpoint/2010/main" val="383158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この引用は、マサチューセッツ大学でこのクラスに出席した大学院生からのものです。彼は、既に、卒業後にマイクロソフトで働くことが決まっています。 </a:t>
            </a:r>
            <a:r>
              <a:rPr 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ja-JP"/>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ML Studio は、ドラッグ アンド ドロップ モデルを提供して、そこでワークフローを構築できるようにすることにより、機械学習を簡単なものにしています。ML Studio と、ワークフローのモデリング用に ML Studio から提供されている種類豊富なモジュールを使用すると、コードを 1 行も記述することなく、高度なモデルを簡単に構築できます。また、ワークフロー内の任意の場所に R や Python のコードを挿入できるため、モデリング対象として無限の柔軟性が実現されます。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ja-JP"/>
          </a:p>
        </p:txBody>
      </p:sp>
    </p:spTree>
    <p:extLst>
      <p:ext uri="{BB962C8B-B14F-4D97-AF65-F5344CB8AC3E}">
        <p14:creationId xmlns:p14="http://schemas.microsoft.com/office/powerpoint/2010/main" val="191749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機械学習は、さまざまなソースから集められたデータから始まります。通常、データは、使用する前に "クリーニング" する必要があり、ML Studio には、このクリーニングを助けるモジュールが含まれています</a:t>
            </a:r>
            <a:r>
              <a:rPr lang="en-US" altLang="ja-JP">
                <a:latin typeface="メイリオ" panose="020B0604030504040204" pitchFamily="50" charset="-128"/>
                <a:ea typeface="メイリオ" panose="020B0604030504040204" pitchFamily="50" charset="-128"/>
                <a:cs typeface="メイリオ" panose="020B0604030504040204" pitchFamily="50" charset="-128"/>
              </a:rPr>
              <a:t> </a:t>
            </a:r>
            <a:r>
              <a:rPr lang="ja-JP">
                <a:latin typeface="メイリオ" panose="020B0604030504040204" pitchFamily="50" charset="-128"/>
                <a:ea typeface="メイリオ" panose="020B0604030504040204" pitchFamily="50" charset="-128"/>
                <a:cs typeface="メイリオ" panose="020B0604030504040204" pitchFamily="50" charset="-128"/>
              </a:rPr>
              <a:t>(クリーニングの例として、抜けているデータの行の削除、抜けているデータのアルゴリズムによる置換、重複する行の削除、"外れ値" が含まれる行の削除などがあります。実際には、データのクリーニングは長時間かかる場合があり、モデルの構築に必要な時間の 50% を費やすことも少なくありません)。データの準備が整ったら、アルゴリズムを選択し、モデルに "トレーニング" を行います。"トレーニング" では、モデルをデータ全体に繰り返して適用し、データのパターンを検出できるようにします。その後、モデルのスコア付けと評価を行います。ここでは、モデルが結果をどれほどうまく予測できるかが示されます。これらはすべて、ML Studio で視覚的に実行されます。モデルの準備が整ったら、ボタンを数回クリックして、モデルを Web サービスとして展開し、クライアント アプリからモデルを呼び出すことができるようにします。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ja-JP"/>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ML Studio には、機械学習で使用される 25 個の標準的なアルゴリズムが既定で実装されています。これらの既定の実装は、4 つのカテゴリに分類されます。</a:t>
            </a:r>
          </a:p>
          <a:p>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異常検出は、予期されるパターンまたはデータセット内のその他の項目に準拠していない項目、イベント、または観察内容の識別です。典型的な例が、銀行のトランザクションを表すデータセットを検査して</a:t>
            </a:r>
            <a:r>
              <a:rPr lang="ja-JP"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、不正</a:t>
            </a:r>
            <a:r>
              <a:rPr lang="ja-JP" altLang="en-US"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lang="ja-JP" sz="1200" kern="120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可能性</a:t>
            </a: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のあるトランザクションを対象グループ内に検出した場合です。</a:t>
            </a:r>
          </a:p>
          <a:p>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回帰アルゴリズムでは、変数間の関係の構築と数値化を目指します。精度を数値化できる一連の入力の場合、1 つの従属変数と 1 つ以上の独立変数との関係を構築することによって、回帰分析で従属変数の値を予測できるようになります。1 つの良い例が、</a:t>
            </a:r>
            <a:r>
              <a:rPr lang="ja-JP" sz="1200" u="sng"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hlinkClick r:id="rId3"/>
              </a:rPr>
              <a:t>https://how-old.net/#</a:t>
            </a:r>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です。このサイトでは、アップロードした写真から、高い精度で年齢が言い当てられます。このサイトでは、Azure Machine Learning を使用して、標準的な回帰と高度な画像認識が組み合わせられています。</a:t>
            </a:r>
          </a:p>
          <a:p>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分類アルゴリズムの目的は、既に分類されている (カテゴリに割り当てられている) 観察結果で構成されるトレーニング データに基づいて、1 つの観察結果が属するカテゴリを識別することです。良い例が、電子メールが "スパム" カテゴリと "非スパム" カテゴリのどちらに属するかを判別する処理です。</a:t>
            </a:r>
          </a:p>
          <a:p>
            <a:endPar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r>
              <a:rPr lang="ja-JP" sz="1200" kern="120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クラスタリングでは、他のグループ (クラスターと呼ぶ) のオブジェクトより、同じグループ (クラスター) 内のオブジェクトの方が、お互いにより類似しているようにする方法で、一連のオブジェクトをグループ化することを目指します。</a:t>
            </a:r>
          </a:p>
          <a:p>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ja-JP"/>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3/20/2017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889787"/>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2016</a:t>
            </a:r>
            <a:r>
              <a:rPr lang="ja-JP">
                <a:latin typeface="メイリオ" panose="020B0604030504040204" pitchFamily="50" charset="-128"/>
                <a:ea typeface="メイリオ" panose="020B0604030504040204" pitchFamily="50" charset="-128"/>
                <a:cs typeface="メイリオ" panose="020B0604030504040204" pitchFamily="50" charset="-128"/>
              </a:rPr>
              <a:t> </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Microsoft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Corporation.</a:t>
            </a:r>
            <a:r>
              <a:rPr lang="ja-JP" altLang="en-US"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All </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rights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reserved.</a:t>
            </a:r>
            <a:r>
              <a:rPr lang="en-US" alt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Microsoft</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、Windows、Windows Vista およびその他の製品名は、米国 Microsoft Corporation の米国およびその他の国における登録商標または商標です。</a:t>
            </a:r>
          </a:p>
          <a:p>
            <a:pPr defTabSz="913836" eaLnBrk="0" hangingPunct="0"/>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このドキュメントに記載されている情報は、情報の提供のみを目的としており、このドキュメントの発行時点におけるマイクロソフトの見解を反映したものです。変化する市場状況に対応する必要があるため、このドキュメントは、記載された内容の実現に関するマイクロソフトの確約とはみなされないものとします。また、発行以降に発表される情報の正確性に関して、マイクロソフトはいかなる保証もいたしません。明示、黙示または法律の規定にかかわらず、これらの情報についてマイクロソフトはいかなる責任も負わないものとします。</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ja-JP" sz="4000" dirty="0">
                <a:solidFill>
                  <a:srgbClr val="FFFFFF"/>
                </a:solidFill>
                <a:latin typeface="MS Mincho"/>
                <a:cs typeface="MS Mincho"/>
              </a:rPr>
              <a:t>Microsoft Azure for Research </a:t>
            </a:r>
          </a:p>
          <a:p>
            <a:r>
              <a:rPr lang="ja-JP" sz="2400" dirty="0">
                <a:solidFill>
                  <a:srgbClr val="FFFFFF"/>
                </a:solidFill>
                <a:latin typeface="MS Mincho"/>
                <a:cs typeface="MS Mincho"/>
              </a:rPr>
              <a:t>Accelerate the Speed of Scientific Discovery </a:t>
            </a:r>
          </a:p>
          <a:p>
            <a:pPr>
              <a:lnSpc>
                <a:spcPct val="90000"/>
              </a:lnSpc>
              <a:spcBef>
                <a:spcPct val="20000"/>
              </a:spcBef>
              <a:buClr>
                <a:srgbClr val="4E90CD"/>
              </a:buClr>
              <a:buSzPct val="120000"/>
            </a:pPr>
            <a:endParaRPr lang="ja-JP" sz="3200" dirty="0">
              <a:solidFill>
                <a:srgbClr val="FFFFFF"/>
              </a:solidFill>
              <a:latin typeface="MS Mincho"/>
            </a:endParaRPr>
          </a:p>
        </p:txBody>
      </p:sp>
      <p:sp>
        <p:nvSpPr>
          <p:cNvPr id="5" name="Rectangle 4"/>
          <p:cNvSpPr/>
          <p:nvPr userDrawn="1"/>
        </p:nvSpPr>
        <p:spPr>
          <a:xfrm>
            <a:off x="279908" y="1455951"/>
            <a:ext cx="5800280" cy="917971"/>
          </a:xfrm>
          <a:prstGeom prst="rect">
            <a:avLst/>
          </a:prstGeom>
        </p:spPr>
        <p:txBody>
          <a:bodyPr wrap="square">
            <a:spAutoFit/>
          </a:bodyPr>
          <a:lstStyle/>
          <a:p>
            <a:r>
              <a:rPr lang="ja-JP" altLang="zh-CN" sz="2000" kern="1800" baseline="30000" dirty="0">
                <a:solidFill>
                  <a:srgbClr val="FFFFFF"/>
                </a:solidFill>
                <a:latin typeface="MS Mincho"/>
                <a:cs typeface="MS Mincho"/>
              </a:rPr>
              <a:t>Microsoft Azure provides researchers with the power and scalability of cloud computing for collaboration, computation, and data-intensive processing.This open and flexible global cloud platform supports any language, tool, or framework. </a:t>
            </a:r>
            <a:r>
              <a:rPr lang="ja-JP" kern="1800" baseline="30000" dirty="0">
                <a:solidFill>
                  <a:srgbClr val="FFFFFF"/>
                </a:solidFill>
                <a:latin typeface="MS Mincho"/>
                <a:cs typeface="MS Mincho"/>
              </a:rPr>
              <a:t> </a:t>
            </a:r>
            <a:r>
              <a:rPr lang="ja-JP" kern="1600" baseline="30000" dirty="0">
                <a:solidFill>
                  <a:srgbClr val="FFFFFF"/>
                </a:solidFill>
                <a:latin typeface="MS Mincho"/>
                <a:cs typeface="MS Mincho"/>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ja-JP" sz="3200" baseline="30000" dirty="0">
                <a:solidFill>
                  <a:srgbClr val="C60651"/>
                </a:solidFill>
                <a:latin typeface="MS Mincho"/>
                <a:cs typeface="MS Mincho"/>
              </a:rPr>
              <a:t>The Microsoft Azure for Research program:</a:t>
            </a:r>
            <a:endParaRPr lang="ja-JP" sz="3200" baseline="30000" dirty="0">
              <a:solidFill>
                <a:srgbClr val="C60651"/>
              </a:solidFill>
              <a:latin typeface="MS Mincho"/>
            </a:endParaRPr>
          </a:p>
        </p:txBody>
      </p:sp>
      <p:sp>
        <p:nvSpPr>
          <p:cNvPr id="7" name="Rectangle 6"/>
          <p:cNvSpPr/>
          <p:nvPr userDrawn="1"/>
        </p:nvSpPr>
        <p:spPr>
          <a:xfrm>
            <a:off x="329336" y="4734289"/>
            <a:ext cx="5682266" cy="1195199"/>
          </a:xfrm>
          <a:prstGeom prst="rect">
            <a:avLst/>
          </a:prstGeom>
        </p:spPr>
        <p:txBody>
          <a:bodyPr wrap="square">
            <a:spAutoFit/>
          </a:bodyPr>
          <a:lstStyle/>
          <a:p>
            <a:r>
              <a:rPr lang="ja-JP" sz="2000" b="1" baseline="30000" dirty="0">
                <a:solidFill>
                  <a:srgbClr val="C60651"/>
                </a:solidFill>
                <a:latin typeface="MS Mincho"/>
                <a:cs typeface="MS Mincho"/>
              </a:rPr>
              <a:t>·</a:t>
            </a:r>
            <a:r>
              <a:rPr lang="ja-JP">
                <a:latin typeface="MS Mincho"/>
                <a:cs typeface="MS Mincho"/>
              </a:rPr>
              <a:t>  </a:t>
            </a:r>
            <a:r>
              <a:rPr lang="ja-JP" sz="2000" baseline="30000" dirty="0">
                <a:solidFill>
                  <a:srgbClr val="717073"/>
                </a:solidFill>
                <a:latin typeface="MS Mincho"/>
                <a:cs typeface="MS Mincho"/>
              </a:rPr>
              <a:t>Free access to Microsoft Azure cloud computing and storage  </a:t>
            </a:r>
            <a:r>
              <a:rPr lang="ja-JP">
                <a:latin typeface="MS Mincho"/>
                <a:cs typeface="MS Mincho"/>
              </a:rPr>
              <a:t>    </a:t>
            </a:r>
          </a:p>
          <a:p>
            <a:pPr>
              <a:spcAft>
                <a:spcPts val="600"/>
              </a:spcAft>
            </a:pPr>
            <a:r>
              <a:rPr lang="ja-JP" sz="2000" baseline="30000" dirty="0">
                <a:solidFill>
                  <a:srgbClr val="717073"/>
                </a:solidFill>
                <a:latin typeface="MS Mincho"/>
                <a:cs typeface="MS Mincho"/>
              </a:rPr>
              <a:t>   (submit proposals for Microsoft Azure Research Awards)</a:t>
            </a:r>
          </a:p>
          <a:p>
            <a:r>
              <a:rPr lang="ja-JP" sz="2000" b="1" baseline="30000" dirty="0">
                <a:solidFill>
                  <a:srgbClr val="C60651"/>
                </a:solidFill>
                <a:latin typeface="MS Mincho"/>
                <a:cs typeface="MS Mincho"/>
              </a:rPr>
              <a:t>·</a:t>
            </a:r>
            <a:r>
              <a:rPr lang="ja-JP">
                <a:latin typeface="MS Mincho"/>
                <a:cs typeface="MS Mincho"/>
              </a:rPr>
              <a:t>  </a:t>
            </a:r>
            <a:r>
              <a:rPr lang="ja-JP" altLang="zh-CN" sz="2000" baseline="30000" dirty="0">
                <a:solidFill>
                  <a:srgbClr val="717073"/>
                </a:solidFill>
                <a:latin typeface="MS Mincho"/>
                <a:cs typeface="MS Mincho"/>
              </a:rPr>
              <a:t>Microsoft Azure for Research training classes </a:t>
            </a:r>
          </a:p>
          <a:p>
            <a:r>
              <a:rPr lang="ja-JP" sz="2000" b="1" baseline="30000" dirty="0">
                <a:solidFill>
                  <a:srgbClr val="C60651"/>
                </a:solidFill>
                <a:latin typeface="MS Mincho"/>
                <a:cs typeface="MS Mincho"/>
              </a:rPr>
              <a:t>·</a:t>
            </a:r>
            <a:r>
              <a:rPr lang="ja-JP">
                <a:latin typeface="MS Mincho"/>
                <a:cs typeface="MS Mincho"/>
              </a:rPr>
              <a:t>  </a:t>
            </a:r>
            <a:r>
              <a:rPr lang="ja-JP" sz="2000" baseline="30000" dirty="0">
                <a:solidFill>
                  <a:srgbClr val="717073"/>
                </a:solidFill>
                <a:latin typeface="MS Mincho"/>
                <a:cs typeface="MS Mincho"/>
              </a:rPr>
              <a:t>Support and technical resources</a:t>
            </a:r>
            <a:endParaRPr lang="ja-JP"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ja-JP" sz="2400" baseline="30000" dirty="0">
                <a:solidFill>
                  <a:srgbClr val="717073"/>
                </a:solidFill>
                <a:latin typeface="MS Mincho"/>
                <a:cs typeface="MS Mincho"/>
              </a:rPr>
              <a:t>Apply the power of cloud computing to your computational and data challenges.Experiment at </a:t>
            </a:r>
            <a:r>
              <a:rPr lang="ja-JP" sz="2400" baseline="30000" dirty="0">
                <a:solidFill>
                  <a:srgbClr val="5191CD"/>
                </a:solidFill>
                <a:latin typeface="MS Mincho"/>
                <a:cs typeface="MS Mincho"/>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Azure Machine Learning</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p:txBody>
          <a:bodyPr/>
          <a:lstStyle/>
          <a:p>
            <a:r>
              <a:rPr lang="ja-JP" dirty="0">
                <a:solidFill>
                  <a:srgbClr val="FFFF00"/>
                </a:solidFill>
                <a:latin typeface="メイリオ" panose="020B0604030504040204" pitchFamily="50" charset="-128"/>
                <a:ea typeface="メイリオ" panose="020B0604030504040204" pitchFamily="50" charset="-128"/>
                <a:cs typeface="メイリオ" panose="020B0604030504040204" pitchFamily="50" charset="-128"/>
              </a:rPr>
              <a:t>[講師名]</a:t>
            </a:r>
          </a:p>
          <a:p>
            <a:r>
              <a:rPr lang="ja-JP" dirty="0">
                <a:solidFill>
                  <a:srgbClr val="FFFF00"/>
                </a:solidFill>
                <a:latin typeface="メイリオ" panose="020B0604030504040204" pitchFamily="50" charset="-128"/>
                <a:ea typeface="メイリオ" panose="020B0604030504040204" pitchFamily="50" charset="-128"/>
                <a:cs typeface="メイリオ" panose="020B0604030504040204" pitchFamily="50" charset="-128"/>
              </a:rPr>
              <a:t>[講師メールアドレス]</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単 (単変量) 線形回帰</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660512" y="2985669"/>
            <a:ext cx="2163096" cy="1200329"/>
          </a:xfrm>
          <a:prstGeom prst="rect">
            <a:avLst/>
          </a:prstGeom>
          <a:noFill/>
        </p:spPr>
        <p:txBody>
          <a:bodyPr wrap="square" rtlCol="0">
            <a:spAutoFit/>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Y = b</a:t>
            </a:r>
            <a:r>
              <a:rPr lang="ja-JP" baseline="-25000" dirty="0">
                <a:latin typeface="メイリオ" panose="020B0604030504040204" pitchFamily="50" charset="-128"/>
                <a:ea typeface="メイリオ" panose="020B0604030504040204" pitchFamily="50" charset="-128"/>
                <a:cs typeface="メイリオ" panose="020B0604030504040204" pitchFamily="50" charset="-128"/>
              </a:rPr>
              <a:t>0</a:t>
            </a:r>
            <a:r>
              <a:rPr lang="ja-JP">
                <a:latin typeface="メイリオ" panose="020B0604030504040204" pitchFamily="50" charset="-128"/>
                <a:ea typeface="メイリオ" panose="020B0604030504040204" pitchFamily="50" charset="-128"/>
                <a:cs typeface="メイリオ" panose="020B0604030504040204" pitchFamily="50" charset="-128"/>
              </a:rPr>
              <a:t> + b</a:t>
            </a:r>
            <a:r>
              <a:rPr lang="ja-JP" baseline="-25000" dirty="0">
                <a:latin typeface="メイリオ" panose="020B0604030504040204" pitchFamily="50" charset="-128"/>
                <a:ea typeface="メイリオ" panose="020B0604030504040204" pitchFamily="50" charset="-128"/>
                <a:cs typeface="メイリオ" panose="020B0604030504040204" pitchFamily="50" charset="-128"/>
              </a:rPr>
              <a:t>1</a:t>
            </a:r>
            <a:r>
              <a:rPr lang="ja-JP">
                <a:latin typeface="メイリオ" panose="020B0604030504040204" pitchFamily="50" charset="-128"/>
                <a:ea typeface="メイリオ" panose="020B0604030504040204" pitchFamily="50" charset="-128"/>
                <a:cs typeface="メイリオ" panose="020B0604030504040204" pitchFamily="50" charset="-128"/>
              </a:rPr>
              <a:t>X の方程式で表される回帰線。Y は従属変数。</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226890" cy="1754326"/>
          </a:xfrm>
          <a:prstGeom prst="rect">
            <a:avLst/>
          </a:prstGeom>
          <a:noFill/>
        </p:spPr>
        <p:txBody>
          <a:bodyPr wrap="square" rtlCol="0">
            <a:spAutoFit/>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実際の出力と算出された出力との誤差を最小二乗法または勾配降下法によって最小化したもの。</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Autofit/>
          </a:bodyPr>
          <a:lstStyle/>
          <a:p>
            <a:pPr algn="ctr"/>
            <a:r>
              <a:rPr lang="ja-JP" sz="3200" dirty="0">
                <a:latin typeface="メイリオ" panose="020B0604030504040204" pitchFamily="50" charset="-128"/>
                <a:ea typeface="メイリオ" panose="020B0604030504040204" pitchFamily="50" charset="-128"/>
                <a:cs typeface="メイリオ" panose="020B0604030504040204" pitchFamily="50" charset="-128"/>
              </a:rPr>
              <a:t>http://aka.ms/MLCheatSheet</a:t>
            </a:r>
          </a:p>
        </p:txBody>
      </p:sp>
    </p:spTree>
    <p:extLst>
      <p:ext uri="{BB962C8B-B14F-4D97-AF65-F5344CB8AC3E}">
        <p14:creationId xmlns:p14="http://schemas.microsoft.com/office/powerpoint/2010/main" val="298466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Web サービスとしての展開</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ML Studio でボタンを 1 回クリックするだけで、モデルが Web サービスとして展開され、そのモデルを呼び出すためのサンプル コードが 3 つの言語で提供される</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68352"/>
          </a:xfrm>
        </p:spPr>
        <p:txBody>
          <a:bodyPr/>
          <a:lstStyle/>
          <a:p>
            <a:r>
              <a:rPr lang="ja-JP"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無料の電子書籍</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Box 5"/>
          <p:cNvSpPr txBox="1"/>
          <p:nvPr/>
        </p:nvSpPr>
        <p:spPr>
          <a:xfrm>
            <a:off x="0" y="3336174"/>
            <a:ext cx="12192000" cy="626325"/>
          </a:xfrm>
          <a:prstGeom prst="rect">
            <a:avLst/>
          </a:prstGeom>
          <a:noFill/>
        </p:spPr>
        <p:txBody>
          <a:bodyPr wrap="square" lIns="0" tIns="0" rIns="0" bIns="0" rtlCol="0">
            <a:spAutoFit/>
          </a:bodyPr>
          <a:lstStyle/>
          <a:p>
            <a:pPr algn="ctr">
              <a:lnSpc>
                <a:spcPct val="90000"/>
              </a:lnSpc>
              <a:spcBef>
                <a:spcPct val="20000"/>
              </a:spcBef>
              <a:buSzPct val="80000"/>
            </a:pPr>
            <a:r>
              <a:rPr lang="ja-JP" sz="440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http://bit.ly/a4r-mlbook</a:t>
            </a:r>
          </a:p>
        </p:txBody>
      </p:sp>
    </p:spTree>
    <p:extLst>
      <p:ext uri="{BB962C8B-B14F-4D97-AF65-F5344CB8AC3E}">
        <p14:creationId xmlns:p14="http://schemas.microsoft.com/office/powerpoint/2010/main" val="39878570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ハンズオン ラボ</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Azure Machine Learning HOL.html</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機械学習とは</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825624"/>
            <a:ext cx="6367818" cy="5032375"/>
          </a:xfrm>
        </p:spPr>
        <p:txBody>
          <a:bodyPr>
            <a:normAutofit/>
          </a:bodyPr>
          <a:lstStyle/>
          <a:p>
            <a:r>
              <a:rPr lang="ja-JP" altLang="en-US">
                <a:latin typeface="メイリオ" panose="020B0604030504040204" pitchFamily="50" charset="-128"/>
                <a:ea typeface="メイリオ" panose="020B0604030504040204" pitchFamily="50" charset="-128"/>
                <a:cs typeface="メイリオ" panose="020B0604030504040204" pitchFamily="50" charset="-128"/>
              </a:rPr>
              <a:t>コンピューター科学の </a:t>
            </a:r>
            <a:r>
              <a:rPr lang="en-US" altLang="ja-JP">
                <a:latin typeface="メイリオ" panose="020B0604030504040204" pitchFamily="50" charset="-128"/>
                <a:ea typeface="メイリオ" panose="020B0604030504040204" pitchFamily="50" charset="-128"/>
                <a:cs typeface="メイリオ" panose="020B0604030504040204" pitchFamily="50" charset="-128"/>
              </a:rPr>
              <a:t>1 </a:t>
            </a:r>
            <a:r>
              <a:rPr lang="ja-JP" altLang="en-US">
                <a:latin typeface="メイリオ" panose="020B0604030504040204" pitchFamily="50" charset="-128"/>
                <a:ea typeface="メイリオ" panose="020B0604030504040204" pitchFamily="50" charset="-128"/>
                <a:cs typeface="メイリオ" panose="020B0604030504040204" pitchFamily="50" charset="-128"/>
              </a:rPr>
              <a:t>つの分野で、コンピューターが、予測分析を実行するために、データから </a:t>
            </a:r>
            <a:r>
              <a:rPr lang="en-US" altLang="ja-JP">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学習</a:t>
            </a:r>
            <a:r>
              <a:rPr lang="en-US" altLang="ja-JP">
                <a:latin typeface="メイリオ" panose="020B0604030504040204" pitchFamily="50" charset="-128"/>
                <a:ea typeface="メイリオ" panose="020B0604030504040204" pitchFamily="50" charset="-128"/>
                <a:cs typeface="メイリオ" panose="020B0604030504040204" pitchFamily="50" charset="-128"/>
              </a:rPr>
              <a:t>" </a:t>
            </a:r>
            <a:r>
              <a:rPr lang="ja-JP" altLang="en-US">
                <a:latin typeface="メイリオ" panose="020B0604030504040204" pitchFamily="50" charset="-128"/>
                <a:ea typeface="メイリオ" panose="020B0604030504040204" pitchFamily="50" charset="-128"/>
                <a:cs typeface="メイリオ" panose="020B0604030504040204" pitchFamily="50" charset="-128"/>
              </a:rPr>
              <a:t>すること</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a:latin typeface="メイリオ" panose="020B0604030504040204" pitchFamily="50" charset="-128"/>
                <a:ea typeface="メイリオ" panose="020B0604030504040204" pitchFamily="50" charset="-128"/>
                <a:cs typeface="メイリオ" panose="020B0604030504040204" pitchFamily="50" charset="-128"/>
              </a:rPr>
              <a:t>クレジットカードの不正使用の検出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a:latin typeface="メイリオ" panose="020B0604030504040204" pitchFamily="50" charset="-128"/>
                <a:ea typeface="メイリオ" panose="020B0604030504040204" pitchFamily="50" charset="-128"/>
                <a:cs typeface="メイリオ" panose="020B0604030504040204" pitchFamily="50" charset="-128"/>
              </a:rPr>
              <a:t>オンライン ショッピングでの商品の</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お勧め</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a:latin typeface="メイリオ" panose="020B0604030504040204" pitchFamily="50" charset="-128"/>
                <a:ea typeface="メイリオ" panose="020B0604030504040204" pitchFamily="50" charset="-128"/>
                <a:cs typeface="メイリオ" panose="020B0604030504040204" pitchFamily="50" charset="-128"/>
              </a:rPr>
              <a:t>自動運転車など</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a:latin typeface="メイリオ" panose="020B0604030504040204" pitchFamily="50" charset="-128"/>
                <a:ea typeface="メイリオ" panose="020B0604030504040204" pitchFamily="50" charset="-128"/>
                <a:cs typeface="メイリオ" panose="020B0604030504040204" pitchFamily="50" charset="-128"/>
              </a:rPr>
              <a:t>管理された学習</a:t>
            </a:r>
          </a:p>
          <a:p>
            <a:pPr lvl="1"/>
            <a:r>
              <a:rPr lang="ja-JP" altLang="en-US">
                <a:latin typeface="メイリオ" panose="020B0604030504040204" pitchFamily="50" charset="-128"/>
                <a:ea typeface="メイリオ" panose="020B0604030504040204" pitchFamily="50" charset="-128"/>
                <a:cs typeface="メイリオ" panose="020B0604030504040204" pitchFamily="50" charset="-128"/>
              </a:rPr>
              <a:t>回帰と分類</a:t>
            </a:r>
          </a:p>
          <a:p>
            <a:r>
              <a:rPr lang="ja-JP" altLang="en-US">
                <a:latin typeface="メイリオ" panose="020B0604030504040204" pitchFamily="50" charset="-128"/>
                <a:ea typeface="メイリオ" panose="020B0604030504040204" pitchFamily="50" charset="-128"/>
                <a:cs typeface="メイリオ" panose="020B0604030504040204" pitchFamily="50" charset="-128"/>
              </a:rPr>
              <a:t>自習</a:t>
            </a:r>
          </a:p>
          <a:p>
            <a:pPr lvl="1"/>
            <a:r>
              <a:rPr lang="ja-JP" altLang="en-US">
                <a:latin typeface="メイリオ" panose="020B0604030504040204" pitchFamily="50" charset="-128"/>
                <a:ea typeface="メイリオ" panose="020B0604030504040204" pitchFamily="50" charset="-128"/>
                <a:cs typeface="メイリオ" panose="020B0604030504040204" pitchFamily="50" charset="-128"/>
              </a:rPr>
              <a:t>クラスタリング</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5653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機械学習の実用</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マイクロソフトと機械学習</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891019" cy="199285"/>
          </a:xfrm>
          <a:prstGeom prst="rect">
            <a:avLst/>
          </a:prstGeom>
          <a:noFill/>
        </p:spPr>
        <p:txBody>
          <a:bodyPr wrap="none" lIns="0" tIns="0" rIns="0" bIns="0" rtlCol="0">
            <a:spAutoFit/>
          </a:bodyPr>
          <a:lstStyle/>
          <a:p>
            <a:pPr>
              <a:lnSpc>
                <a:spcPct val="90000"/>
              </a:lnSpc>
              <a:spcBef>
                <a:spcPct val="20000"/>
              </a:spcBef>
              <a:buSzPct val="80000"/>
            </a:pPr>
            <a:r>
              <a:rPr lang="ja-JP" sz="1400" dirty="0">
                <a:gradFill>
                  <a:gsLst>
                    <a:gs pos="0">
                      <a:srgbClr val="292929">
                        <a:lumMod val="90000"/>
                        <a:lumOff val="10000"/>
                      </a:srgbClr>
                    </a:gs>
                    <a:gs pos="86000">
                      <a:srgbClr val="292929">
                        <a:lumMod val="90000"/>
                        <a:lumOff val="10000"/>
                      </a:srgbClr>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http://pulsweb.fr/predict-wine-quality-azureml から変更</a:t>
            </a:r>
          </a:p>
        </p:txBody>
      </p:sp>
    </p:spTree>
    <p:extLst>
      <p:ext uri="{BB962C8B-B14F-4D97-AF65-F5344CB8AC3E}">
        <p14:creationId xmlns:p14="http://schemas.microsoft.com/office/powerpoint/2010/main" val="302922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Azure Machine Learning</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825625"/>
            <a:ext cx="7025640" cy="4351338"/>
          </a:xfrm>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ML モデルの構築と運用化のための、</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完全に管理されているクラウド サービス</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ja-JP" sz="3137"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完全管理</a:t>
            </a:r>
            <a:endParaRPr lang="ja-JP" sz="3137"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a:p>
            <a:pPr defTabSz="914102" fontAlgn="base">
              <a:spcBef>
                <a:spcPts val="588"/>
              </a:spcBef>
              <a:spcAft>
                <a:spcPct val="0"/>
              </a:spcAft>
            </a:pPr>
            <a:endParaRPr lang="ja-JP" sz="1961"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a:p>
            <a:pPr defTabSz="914102" fontAlgn="base">
              <a:spcBef>
                <a:spcPts val="588"/>
              </a:spcBef>
              <a:spcAft>
                <a:spcPct val="0"/>
              </a:spcAft>
            </a:pPr>
            <a:endParaRPr lang="ja-JP" sz="1961"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ja-JP" sz="3137"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統合</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ja-JP" sz="2400"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クラス</a:t>
            </a:r>
            <a:r>
              <a:rPr lang="ja-JP" sz="2400"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最高の</a:t>
            </a:r>
            <a:br>
              <a:rPr lang="en-US" altLang="ja-JP" sz="2400"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br>
            <a:r>
              <a:rPr lang="ja-JP" sz="2400"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アルゴリズム </a:t>
            </a:r>
            <a:r>
              <a:rPr lang="ja-JP" sz="2400"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ja-JP" sz="3137"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数分で展開</a:t>
            </a:r>
          </a:p>
        </p:txBody>
      </p:sp>
      <p:sp>
        <p:nvSpPr>
          <p:cNvPr id="9" name="Rectangle 8"/>
          <p:cNvSpPr/>
          <p:nvPr/>
        </p:nvSpPr>
        <p:spPr>
          <a:xfrm>
            <a:off x="507348" y="4199164"/>
            <a:ext cx="2779853" cy="1450397"/>
          </a:xfrm>
          <a:prstGeom prst="rect">
            <a:avLst/>
          </a:prstGeom>
        </p:spPr>
        <p:txBody>
          <a:bodyPr wrap="square" lIns="179285">
            <a:spAutoFit/>
          </a:bodyPr>
          <a:lstStyle/>
          <a:p>
            <a:pPr defTabSz="914102" fontAlgn="base">
              <a:spcBef>
                <a:spcPts val="588"/>
              </a:spcBef>
              <a:spcAft>
                <a:spcPct val="0"/>
              </a:spcAft>
            </a:pPr>
            <a:r>
              <a:rPr lang="ja-JP" sz="1765"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インストールすべきソフトウェアも、管理すべきハードウェアも</a:t>
            </a:r>
            <a:r>
              <a:rPr lang="ja-JP" sz="1765"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なく</a:t>
            </a:r>
            <a:r>
              <a:rPr lang="ja-JP" sz="1765" kern="0" spc="-98">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765" kern="0" spc="-98">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br>
            <a:r>
              <a:rPr lang="ja-JP" sz="1765"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1 </a:t>
            </a:r>
            <a:r>
              <a:rPr lang="ja-JP" sz="1765"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つのポータルで表示と更新。</a:t>
            </a:r>
          </a:p>
        </p:txBody>
      </p:sp>
      <p:sp>
        <p:nvSpPr>
          <p:cNvPr id="10" name="Rectangle 9"/>
          <p:cNvSpPr/>
          <p:nvPr/>
        </p:nvSpPr>
        <p:spPr>
          <a:xfrm>
            <a:off x="3287200" y="4199162"/>
            <a:ext cx="2807373" cy="1722010"/>
          </a:xfrm>
          <a:prstGeom prst="rect">
            <a:avLst/>
          </a:prstGeom>
        </p:spPr>
        <p:txBody>
          <a:bodyPr wrap="square" lIns="179285">
            <a:spAutoFit/>
          </a:bodyPr>
          <a:lstStyle/>
          <a:p>
            <a:pPr defTabSz="914102" fontAlgn="base">
              <a:spcBef>
                <a:spcPts val="588"/>
              </a:spcBef>
              <a:spcAft>
                <a:spcPct val="0"/>
              </a:spcAft>
            </a:pPr>
            <a:r>
              <a:rPr lang="ja-JP" sz="1765"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データ サイ</a:t>
            </a:r>
            <a:r>
              <a:rPr lang="ja-JP" altLang="en-US" sz="1765"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エ</a:t>
            </a:r>
            <a:r>
              <a:rPr lang="ja-JP" sz="1765" ker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ンス向け</a:t>
            </a:r>
            <a:r>
              <a:rPr lang="ja-JP" sz="1765"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の単純なドラッグ アンド ドロップ、および接続のインターフェイス。一般的なタスクの場合、プログラミングは不要。 </a:t>
            </a:r>
          </a:p>
        </p:txBody>
      </p:sp>
      <p:sp>
        <p:nvSpPr>
          <p:cNvPr id="11" name="Rectangle 10"/>
          <p:cNvSpPr/>
          <p:nvPr/>
        </p:nvSpPr>
        <p:spPr>
          <a:xfrm>
            <a:off x="6064248" y="4199162"/>
            <a:ext cx="2765625" cy="1448287"/>
          </a:xfrm>
          <a:prstGeom prst="rect">
            <a:avLst/>
          </a:prstGeom>
        </p:spPr>
        <p:txBody>
          <a:bodyPr wrap="square" lIns="179285">
            <a:spAutoFit/>
          </a:bodyPr>
          <a:lstStyle/>
          <a:p>
            <a:pPr defTabSz="914102" fontAlgn="base">
              <a:spcBef>
                <a:spcPts val="588"/>
              </a:spcBef>
              <a:spcAft>
                <a:spcPct val="0"/>
              </a:spcAft>
            </a:pPr>
            <a:r>
              <a:rPr lang="ja-JP" sz="1765"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組み込みの最適なアルゴリズムのコレクション。R および広く使用されている CRAN パッケージのサポート。</a:t>
            </a:r>
          </a:p>
        </p:txBody>
      </p:sp>
      <p:sp>
        <p:nvSpPr>
          <p:cNvPr id="12" name="Rectangle 11"/>
          <p:cNvSpPr/>
          <p:nvPr/>
        </p:nvSpPr>
        <p:spPr>
          <a:xfrm>
            <a:off x="8843165" y="4199163"/>
            <a:ext cx="2763754" cy="907171"/>
          </a:xfrm>
          <a:prstGeom prst="rect">
            <a:avLst/>
          </a:prstGeom>
        </p:spPr>
        <p:txBody>
          <a:bodyPr wrap="square" lIns="179285">
            <a:spAutoFit/>
          </a:bodyPr>
          <a:lstStyle/>
          <a:p>
            <a:pPr defTabSz="914102" fontAlgn="base">
              <a:spcBef>
                <a:spcPts val="588"/>
              </a:spcBef>
              <a:spcAft>
                <a:spcPct val="0"/>
              </a:spcAft>
            </a:pPr>
            <a:r>
              <a:rPr lang="ja-JP" sz="1765" kern="0"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1 回のクリックでモデルを運用化。機械学習市場で収益化。</a:t>
            </a:r>
          </a:p>
        </p:txBody>
      </p:sp>
    </p:spTree>
    <p:extLst>
      <p:ext uri="{BB962C8B-B14F-4D97-AF65-F5344CB8AC3E}">
        <p14:creationId xmlns:p14="http://schemas.microsoft.com/office/powerpoint/2010/main" val="296047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6540" y="1792013"/>
            <a:ext cx="9696893" cy="3347070"/>
          </a:xfrm>
          <a:prstGeom prst="rect">
            <a:avLst/>
          </a:prstGeom>
          <a:noFill/>
        </p:spPr>
        <p:txBody>
          <a:bodyPr wrap="square" lIns="0" tIns="0" rIns="0" bIns="0" rtlCol="0">
            <a:spAutoFit/>
          </a:bodyPr>
          <a:lstStyle/>
          <a:p>
            <a:pPr algn="ctr">
              <a:lnSpc>
                <a:spcPct val="90000"/>
              </a:lnSpc>
              <a:spcBef>
                <a:spcPct val="20000"/>
              </a:spcBef>
              <a:buSzPct val="80000"/>
            </a:pPr>
            <a:r>
              <a:rPr 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Pythonで</a:t>
            </a:r>
            <a:r>
              <a:rPr lang="ja-JP" sz="6000"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の回帰</a:t>
            </a:r>
            <a:r>
              <a:rPr 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モデルの</a:t>
            </a:r>
            <a:br>
              <a:rPr lang="en-US" alt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br>
            <a:r>
              <a:rPr 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構築</a:t>
            </a:r>
            <a:r>
              <a:rPr lang="ja-JP" sz="6000"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には、半年かかったが、</a:t>
            </a:r>
            <a:r>
              <a:rPr 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Azure MLで</a:t>
            </a:r>
            <a:r>
              <a:rPr lang="ja-JP" sz="6000"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は 10 </a:t>
            </a:r>
            <a:r>
              <a:rPr 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分しか</a:t>
            </a:r>
            <a:br>
              <a:rPr lang="en-US" alt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br>
            <a:r>
              <a:rPr lang="ja-JP" sz="600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rPr>
              <a:t>かからなかった</a:t>
            </a:r>
            <a:endParaRPr lang="ja-JP" sz="6000" dirty="0">
              <a:solidFill>
                <a:schemeClr val="accent2"/>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5017" y="4770345"/>
            <a:ext cx="1120216" cy="737475"/>
          </a:xfrm>
          <a:prstGeom prst="rect">
            <a:avLst/>
          </a:prstGeom>
        </p:spPr>
      </p:pic>
    </p:spTree>
    <p:extLst>
      <p:ext uri="{BB962C8B-B14F-4D97-AF65-F5344CB8AC3E}">
        <p14:creationId xmlns:p14="http://schemas.microsoft.com/office/powerpoint/2010/main" val="136482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Azure Machine Learning Studio</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199" y="1825625"/>
            <a:ext cx="5807150" cy="4351338"/>
          </a:xfrm>
        </p:spPr>
        <p:txBody>
          <a:bodyPr>
            <a:normAutofit/>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機械学習モデルを作成、テスト、改良、および展開するための</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ビジュアル エディター</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atin typeface="メイリオ" panose="020B0604030504040204" pitchFamily="50" charset="-128"/>
                <a:ea typeface="メイリオ" panose="020B0604030504040204" pitchFamily="50" charset="-128"/>
                <a:cs typeface="メイリオ" panose="020B0604030504040204" pitchFamily="50" charset="-128"/>
              </a:rPr>
              <a:t>数百ものモジュールが含まれる</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atin typeface="メイリオ" panose="020B0604030504040204" pitchFamily="50" charset="-128"/>
                <a:ea typeface="メイリオ" panose="020B0604030504040204" pitchFamily="50" charset="-128"/>
                <a:cs typeface="メイリオ" panose="020B0604030504040204" pitchFamily="50" charset="-128"/>
              </a:rPr>
              <a:t>分類や回帰などの一般的なアルゴリズムが含まれる</a:t>
            </a:r>
          </a:p>
          <a:p>
            <a:pPr lvl="1"/>
            <a:r>
              <a:rPr lang="ja-JP">
                <a:latin typeface="メイリオ" panose="020B0604030504040204" pitchFamily="50" charset="-128"/>
                <a:ea typeface="メイリオ" panose="020B0604030504040204" pitchFamily="50" charset="-128"/>
                <a:cs typeface="メイリオ" panose="020B0604030504040204" pitchFamily="50" charset="-128"/>
              </a:rPr>
              <a:t>多数の入力フォーマットをサポート</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atin typeface="メイリオ" panose="020B0604030504040204" pitchFamily="50" charset="-128"/>
                <a:ea typeface="メイリオ" panose="020B0604030504040204" pitchFamily="50" charset="-128"/>
                <a:cs typeface="メイリオ" panose="020B0604030504040204" pitchFamily="50" charset="-128"/>
              </a:rPr>
              <a:t>R および Python をサポート</a:t>
            </a:r>
          </a:p>
          <a:p>
            <a:r>
              <a:rPr lang="ja-JP">
                <a:latin typeface="メイリオ" panose="020B0604030504040204" pitchFamily="50" charset="-128"/>
                <a:ea typeface="メイリオ" panose="020B0604030504040204" pitchFamily="50" charset="-128"/>
                <a:cs typeface="メイリオ" panose="020B0604030504040204" pitchFamily="50" charset="-128"/>
              </a:rPr>
              <a:t>大衆向けの機械学習</a:t>
            </a:r>
          </a:p>
          <a:p>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2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機械学習のプロセス</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7222298" cy="199285"/>
          </a:xfrm>
          <a:prstGeom prst="rect">
            <a:avLst/>
          </a:prstGeom>
          <a:noFill/>
        </p:spPr>
        <p:txBody>
          <a:bodyPr wrap="none" lIns="0" tIns="0" rIns="0" bIns="0" rtlCol="0">
            <a:spAutoFit/>
          </a:bodyPr>
          <a:lstStyle/>
          <a:p>
            <a:pPr>
              <a:lnSpc>
                <a:spcPct val="90000"/>
              </a:lnSpc>
              <a:spcBef>
                <a:spcPct val="20000"/>
              </a:spcBef>
              <a:buSzPct val="80000"/>
            </a:pPr>
            <a:r>
              <a:rPr lang="ja-JP" sz="1400" dirty="0">
                <a:gradFill>
                  <a:gsLst>
                    <a:gs pos="0">
                      <a:srgbClr val="292929">
                        <a:lumMod val="90000"/>
                        <a:lumOff val="10000"/>
                      </a:srgbClr>
                    </a:gs>
                    <a:gs pos="86000">
                      <a:srgbClr val="292929">
                        <a:lumMod val="90000"/>
                        <a:lumOff val="10000"/>
                      </a:srgbClr>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David Chappell の「Microsoft Azure の概要」 (Introduction to Microsoft Azure) から</a:t>
            </a:r>
          </a:p>
        </p:txBody>
      </p:sp>
    </p:spTree>
    <p:extLst>
      <p:ext uri="{BB962C8B-B14F-4D97-AF65-F5344CB8AC3E}">
        <p14:creationId xmlns:p14="http://schemas.microsoft.com/office/powerpoint/2010/main" val="393267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sz="4000">
                <a:latin typeface="メイリオ" panose="020B0604030504040204" pitchFamily="50" charset="-128"/>
                <a:ea typeface="メイリオ" panose="020B0604030504040204" pitchFamily="50" charset="-128"/>
                <a:cs typeface="メイリオ" panose="020B0604030504040204" pitchFamily="50" charset="-128"/>
              </a:rPr>
              <a:t>Azure Machine Learning のアルゴリズム</a:t>
            </a:r>
            <a:endParaRPr lang="ja-JP" sz="4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12072</TotalTime>
  <Words>2171</Words>
  <Application>Microsoft Office PowerPoint</Application>
  <PresentationFormat>ワイド画面</PresentationFormat>
  <Paragraphs>85</Paragraphs>
  <Slides>15</Slides>
  <Notes>15</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15</vt:i4>
      </vt:variant>
    </vt:vector>
  </HeadingPairs>
  <TitlesOfParts>
    <vt:vector size="27" baseType="lpstr">
      <vt:lpstr>MS Mincho</vt:lpstr>
      <vt:lpstr>メイリオ</vt:lpstr>
      <vt:lpstr>游ゴシック</vt:lpstr>
      <vt:lpstr>Arial</vt:lpstr>
      <vt:lpstr>Calibri</vt:lpstr>
      <vt:lpstr>Consolas</vt:lpstr>
      <vt:lpstr>Lucida Console</vt:lpstr>
      <vt:lpstr>Segoe UI</vt:lpstr>
      <vt:lpstr>Segoe UI Light</vt:lpstr>
      <vt:lpstr>Wingdings</vt:lpstr>
      <vt:lpstr>Office Theme</vt:lpstr>
      <vt:lpstr>1_MS1444_Windows Azure Template 16x9_r08a</vt:lpstr>
      <vt:lpstr>Azure Machine Learning</vt:lpstr>
      <vt:lpstr>機械学習とは</vt:lpstr>
      <vt:lpstr>機械学習の実用</vt:lpstr>
      <vt:lpstr>マイクロソフトと機械学習</vt:lpstr>
      <vt:lpstr>Azure Machine Learning</vt:lpstr>
      <vt:lpstr>PowerPoint プレゼンテーション</vt:lpstr>
      <vt:lpstr>Azure Machine Learning Studio</vt:lpstr>
      <vt:lpstr>機械学習のプロセス</vt:lpstr>
      <vt:lpstr>Azure Machine Learning のアルゴリズム</vt:lpstr>
      <vt:lpstr>単 (単変量) 線形回帰</vt:lpstr>
      <vt:lpstr>http://aka.ms/MLCheatSheet</vt:lpstr>
      <vt:lpstr>Web サービスとしての展開</vt:lpstr>
      <vt:lpstr>無料の電子書籍</vt:lpstr>
      <vt:lpstr>ハンズオン ラボ</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SunFlare User</cp:lastModifiedBy>
  <cp:revision>139</cp:revision>
  <dcterms:created xsi:type="dcterms:W3CDTF">2016-04-21T18:51:19Z</dcterms:created>
  <dcterms:modified xsi:type="dcterms:W3CDTF">2017-03-23T09:06:17Z</dcterms:modified>
</cp:coreProperties>
</file>