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1"/>
  </p:notesMasterIdLst>
  <p:sldIdLst>
    <p:sldId id="256" r:id="rId3"/>
    <p:sldId id="306" r:id="rId4"/>
    <p:sldId id="308" r:id="rId5"/>
    <p:sldId id="305" r:id="rId6"/>
    <p:sldId id="309" r:id="rId7"/>
    <p:sldId id="310" r:id="rId8"/>
    <p:sldId id="312"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61682" autoAdjust="0"/>
  </p:normalViewPr>
  <p:slideViewPr>
    <p:cSldViewPr snapToGrid="0">
      <p:cViewPr>
        <p:scale>
          <a:sx n="100" d="100"/>
          <a:sy n="100" d="100"/>
        </p:scale>
        <p:origin x="-4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71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49B60EF2-7028-489F-85D8-FE86CD7CF2A0}" type="datetimeFigureOut">
              <a:rPr lang="en-US" altLang="ja-JP" noProof="0" smtClean="0"/>
              <a:pPr/>
              <a:t>3/23/2017</a:t>
            </a:fld>
            <a:endParaRPr lang="ja-JP" alt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ja-JP" noProof="0" dirty="0"/>
              <a:t>Edit Master text styles</a:t>
            </a:r>
          </a:p>
          <a:p>
            <a:pPr lvl="1"/>
            <a:r>
              <a:rPr lang="en-US" altLang="ja-JP" noProof="0" dirty="0"/>
              <a:t>Second level</a:t>
            </a:r>
          </a:p>
          <a:p>
            <a:pPr lvl="2"/>
            <a:r>
              <a:rPr lang="en-US" altLang="ja-JP" noProof="0" dirty="0"/>
              <a:t>Third level</a:t>
            </a:r>
          </a:p>
          <a:p>
            <a:pPr lvl="3"/>
            <a:r>
              <a:rPr lang="en-US" altLang="ja-JP" noProof="0" dirty="0"/>
              <a:t>Fourth level</a:t>
            </a:r>
          </a:p>
          <a:p>
            <a:pPr lvl="4"/>
            <a:r>
              <a:rPr lang="en-US" altLang="ja-JP"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lang="ja-JP" alt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01283FAC-A721-45A3-BBDE-EAF2B09B7CD9}" type="slidenum">
              <a:rPr lang="en-US" altLang="ja-JP" noProof="0" smtClean="0"/>
              <a:pPr/>
              <a:t>‹#›</a:t>
            </a:fld>
            <a:endParaRPr lang="ja-JP" altLang="en-US" noProof="0"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ja-JP"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ffectLst/>
                <a:latin typeface="メイリオ" panose="020B0604030504040204" pitchFamily="50" charset="-128"/>
                <a:ea typeface="メイリオ" panose="020B0604030504040204" pitchFamily="50" charset="-128"/>
                <a:cs typeface="メイリオ" panose="020B0604030504040204" pitchFamily="50" charset="-128"/>
              </a:rPr>
              <a:t>Microsoft Cognitive Toolkit (旧称: CNTK) は、機械学習用の強力なユーティリティ セットです。マイクロソフトでは、研究者と科学者がより迅速に効率よく作業を実行するために使用できるようにまとめた、緊密に統合されたツール セットを開発しました。これには、音声、画像、言語、動画の認識のためのライブラリやユーティリティのほか、各ツールの使用サンプルが数多く収録されています。CPU および GPU のライブラリやユーティリティを使用でき、Skype、Cortana、Bing、Xbox など多くの商用グレード製品のベースとなっています。 </a:t>
            </a:r>
            <a:br>
              <a:rPr>
                <a:latin typeface="メイリオ" panose="020B0604030504040204" pitchFamily="50" charset="-128"/>
                <a:ea typeface="メイリオ" panose="020B0604030504040204" pitchFamily="50" charset="-128"/>
                <a:cs typeface="メイリオ" panose="020B0604030504040204" pitchFamily="50" charset="-128"/>
              </a:rPr>
            </a:b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ja-JP"/>
          </a:p>
        </p:txBody>
      </p:sp>
    </p:spTree>
    <p:extLst>
      <p:ext uri="{BB962C8B-B14F-4D97-AF65-F5344CB8AC3E}">
        <p14:creationId xmlns:p14="http://schemas.microsoft.com/office/powerpoint/2010/main" val="202549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ffectLst/>
                <a:latin typeface="メイリオ" panose="020B0604030504040204" pitchFamily="50" charset="-128"/>
                <a:ea typeface="メイリオ" panose="020B0604030504040204" pitchFamily="50" charset="-128"/>
                <a:cs typeface="メイリオ" panose="020B0604030504040204" pitchFamily="50" charset="-128"/>
              </a:rPr>
              <a:t>猫を識別するアルゴリズムを記述することを想像してみてください。従来のアルゴリズムでは、画像が実際に猫かそうでないかを判別するために、とがった耳、ひげ、目の中の瞳孔が円ではなく縦長など、画像の中から特徴を探す必要がありました。機械学習は、この問題の解決に応用できます。機械学習のアルゴリズムでは、猫としてマークされた画像でパターンを探します。未知の画像が与えられると、コンピューターは既知の画像から抽出されたパターンを使用して、未知の画像が実際に猫なのかどうかを判別</a:t>
            </a:r>
            <a:r>
              <a:rPr lang="ja-JP">
                <a:effectLst/>
                <a:latin typeface="メイリオ" panose="020B0604030504040204" pitchFamily="50" charset="-128"/>
                <a:ea typeface="メイリオ" panose="020B0604030504040204" pitchFamily="50" charset="-128"/>
                <a:cs typeface="メイリオ" panose="020B0604030504040204" pitchFamily="50" charset="-128"/>
              </a:rPr>
              <a:t>できます。</a:t>
            </a:r>
            <a:endParaRPr lang="ja-JP"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ja-JP"/>
          </a:p>
        </p:txBody>
      </p:sp>
    </p:spTree>
    <p:extLst>
      <p:ext uri="{BB962C8B-B14F-4D97-AF65-F5344CB8AC3E}">
        <p14:creationId xmlns:p14="http://schemas.microsoft.com/office/powerpoint/2010/main" val="284217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機械学習では、画像認識などの</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atin typeface="メイリオ" panose="020B0604030504040204" pitchFamily="50" charset="-128"/>
                <a:ea typeface="メイリオ" panose="020B0604030504040204" pitchFamily="50" charset="-128"/>
                <a:cs typeface="メイリオ" panose="020B0604030504040204" pitchFamily="50" charset="-128"/>
              </a:rPr>
              <a:t>標準的なアルゴリズムでは難しいタスクをコンピューターで実行できます。ニューラル ネットワークは、脳の生物学的な仕組みをまねた、接続されたノードのセットです。ニューラル ネットワークでは、入力データ セットでパターンを認識して「学習」することができます。入力データは、ニューラル ネットワークにフィードされる既知の種類のものです。データはさらに小さなサブセットに分解され、ニューラル ネットワークの **input nodes** にフィードされます。これらのノードはネットワーク上で、確率に基づくエッジを介して多数の **hidden nodes** に接続されます。入力の範囲は、特定の値を指定されます。この値は、ほかのノードからの入力とともにエッジの確率により数学的に処理されます。そのノードは、**output nodes** に達するまで、ほかのノードにフィードします。出力ノードの確率が一定のレベルになると、その何かを、猫またはまったく別の何かとして認識します。 </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ja-JP"/>
          </a:p>
        </p:txBody>
      </p:sp>
    </p:spTree>
    <p:extLst>
      <p:ext uri="{BB962C8B-B14F-4D97-AF65-F5344CB8AC3E}">
        <p14:creationId xmlns:p14="http://schemas.microsoft.com/office/powerpoint/2010/main" val="1530202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Microsoft Cognitive Toolkit は、堅牢なツール セットで、あらゆるタイプの開発者および科学者が、ニューラル ネットワークでディープ ラーニングを利用できます。マイクロソフトでは、特に C++、Python、R、および C# など、多数の人気プログラミング言語で使用可能な API を作成しました。このツールキットは、Power BI や Azure などでクラウドとも接続できます。統合ポイントの連結点となる可能性を持ち、多数のパワフルなアプリケーションからアクセスして、利用できます。 </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ja-JP"/>
          </a:p>
        </p:txBody>
      </p:sp>
    </p:spTree>
    <p:extLst>
      <p:ext uri="{BB962C8B-B14F-4D97-AF65-F5344CB8AC3E}">
        <p14:creationId xmlns:p14="http://schemas.microsoft.com/office/powerpoint/2010/main" val="397077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ツールキットをより便利に使用できるようにするため、マイクロソフトでは、多数の使用例、チュートリアル、ハンズオン ラボを用意しています。このようなラボの多くは、サンプル データのセットや、サンプル データを取得するためのユーティリティが提供されます。また、マイクロソフトでは、コード、サンプル、チュートリアルのほかに、多数のプレトレーニング モデルを使用できる、モデル ギャラリーをオンラインで提供しています。これらは以下の Web サイトで提供され、ダウンロードしてツールキットで使用できます。</a:t>
            </a:r>
            <a:br>
              <a:rPr>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https://www.microsoft.com/en-us/research/product/cognitive-toolkit/model-gallery/</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ja-JP"/>
          </a:p>
        </p:txBody>
      </p:sp>
    </p:spTree>
    <p:extLst>
      <p:ext uri="{BB962C8B-B14F-4D97-AF65-F5344CB8AC3E}">
        <p14:creationId xmlns:p14="http://schemas.microsoft.com/office/powerpoint/2010/main" val="65966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atin typeface="メイリオ" panose="020B0604030504040204" pitchFamily="50" charset="-128"/>
                <a:ea typeface="メイリオ" panose="020B0604030504040204" pitchFamily="50" charset="-128"/>
                <a:cs typeface="メイリオ" panose="020B0604030504040204" pitchFamily="50" charset="-128"/>
              </a:rPr>
              <a:t>このラボでは、MNIST データセットを使用して、一対のニューラル ネットワークをトレーニングおよびテストして、手書き文字認識を行います。次に、トレーニングしたモデルを使用して、手書きの数字を認識します。MNIST データセットは、手書き文字認識で一般的なデータセットの 1 つです。このデータベースには、高校生から集めた 0 ～ 9 の数字の画像が 60,000 件登録されています。また、10,000 件のテスト画像セットも登録されています。このデータセットを使用して、多数の学術論文が発表されています。そのそれぞれで、ニューラル ネットワークの向上を試みているので、文字認識において正解が多く、エラーが少なくなっています。MNIST データセットを使用するアルゴリズムでは、手書き文字の画像のそれぞれを一定の範囲に分割するという原則を適用して、これらの範囲をニューラル ネットワークに渡して処理します。</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ja-JP"/>
          </a:p>
        </p:txBody>
      </p:sp>
    </p:spTree>
    <p:extLst>
      <p:ext uri="{BB962C8B-B14F-4D97-AF65-F5344CB8AC3E}">
        <p14:creationId xmlns:p14="http://schemas.microsoft.com/office/powerpoint/2010/main" val="195103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01283FAC-A721-45A3-BBDE-EAF2B09B7CD9}" type="slidenum">
              <a:rPr lang="en-US" smtClean="0"/>
              <a:t>8</a:t>
            </a:fld>
            <a:endParaRPr lang="ja-JP"/>
          </a:p>
        </p:txBody>
      </p:sp>
    </p:spTree>
    <p:extLst>
      <p:ext uri="{BB962C8B-B14F-4D97-AF65-F5344CB8AC3E}">
        <p14:creationId xmlns:p14="http://schemas.microsoft.com/office/powerpoint/2010/main" val="274951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3/23/2017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2016 Microsoft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Corporation.</a:t>
            </a:r>
            <a:r>
              <a:rPr lang="ja-JP" altLang="en-US"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All </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rights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reserved.</a:t>
            </a:r>
            <a:r>
              <a:rPr lang="en-US" alt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 </a:t>
            </a:r>
            <a:r>
              <a:rPr lang="ja-JP" sz="70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Microsoft</a:t>
            </a:r>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、Windows、Windows Vista およびその他の製品名は、米国 Microsoft Corporation の米国およびその他の国における登録商標または商標です。</a:t>
            </a:r>
          </a:p>
          <a:p>
            <a:pPr defTabSz="913836" eaLnBrk="0" hangingPunct="0"/>
            <a:r>
              <a:rPr lang="ja-JP" sz="700" dirty="0">
                <a:gradFill>
                  <a:gsLst>
                    <a:gs pos="0">
                      <a:srgbClr val="292929"/>
                    </a:gs>
                    <a:gs pos="100000">
                      <a:srgbClr val="292929"/>
                    </a:gs>
                  </a:gsLst>
                  <a:lin ang="5400000" scaled="0"/>
                </a:gradFill>
                <a:latin typeface="メイリオ" panose="020B0604030504040204" pitchFamily="50" charset="-128"/>
                <a:ea typeface="メイリオ" panose="020B0604030504040204" pitchFamily="50" charset="-128"/>
                <a:cs typeface="メイリオ" panose="020B0604030504040204" pitchFamily="50" charset="-128"/>
              </a:rPr>
              <a:t>このドキュメントに記載されている情報は、情報の提供のみを目的としており、このドキュメントの発行時点におけるマイクロソフトの見解を反映したものです。変化する市場状況に対応する必要があるため、このドキュメントは、記載された内容の実現に関するマイクロソフトの確約とはみなされないものとします。また、発行以降に発表される情報の正確性に関して、マイクロソフトはいかなる保証もいたしません。明示、黙示または法律の規定にかかわらず、これらの情報についてマイクロソフトはいかなる責任も負わないものとします。</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ja-JP" sz="4000" dirty="0">
                <a:solidFill>
                  <a:srgbClr val="FFFFFF"/>
                </a:solidFill>
                <a:latin typeface="MS Mincho"/>
                <a:cs typeface="MS Mincho"/>
              </a:rPr>
              <a:t>Microsoft Azure for Research </a:t>
            </a:r>
          </a:p>
          <a:p>
            <a:r>
              <a:rPr lang="ja-JP" sz="2400" dirty="0">
                <a:solidFill>
                  <a:srgbClr val="FFFFFF"/>
                </a:solidFill>
                <a:latin typeface="MS Mincho"/>
                <a:cs typeface="MS Mincho"/>
              </a:rPr>
              <a:t>Accelerate the Speed of Scientific Discovery </a:t>
            </a:r>
          </a:p>
          <a:p>
            <a:pPr>
              <a:lnSpc>
                <a:spcPct val="90000"/>
              </a:lnSpc>
              <a:spcBef>
                <a:spcPct val="20000"/>
              </a:spcBef>
              <a:buClr>
                <a:srgbClr val="4E90CD"/>
              </a:buClr>
              <a:buSzPct val="120000"/>
            </a:pPr>
            <a:endParaRPr lang="ja-JP" sz="3200" dirty="0">
              <a:solidFill>
                <a:srgbClr val="FFFFFF"/>
              </a:solidFill>
              <a:latin typeface="MS Mincho"/>
            </a:endParaRPr>
          </a:p>
        </p:txBody>
      </p:sp>
      <p:sp>
        <p:nvSpPr>
          <p:cNvPr id="5" name="Rectangle 4"/>
          <p:cNvSpPr/>
          <p:nvPr userDrawn="1"/>
        </p:nvSpPr>
        <p:spPr>
          <a:xfrm>
            <a:off x="279908" y="1455951"/>
            <a:ext cx="5800280" cy="917971"/>
          </a:xfrm>
          <a:prstGeom prst="rect">
            <a:avLst/>
          </a:prstGeom>
        </p:spPr>
        <p:txBody>
          <a:bodyPr wrap="square">
            <a:spAutoFit/>
          </a:bodyPr>
          <a:lstStyle/>
          <a:p>
            <a:r>
              <a:rPr lang="ja-JP" altLang="zh-CN" sz="2000" kern="1800" baseline="30000" dirty="0">
                <a:solidFill>
                  <a:srgbClr val="FFFFFF"/>
                </a:solidFill>
                <a:latin typeface="MS Mincho"/>
                <a:cs typeface="MS Mincho"/>
              </a:rPr>
              <a:t>Microsoft Azure provides researchers with the power and scalability of cloud computing for collaboration, computation, and data-intensive processing.This open and flexible global cloud platform supports any language, tool, or framework. </a:t>
            </a:r>
            <a:r>
              <a:rPr lang="ja-JP" kern="1800" baseline="30000" dirty="0">
                <a:solidFill>
                  <a:srgbClr val="FFFFFF"/>
                </a:solidFill>
                <a:latin typeface="MS Mincho"/>
                <a:cs typeface="MS Mincho"/>
              </a:rPr>
              <a:t> </a:t>
            </a:r>
            <a:r>
              <a:rPr lang="ja-JP" kern="1600" baseline="30000" dirty="0">
                <a:solidFill>
                  <a:srgbClr val="FFFFFF"/>
                </a:solidFill>
                <a:latin typeface="MS Mincho"/>
                <a:cs typeface="MS Mincho"/>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ja-JP" sz="3200" baseline="30000" dirty="0">
                <a:solidFill>
                  <a:srgbClr val="C60651"/>
                </a:solidFill>
                <a:latin typeface="MS Mincho"/>
                <a:cs typeface="MS Mincho"/>
              </a:rPr>
              <a:t>The Microsoft Azure for Research program:</a:t>
            </a:r>
            <a:endParaRPr lang="ja-JP" sz="3200" baseline="30000" dirty="0">
              <a:solidFill>
                <a:srgbClr val="C60651"/>
              </a:solidFill>
              <a:latin typeface="MS Mincho"/>
            </a:endParaRPr>
          </a:p>
        </p:txBody>
      </p:sp>
      <p:sp>
        <p:nvSpPr>
          <p:cNvPr id="7" name="Rectangle 6"/>
          <p:cNvSpPr/>
          <p:nvPr userDrawn="1"/>
        </p:nvSpPr>
        <p:spPr>
          <a:xfrm>
            <a:off x="329336" y="4734289"/>
            <a:ext cx="5682266" cy="1195199"/>
          </a:xfrm>
          <a:prstGeom prst="rect">
            <a:avLst/>
          </a:prstGeom>
        </p:spPr>
        <p:txBody>
          <a:bodyPr wrap="square">
            <a:spAutoFit/>
          </a:bodyPr>
          <a:lstStyle/>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Free access to Microsoft Azure cloud computing and storage  </a:t>
            </a:r>
            <a:r>
              <a:rPr lang="ja-JP">
                <a:latin typeface="MS Mincho"/>
                <a:cs typeface="MS Mincho"/>
              </a:rPr>
              <a:t>    </a:t>
            </a:r>
          </a:p>
          <a:p>
            <a:pPr>
              <a:spcAft>
                <a:spcPts val="600"/>
              </a:spcAft>
            </a:pPr>
            <a:r>
              <a:rPr lang="ja-JP" sz="2000" baseline="30000" dirty="0">
                <a:solidFill>
                  <a:srgbClr val="717073"/>
                </a:solidFill>
                <a:latin typeface="MS Mincho"/>
                <a:cs typeface="MS Mincho"/>
              </a:rPr>
              <a:t>   (submit proposals for Microsoft Azure Research Awards)</a:t>
            </a:r>
          </a:p>
          <a:p>
            <a:r>
              <a:rPr lang="ja-JP" sz="2000" b="1" baseline="30000" dirty="0">
                <a:solidFill>
                  <a:srgbClr val="C60651"/>
                </a:solidFill>
                <a:latin typeface="MS Mincho"/>
                <a:cs typeface="MS Mincho"/>
              </a:rPr>
              <a:t>·</a:t>
            </a:r>
            <a:r>
              <a:rPr lang="ja-JP">
                <a:latin typeface="MS Mincho"/>
                <a:cs typeface="MS Mincho"/>
              </a:rPr>
              <a:t>  </a:t>
            </a:r>
            <a:r>
              <a:rPr lang="ja-JP" altLang="zh-CN" sz="2000" baseline="30000" dirty="0">
                <a:solidFill>
                  <a:srgbClr val="717073"/>
                </a:solidFill>
                <a:latin typeface="MS Mincho"/>
                <a:cs typeface="MS Mincho"/>
              </a:rPr>
              <a:t>Microsoft Azure for Research training classes </a:t>
            </a:r>
          </a:p>
          <a:p>
            <a:r>
              <a:rPr lang="ja-JP" sz="2000" b="1" baseline="30000" dirty="0">
                <a:solidFill>
                  <a:srgbClr val="C60651"/>
                </a:solidFill>
                <a:latin typeface="MS Mincho"/>
                <a:cs typeface="MS Mincho"/>
              </a:rPr>
              <a:t>·</a:t>
            </a:r>
            <a:r>
              <a:rPr lang="ja-JP">
                <a:latin typeface="MS Mincho"/>
                <a:cs typeface="MS Mincho"/>
              </a:rPr>
              <a:t>  </a:t>
            </a:r>
            <a:r>
              <a:rPr lang="ja-JP" sz="2000" baseline="30000" dirty="0">
                <a:solidFill>
                  <a:srgbClr val="717073"/>
                </a:solidFill>
                <a:latin typeface="MS Mincho"/>
                <a:cs typeface="MS Mincho"/>
              </a:rPr>
              <a:t>Support and technical resources</a:t>
            </a:r>
            <a:endParaRPr lang="ja-JP"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ja-JP" sz="2400" baseline="30000" dirty="0">
                <a:solidFill>
                  <a:srgbClr val="717073"/>
                </a:solidFill>
                <a:latin typeface="MS Mincho"/>
                <a:cs typeface="MS Mincho"/>
              </a:rPr>
              <a:t>Apply the power of cloud computing to your computational and data challenges.Experiment at </a:t>
            </a:r>
            <a:r>
              <a:rPr lang="ja-JP" sz="2400" baseline="30000" dirty="0">
                <a:solidFill>
                  <a:srgbClr val="5191CD"/>
                </a:solidFill>
                <a:latin typeface="MS Mincho"/>
                <a:cs typeface="MS Mincho"/>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Microsoft Cognitive Toolkit</a:t>
            </a:r>
          </a:p>
        </p:txBody>
      </p:sp>
      <p:sp>
        <p:nvSpPr>
          <p:cNvPr id="3" name="Subtitle 2"/>
          <p:cNvSpPr>
            <a:spLocks noGrp="1"/>
          </p:cNvSpPr>
          <p:nvPr>
            <p:ph type="subTitle" idx="1"/>
          </p:nvPr>
        </p:nvSpPr>
        <p:spPr/>
        <p:txBody>
          <a:bodyPr/>
          <a:lstStyle/>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[講師名]</a:t>
            </a:r>
          </a:p>
          <a:p>
            <a:r>
              <a:rPr lang="ja-JP" dirty="0">
                <a:solidFill>
                  <a:srgbClr val="FFFF00"/>
                </a:solidFill>
                <a:latin typeface="メイリオ" panose="020B0604030504040204" pitchFamily="50" charset="-128"/>
                <a:ea typeface="メイリオ" panose="020B0604030504040204" pitchFamily="50" charset="-128"/>
                <a:cs typeface="メイリオ" panose="020B0604030504040204" pitchFamily="50" charset="-128"/>
              </a:rPr>
              <a:t>[講師メールアドレス]</a:t>
            </a: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398" y="1209146"/>
            <a:ext cx="6081889" cy="5239985"/>
          </a:xfrm>
        </p:spPr>
        <p:txBody>
          <a:bodyPr>
            <a:normAutofit/>
          </a:bodyPr>
          <a:lstStyle/>
          <a:p>
            <a:pPr marL="0" indent="0">
              <a:buNone/>
            </a:pPr>
            <a:r>
              <a:rPr lang="ja-JP">
                <a:latin typeface="メイリオ" panose="020B0604030504040204" pitchFamily="50" charset="-128"/>
                <a:ea typeface="メイリオ" panose="020B0604030504040204" pitchFamily="50" charset="-128"/>
                <a:cs typeface="メイリオ" panose="020B0604030504040204" pitchFamily="50" charset="-128"/>
              </a:rPr>
              <a:t>「Microsoft Cognitive Toolkit (旧称: CNTK) は、業務用グレードの品質と、既に使用しているプログラミング言語およびアルゴリズムとの互換性を備えたうえで、妥協のないスケーリング、スピード、および正確性を提供することにより、ディープ ラーニングを通じて大量のデータセット内の情報を利用できるようにします。」</a:t>
            </a:r>
          </a:p>
        </p:txBody>
      </p:sp>
      <p:pic>
        <p:nvPicPr>
          <p:cNvPr id="2" name="Picture 1"/>
          <p:cNvPicPr>
            <a:picLocks noChangeAspect="1"/>
          </p:cNvPicPr>
          <p:nvPr/>
        </p:nvPicPr>
        <p:blipFill>
          <a:blip r:embed="rId3"/>
          <a:stretch>
            <a:fillRect/>
          </a:stretch>
        </p:blipFill>
        <p:spPr>
          <a:xfrm>
            <a:off x="7347671" y="4762"/>
            <a:ext cx="4257675" cy="6848475"/>
          </a:xfrm>
          <a:prstGeom prst="rect">
            <a:avLst/>
          </a:prstGeom>
        </p:spPr>
      </p:pic>
    </p:spTree>
    <p:extLst>
      <p:ext uri="{BB962C8B-B14F-4D97-AF65-F5344CB8AC3E}">
        <p14:creationId xmlns:p14="http://schemas.microsoft.com/office/powerpoint/2010/main" val="154948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問題は…</a:t>
            </a:r>
          </a:p>
        </p:txBody>
      </p:sp>
      <p:sp>
        <p:nvSpPr>
          <p:cNvPr id="3" name="Content Placeholder 2"/>
          <p:cNvSpPr>
            <a:spLocks noGrp="1"/>
          </p:cNvSpPr>
          <p:nvPr>
            <p:ph idx="1"/>
          </p:nvPr>
        </p:nvSpPr>
        <p:spPr>
          <a:xfrm>
            <a:off x="838200" y="1825625"/>
            <a:ext cx="4625621" cy="4351338"/>
          </a:xfrm>
        </p:spPr>
        <p:txBody>
          <a:bodyPr>
            <a:normAutofit fontScale="92500" lnSpcReduction="10000"/>
          </a:bodyPr>
          <a:lstStyle/>
          <a:p>
            <a:pPr marL="0" indent="0">
              <a:buNone/>
            </a:pPr>
            <a:r>
              <a:rPr lang="ja-JP">
                <a:latin typeface="メイリオ" panose="020B0604030504040204" pitchFamily="50" charset="-128"/>
                <a:ea typeface="メイリオ" panose="020B0604030504040204" pitchFamily="50" charset="-128"/>
                <a:cs typeface="メイリオ" panose="020B0604030504040204" pitchFamily="50" charset="-128"/>
              </a:rPr>
              <a:t>データのパターンを検出するアルゴリズムの記述は難しく、そのタスク特有のロジックが必要となります。猫の画像を識別するアルゴリズムでは、とがった耳、縦長の瞳孔、</a:t>
            </a:r>
            <a:br>
              <a:rPr lang="en-US" altLang="ja-JP">
                <a:latin typeface="メイリオ" panose="020B0604030504040204" pitchFamily="50" charset="-128"/>
                <a:ea typeface="メイリオ" panose="020B0604030504040204" pitchFamily="50" charset="-128"/>
                <a:cs typeface="メイリオ" panose="020B0604030504040204" pitchFamily="50" charset="-128"/>
              </a:rPr>
            </a:br>
            <a:r>
              <a:rPr lang="ja-JP">
                <a:latin typeface="メイリオ" panose="020B0604030504040204" pitchFamily="50" charset="-128"/>
                <a:ea typeface="メイリオ" panose="020B0604030504040204" pitchFamily="50" charset="-128"/>
                <a:cs typeface="メイリオ" panose="020B0604030504040204" pitchFamily="50" charset="-128"/>
              </a:rPr>
              <a:t>ひげを検出することになるでしょう。</a:t>
            </a:r>
          </a:p>
          <a:p>
            <a:pPr marL="0" indent="0">
              <a:buNone/>
            </a:pPr>
            <a:endParaRPr lang="ja-JP" sz="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atin typeface="メイリオ" panose="020B0604030504040204" pitchFamily="50" charset="-128"/>
                <a:ea typeface="メイリオ" panose="020B0604030504040204" pitchFamily="50" charset="-128"/>
                <a:cs typeface="メイリオ" panose="020B0604030504040204" pitchFamily="50" charset="-128"/>
              </a:rPr>
              <a:t>そこで、機械学習がソリューションを提供します。何百万もの猫の画像でモデルをトレーニングし、猫の識別をモデルが「学習」できます。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911" y="1588558"/>
            <a:ext cx="5933171" cy="38982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994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ニューラル ネットワークとはどのようなものですか?</a:t>
            </a:r>
          </a:p>
        </p:txBody>
      </p:sp>
      <p:sp>
        <p:nvSpPr>
          <p:cNvPr id="3" name="Content Placeholder 2"/>
          <p:cNvSpPr>
            <a:spLocks noGrp="1"/>
          </p:cNvSpPr>
          <p:nvPr>
            <p:ph idx="1"/>
          </p:nvPr>
        </p:nvSpPr>
        <p:spPr>
          <a:xfrm>
            <a:off x="838200" y="1825625"/>
            <a:ext cx="6262511" cy="4351338"/>
          </a:xfrm>
        </p:spPr>
        <p:txBody>
          <a:bodyPr>
            <a:normAutofit lnSpcReduction="10000"/>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ニューラル ネットワークは、人間の頭脳が問題を解決する方法で問題を解決します。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atin typeface="メイリオ" panose="020B0604030504040204" pitchFamily="50" charset="-128"/>
                <a:ea typeface="メイリオ" panose="020B0604030504040204" pitchFamily="50" charset="-128"/>
                <a:cs typeface="メイリオ" panose="020B0604030504040204" pitchFamily="50" charset="-128"/>
              </a:rPr>
              <a:t>ニューラル ネットワークには複数の入力ノードがあり、加重エッジに沿って「隠し」ノードにデータをフィードします。入力の合計が特定のしきい値に達すると、「隠し」ノードが真または偽を出力し、この入力をさらに多くのノードなどにフィードするという動作を、出力ノードに達するまで続けます。 </a:t>
            </a:r>
          </a:p>
        </p:txBody>
      </p:sp>
      <p:pic>
        <p:nvPicPr>
          <p:cNvPr id="1026" name="Picture 2" descr="https://upload.wikimedia.org/wikipedia/commons/thumb/4/46/Colored_neural_network.svg/300px-Colored_neural_netwo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2282031"/>
            <a:ext cx="28575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6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Microsoft Cognitive Toolkit</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34999" y="1690688"/>
            <a:ext cx="6361546" cy="4958468"/>
          </a:xfrm>
        </p:spPr>
        <p:txBody>
          <a:bodyPr>
            <a:normAutofit/>
          </a:bodyPr>
          <a:lstStyle/>
          <a:p>
            <a:r>
              <a:rPr lang="ja-JP" sz="2700">
                <a:latin typeface="メイリオ" panose="020B0604030504040204" pitchFamily="50" charset="-128"/>
                <a:ea typeface="メイリオ" panose="020B0604030504040204" pitchFamily="50" charset="-128"/>
                <a:cs typeface="メイリオ" panose="020B0604030504040204" pitchFamily="50" charset="-128"/>
              </a:rPr>
              <a:t>無料、オープンソース</a:t>
            </a:r>
          </a:p>
          <a:p>
            <a:r>
              <a:rPr lang="ja-JP" sz="2700">
                <a:latin typeface="メイリオ" panose="020B0604030504040204" pitchFamily="50" charset="-128"/>
                <a:ea typeface="メイリオ" panose="020B0604030504040204" pitchFamily="50" charset="-128"/>
                <a:cs typeface="メイリオ" panose="020B0604030504040204" pitchFamily="50" charset="-128"/>
              </a:rPr>
              <a:t>CPU および GPU で動作し、複数台のコンピューターに拡大可能</a:t>
            </a:r>
          </a:p>
          <a:p>
            <a:r>
              <a:rPr lang="ja-JP" sz="2700">
                <a:latin typeface="メイリオ" panose="020B0604030504040204" pitchFamily="50" charset="-128"/>
                <a:ea typeface="メイリオ" panose="020B0604030504040204" pitchFamily="50" charset="-128"/>
                <a:cs typeface="メイリオ" panose="020B0604030504040204" pitchFamily="50" charset="-128"/>
              </a:rPr>
              <a:t>ニューラル ネットワーク実装のため、事前に作成済みのアルゴリズムを用意</a:t>
            </a:r>
          </a:p>
          <a:p>
            <a:r>
              <a:rPr lang="ja-JP" sz="2700">
                <a:latin typeface="メイリオ" panose="020B0604030504040204" pitchFamily="50" charset="-128"/>
                <a:ea typeface="メイリオ" panose="020B0604030504040204" pitchFamily="50" charset="-128"/>
                <a:cs typeface="メイリオ" panose="020B0604030504040204" pitchFamily="50" charset="-128"/>
              </a:rPr>
              <a:t>Python、C++、R、C# をサポート</a:t>
            </a:r>
            <a:endParaRPr lang="ja-JP" sz="2700" dirty="0">
              <a:latin typeface="メイリオ" panose="020B0604030504040204" pitchFamily="50" charset="-128"/>
              <a:ea typeface="メイリオ" panose="020B0604030504040204" pitchFamily="50" charset="-128"/>
              <a:cs typeface="メイリオ" panose="020B0604030504040204" pitchFamily="50" charset="-128"/>
            </a:endParaRPr>
          </a:p>
          <a:p>
            <a:r>
              <a:rPr lang="ja-JP" sz="2700">
                <a:latin typeface="メイリオ" panose="020B0604030504040204" pitchFamily="50" charset="-128"/>
                <a:ea typeface="メイリオ" panose="020B0604030504040204" pitchFamily="50" charset="-128"/>
                <a:cs typeface="メイリオ" panose="020B0604030504040204" pitchFamily="50" charset="-128"/>
              </a:rPr>
              <a:t>Power BI および Azure で使用可能 (Azure GPU を含む)</a:t>
            </a:r>
            <a:endParaRPr lang="ja-JP" sz="2700" dirty="0">
              <a:latin typeface="メイリオ" panose="020B0604030504040204" pitchFamily="50" charset="-128"/>
              <a:ea typeface="メイリオ" panose="020B0604030504040204" pitchFamily="50" charset="-128"/>
              <a:cs typeface="メイリオ" panose="020B0604030504040204" pitchFamily="50" charset="-128"/>
            </a:endParaRPr>
          </a:p>
          <a:p>
            <a:r>
              <a:rPr lang="ja-JP" sz="2700">
                <a:latin typeface="メイリオ" panose="020B0604030504040204" pitchFamily="50" charset="-128"/>
                <a:ea typeface="メイリオ" panose="020B0604030504040204" pitchFamily="50" charset="-128"/>
                <a:cs typeface="メイリオ" panose="020B0604030504040204" pitchFamily="50" charset="-128"/>
              </a:rPr>
              <a:t>.cntk ファイルがニューラル ネットワークのトレーニングおよびテスト用のパラメーターを定義</a:t>
            </a:r>
            <a:endParaRPr lang="ja-JP" sz="2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Rectangle 4"/>
          <p:cNvSpPr/>
          <p:nvPr/>
        </p:nvSpPr>
        <p:spPr>
          <a:xfrm>
            <a:off x="6232134" y="1782001"/>
            <a:ext cx="6139822" cy="3554819"/>
          </a:xfrm>
          <a:prstGeom prst="rect">
            <a:avLst/>
          </a:prstGeom>
          <a:noFill/>
        </p:spPr>
        <p:txBody>
          <a:bodyPr wrap="square" lIns="91440" tIns="45720" rIns="91440" bIns="45720">
            <a:spAutoFit/>
          </a:bodyPr>
          <a:lstStyle/>
          <a:p>
            <a:pPr algn="ctr"/>
            <a:r>
              <a:rPr lang="en-US" sz="22500" b="1" cap="none" spc="0" dirty="0">
                <a:ln w="22225">
                  <a:solidFill>
                    <a:schemeClr val="accent2"/>
                  </a:solidFill>
                  <a:prstDash val="solid"/>
                </a:ln>
                <a:solidFill>
                  <a:schemeClr val="accent2">
                    <a:lumMod val="40000"/>
                    <a:lumOff val="60000"/>
                  </a:schemeClr>
                </a:solidFill>
                <a:effectLst/>
                <a:latin typeface="Segoe UI" panose="020B0502040204020203" pitchFamily="34" charset="0"/>
                <a:cs typeface="Segoe UI" panose="020B0502040204020203" pitchFamily="34" charset="0"/>
              </a:rPr>
              <a:t>&lt;/&gt;</a:t>
            </a:r>
          </a:p>
        </p:txBody>
      </p:sp>
    </p:spTree>
    <p:extLst>
      <p:ext uri="{BB962C8B-B14F-4D97-AF65-F5344CB8AC3E}">
        <p14:creationId xmlns:p14="http://schemas.microsoft.com/office/powerpoint/2010/main" val="358059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ツールキットの学習</a:t>
            </a:r>
          </a:p>
        </p:txBody>
      </p:sp>
      <p:sp>
        <p:nvSpPr>
          <p:cNvPr id="3" name="Content Placeholder 2"/>
          <p:cNvSpPr>
            <a:spLocks noGrp="1"/>
          </p:cNvSpPr>
          <p:nvPr>
            <p:ph idx="1"/>
          </p:nvPr>
        </p:nvSpPr>
        <p:spPr>
          <a:xfrm>
            <a:off x="838200" y="1825625"/>
            <a:ext cx="5867400" cy="4351338"/>
          </a:xfrm>
        </p:spPr>
        <p:txBody>
          <a:bodyPr>
            <a:normAutofit/>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このツールキットには、音声、言語、動画、画像分析</a:t>
            </a:r>
            <a:r>
              <a:rPr lang="ja-JP" altLang="en-US">
                <a:latin typeface="メイリオ" panose="020B0604030504040204" pitchFamily="50" charset="-128"/>
                <a:ea typeface="メイリオ" panose="020B0604030504040204" pitchFamily="50" charset="-128"/>
                <a:cs typeface="メイリオ" panose="020B0604030504040204" pitchFamily="50" charset="-128"/>
              </a:rPr>
              <a:t>など</a:t>
            </a:r>
            <a:r>
              <a:rPr lang="ja-JP">
                <a:latin typeface="メイリオ" panose="020B0604030504040204" pitchFamily="50" charset="-128"/>
                <a:ea typeface="メイリオ" panose="020B0604030504040204" pitchFamily="50" charset="-128"/>
                <a:cs typeface="メイリオ" panose="020B0604030504040204" pitchFamily="50" charset="-128"/>
              </a:rPr>
              <a:t>での使用方法を示すサンプルが数多く含まれています。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atin typeface="メイリオ" panose="020B0604030504040204" pitchFamily="50" charset="-128"/>
                <a:ea typeface="メイリオ" panose="020B0604030504040204" pitchFamily="50" charset="-128"/>
                <a:cs typeface="メイリオ" panose="020B0604030504040204" pitchFamily="50" charset="-128"/>
              </a:rPr>
              <a:t>これらのサンプルではそれぞれ、サンプル データを取得するためのユーティリティも提供されます。</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0" name="Picture 2" descr="Image result for library image commons.wikimedia.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2289">
            <a:off x="7050039" y="1281819"/>
            <a:ext cx="4134618" cy="41594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7074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ハンズオン ラボ</a:t>
            </a:r>
          </a:p>
        </p:txBody>
      </p:sp>
      <p:sp>
        <p:nvSpPr>
          <p:cNvPr id="5" name="Text Placeholder 4"/>
          <p:cNvSpPr>
            <a:spLocks noGrp="1"/>
          </p:cNvSpPr>
          <p:nvPr>
            <p:ph type="body" idx="1"/>
          </p:nvPr>
        </p:nvSpPr>
        <p:spPr/>
        <p:txBody>
          <a:bodyPr/>
          <a:lstStyle/>
          <a:p>
            <a:r>
              <a:rPr lang="ja-JP">
                <a:latin typeface="メイリオ" panose="020B0604030504040204" pitchFamily="50" charset="-128"/>
                <a:ea typeface="メイリオ" panose="020B0604030504040204" pitchFamily="50" charset="-128"/>
                <a:cs typeface="メイリオ" panose="020B0604030504040204" pitchFamily="50" charset="-128"/>
              </a:rPr>
              <a:t>Microsoft Cognitive Toolkit HOL.html</a:t>
            </a:r>
            <a:endParaRPr 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9136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7886</TotalTime>
  <Words>1194</Words>
  <Application>Microsoft Office PowerPoint</Application>
  <PresentationFormat>ワイド画面</PresentationFormat>
  <Paragraphs>38</Paragraphs>
  <Slides>8</Slides>
  <Notes>8</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8</vt:i4>
      </vt:variant>
    </vt:vector>
  </HeadingPairs>
  <TitlesOfParts>
    <vt:vector size="20" baseType="lpstr">
      <vt:lpstr>MS Mincho</vt:lpstr>
      <vt:lpstr>メイリオ</vt:lpstr>
      <vt:lpstr>游ゴシック</vt:lpstr>
      <vt:lpstr>Arial</vt:lpstr>
      <vt:lpstr>Calibri</vt:lpstr>
      <vt:lpstr>Consolas</vt:lpstr>
      <vt:lpstr>Lucida Console</vt:lpstr>
      <vt:lpstr>Segoe UI</vt:lpstr>
      <vt:lpstr>Segoe UI Light</vt:lpstr>
      <vt:lpstr>Wingdings</vt:lpstr>
      <vt:lpstr>Office Theme</vt:lpstr>
      <vt:lpstr>1_MS1444_Windows Azure Template 16x9_r08a</vt:lpstr>
      <vt:lpstr>Microsoft Cognitive Toolkit</vt:lpstr>
      <vt:lpstr>PowerPoint プレゼンテーション</vt:lpstr>
      <vt:lpstr>問題は…</vt:lpstr>
      <vt:lpstr>ニューラル ネットワークとはどのようなものですか?</vt:lpstr>
      <vt:lpstr>Microsoft Cognitive Toolkit</vt:lpstr>
      <vt:lpstr>ツールキットの学習</vt:lpstr>
      <vt:lpstr>ハンズオン ラボ</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SunFlare User</cp:lastModifiedBy>
  <cp:revision>144</cp:revision>
  <dcterms:created xsi:type="dcterms:W3CDTF">2016-04-21T18:51:19Z</dcterms:created>
  <dcterms:modified xsi:type="dcterms:W3CDTF">2017-03-23T08:44:30Z</dcterms:modified>
</cp:coreProperties>
</file>