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7"/>
    <p:restoredTop sz="94648"/>
  </p:normalViewPr>
  <p:slideViewPr>
    <p:cSldViewPr snapToGrid="0" snapToObjects="1">
      <p:cViewPr varScale="1">
        <p:scale>
          <a:sx n="117" d="100"/>
          <a:sy n="117" d="100"/>
        </p:scale>
        <p:origin x="2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264A-354E-B646-A841-E809C76386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5C6334-2E6B-5B44-B863-EDA6F8F7FF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FE2048-86D7-DE47-BA6C-BB58804E19C9}"/>
              </a:ext>
            </a:extLst>
          </p:cNvPr>
          <p:cNvSpPr>
            <a:spLocks noGrp="1"/>
          </p:cNvSpPr>
          <p:nvPr>
            <p:ph type="dt" sz="half" idx="10"/>
          </p:nvPr>
        </p:nvSpPr>
        <p:spPr/>
        <p:txBody>
          <a:bodyPr/>
          <a:lstStyle/>
          <a:p>
            <a:fld id="{301B974D-17B8-1E43-A775-75046915D52F}" type="datetimeFigureOut">
              <a:rPr lang="en-US" smtClean="0"/>
              <a:t>1/25/21</a:t>
            </a:fld>
            <a:endParaRPr lang="en-US"/>
          </a:p>
        </p:txBody>
      </p:sp>
      <p:sp>
        <p:nvSpPr>
          <p:cNvPr id="5" name="Footer Placeholder 4">
            <a:extLst>
              <a:ext uri="{FF2B5EF4-FFF2-40B4-BE49-F238E27FC236}">
                <a16:creationId xmlns:a16="http://schemas.microsoft.com/office/drawing/2014/main" id="{5403DAAA-3BA5-9841-A90D-C10DA68B7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B7261-1340-5648-ACED-9D7033859EA5}"/>
              </a:ext>
            </a:extLst>
          </p:cNvPr>
          <p:cNvSpPr>
            <a:spLocks noGrp="1"/>
          </p:cNvSpPr>
          <p:nvPr>
            <p:ph type="sldNum" sz="quarter" idx="12"/>
          </p:nvPr>
        </p:nvSpPr>
        <p:spPr/>
        <p:txBody>
          <a:bodyPr/>
          <a:lstStyle/>
          <a:p>
            <a:fld id="{9F0A50E6-3318-334B-A0C8-BE0BEBBD60A7}" type="slidenum">
              <a:rPr lang="en-US" smtClean="0"/>
              <a:t>‹#›</a:t>
            </a:fld>
            <a:endParaRPr lang="en-US"/>
          </a:p>
        </p:txBody>
      </p:sp>
    </p:spTree>
    <p:extLst>
      <p:ext uri="{BB962C8B-B14F-4D97-AF65-F5344CB8AC3E}">
        <p14:creationId xmlns:p14="http://schemas.microsoft.com/office/powerpoint/2010/main" val="101271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A3D1-8A36-F449-A43E-A3191EE1F4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12A280-9C89-324A-A372-D63AEB672C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0C75F0-5FDA-9E4C-A4ED-9EFE80AB029E}"/>
              </a:ext>
            </a:extLst>
          </p:cNvPr>
          <p:cNvSpPr>
            <a:spLocks noGrp="1"/>
          </p:cNvSpPr>
          <p:nvPr>
            <p:ph type="dt" sz="half" idx="10"/>
          </p:nvPr>
        </p:nvSpPr>
        <p:spPr/>
        <p:txBody>
          <a:bodyPr/>
          <a:lstStyle/>
          <a:p>
            <a:fld id="{301B974D-17B8-1E43-A775-75046915D52F}" type="datetimeFigureOut">
              <a:rPr lang="en-US" smtClean="0"/>
              <a:t>1/25/21</a:t>
            </a:fld>
            <a:endParaRPr lang="en-US"/>
          </a:p>
        </p:txBody>
      </p:sp>
      <p:sp>
        <p:nvSpPr>
          <p:cNvPr id="5" name="Footer Placeholder 4">
            <a:extLst>
              <a:ext uri="{FF2B5EF4-FFF2-40B4-BE49-F238E27FC236}">
                <a16:creationId xmlns:a16="http://schemas.microsoft.com/office/drawing/2014/main" id="{C7BFF8FA-3ACA-0C44-9590-B1ADF2E62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13354-568E-B740-90C9-43A7C033E41A}"/>
              </a:ext>
            </a:extLst>
          </p:cNvPr>
          <p:cNvSpPr>
            <a:spLocks noGrp="1"/>
          </p:cNvSpPr>
          <p:nvPr>
            <p:ph type="sldNum" sz="quarter" idx="12"/>
          </p:nvPr>
        </p:nvSpPr>
        <p:spPr/>
        <p:txBody>
          <a:bodyPr/>
          <a:lstStyle/>
          <a:p>
            <a:fld id="{9F0A50E6-3318-334B-A0C8-BE0BEBBD60A7}" type="slidenum">
              <a:rPr lang="en-US" smtClean="0"/>
              <a:t>‹#›</a:t>
            </a:fld>
            <a:endParaRPr lang="en-US"/>
          </a:p>
        </p:txBody>
      </p:sp>
    </p:spTree>
    <p:extLst>
      <p:ext uri="{BB962C8B-B14F-4D97-AF65-F5344CB8AC3E}">
        <p14:creationId xmlns:p14="http://schemas.microsoft.com/office/powerpoint/2010/main" val="2007344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A48356-1651-9044-8ED3-51BA82577A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59C1E3-3F0C-0C4F-A737-18EEB453F8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A9E89-BEA0-4A48-9BB6-9206BBF5D1A9}"/>
              </a:ext>
            </a:extLst>
          </p:cNvPr>
          <p:cNvSpPr>
            <a:spLocks noGrp="1"/>
          </p:cNvSpPr>
          <p:nvPr>
            <p:ph type="dt" sz="half" idx="10"/>
          </p:nvPr>
        </p:nvSpPr>
        <p:spPr/>
        <p:txBody>
          <a:bodyPr/>
          <a:lstStyle/>
          <a:p>
            <a:fld id="{301B974D-17B8-1E43-A775-75046915D52F}" type="datetimeFigureOut">
              <a:rPr lang="en-US" smtClean="0"/>
              <a:t>1/25/21</a:t>
            </a:fld>
            <a:endParaRPr lang="en-US"/>
          </a:p>
        </p:txBody>
      </p:sp>
      <p:sp>
        <p:nvSpPr>
          <p:cNvPr id="5" name="Footer Placeholder 4">
            <a:extLst>
              <a:ext uri="{FF2B5EF4-FFF2-40B4-BE49-F238E27FC236}">
                <a16:creationId xmlns:a16="http://schemas.microsoft.com/office/drawing/2014/main" id="{99056D42-D1B8-DF41-AF64-32F8990C8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07D66-E01F-0E4E-98DB-455D1DEB7243}"/>
              </a:ext>
            </a:extLst>
          </p:cNvPr>
          <p:cNvSpPr>
            <a:spLocks noGrp="1"/>
          </p:cNvSpPr>
          <p:nvPr>
            <p:ph type="sldNum" sz="quarter" idx="12"/>
          </p:nvPr>
        </p:nvSpPr>
        <p:spPr/>
        <p:txBody>
          <a:bodyPr/>
          <a:lstStyle/>
          <a:p>
            <a:fld id="{9F0A50E6-3318-334B-A0C8-BE0BEBBD60A7}" type="slidenum">
              <a:rPr lang="en-US" smtClean="0"/>
              <a:t>‹#›</a:t>
            </a:fld>
            <a:endParaRPr lang="en-US"/>
          </a:p>
        </p:txBody>
      </p:sp>
    </p:spTree>
    <p:extLst>
      <p:ext uri="{BB962C8B-B14F-4D97-AF65-F5344CB8AC3E}">
        <p14:creationId xmlns:p14="http://schemas.microsoft.com/office/powerpoint/2010/main" val="394400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3E00-45DC-E84C-BE5D-FE95EF11BE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CC0A5D-DBD8-A34F-B07A-C71F31D2FF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460D9-3F0E-EF43-9092-B185C61EE72B}"/>
              </a:ext>
            </a:extLst>
          </p:cNvPr>
          <p:cNvSpPr>
            <a:spLocks noGrp="1"/>
          </p:cNvSpPr>
          <p:nvPr>
            <p:ph type="dt" sz="half" idx="10"/>
          </p:nvPr>
        </p:nvSpPr>
        <p:spPr/>
        <p:txBody>
          <a:bodyPr/>
          <a:lstStyle/>
          <a:p>
            <a:fld id="{301B974D-17B8-1E43-A775-75046915D52F}" type="datetimeFigureOut">
              <a:rPr lang="en-US" smtClean="0"/>
              <a:t>1/25/21</a:t>
            </a:fld>
            <a:endParaRPr lang="en-US"/>
          </a:p>
        </p:txBody>
      </p:sp>
      <p:sp>
        <p:nvSpPr>
          <p:cNvPr id="5" name="Footer Placeholder 4">
            <a:extLst>
              <a:ext uri="{FF2B5EF4-FFF2-40B4-BE49-F238E27FC236}">
                <a16:creationId xmlns:a16="http://schemas.microsoft.com/office/drawing/2014/main" id="{9BB10A99-DDD9-A344-B6B1-F13B1A12D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83F59-7389-9A48-BE16-6100880E638F}"/>
              </a:ext>
            </a:extLst>
          </p:cNvPr>
          <p:cNvSpPr>
            <a:spLocks noGrp="1"/>
          </p:cNvSpPr>
          <p:nvPr>
            <p:ph type="sldNum" sz="quarter" idx="12"/>
          </p:nvPr>
        </p:nvSpPr>
        <p:spPr/>
        <p:txBody>
          <a:bodyPr/>
          <a:lstStyle/>
          <a:p>
            <a:fld id="{9F0A50E6-3318-334B-A0C8-BE0BEBBD60A7}" type="slidenum">
              <a:rPr lang="en-US" smtClean="0"/>
              <a:t>‹#›</a:t>
            </a:fld>
            <a:endParaRPr lang="en-US"/>
          </a:p>
        </p:txBody>
      </p:sp>
    </p:spTree>
    <p:extLst>
      <p:ext uri="{BB962C8B-B14F-4D97-AF65-F5344CB8AC3E}">
        <p14:creationId xmlns:p14="http://schemas.microsoft.com/office/powerpoint/2010/main" val="390502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FB60-A51A-9745-8FDC-21433A41BF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88DAB9-57C9-334E-8A40-386EE336E5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C3C829-6F79-304F-9AEA-C190B0CFC353}"/>
              </a:ext>
            </a:extLst>
          </p:cNvPr>
          <p:cNvSpPr>
            <a:spLocks noGrp="1"/>
          </p:cNvSpPr>
          <p:nvPr>
            <p:ph type="dt" sz="half" idx="10"/>
          </p:nvPr>
        </p:nvSpPr>
        <p:spPr/>
        <p:txBody>
          <a:bodyPr/>
          <a:lstStyle/>
          <a:p>
            <a:fld id="{301B974D-17B8-1E43-A775-75046915D52F}" type="datetimeFigureOut">
              <a:rPr lang="en-US" smtClean="0"/>
              <a:t>1/25/21</a:t>
            </a:fld>
            <a:endParaRPr lang="en-US"/>
          </a:p>
        </p:txBody>
      </p:sp>
      <p:sp>
        <p:nvSpPr>
          <p:cNvPr id="5" name="Footer Placeholder 4">
            <a:extLst>
              <a:ext uri="{FF2B5EF4-FFF2-40B4-BE49-F238E27FC236}">
                <a16:creationId xmlns:a16="http://schemas.microsoft.com/office/drawing/2014/main" id="{42D90BC1-A745-B54F-99D8-D9CE558F90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2FD11-8EA9-864D-B521-4AD6C511AAF2}"/>
              </a:ext>
            </a:extLst>
          </p:cNvPr>
          <p:cNvSpPr>
            <a:spLocks noGrp="1"/>
          </p:cNvSpPr>
          <p:nvPr>
            <p:ph type="sldNum" sz="quarter" idx="12"/>
          </p:nvPr>
        </p:nvSpPr>
        <p:spPr/>
        <p:txBody>
          <a:bodyPr/>
          <a:lstStyle/>
          <a:p>
            <a:fld id="{9F0A50E6-3318-334B-A0C8-BE0BEBBD60A7}" type="slidenum">
              <a:rPr lang="en-US" smtClean="0"/>
              <a:t>‹#›</a:t>
            </a:fld>
            <a:endParaRPr lang="en-US"/>
          </a:p>
        </p:txBody>
      </p:sp>
    </p:spTree>
    <p:extLst>
      <p:ext uri="{BB962C8B-B14F-4D97-AF65-F5344CB8AC3E}">
        <p14:creationId xmlns:p14="http://schemas.microsoft.com/office/powerpoint/2010/main" val="232206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BF33-D603-704C-A86A-5D9BFAED6D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8EDC90-9774-F047-AC8C-749ADFBBA7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A20576-C914-A94B-AC3F-71F84B002F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542BE7-3DDE-E44B-A1BA-DD6C1EDA7FF7}"/>
              </a:ext>
            </a:extLst>
          </p:cNvPr>
          <p:cNvSpPr>
            <a:spLocks noGrp="1"/>
          </p:cNvSpPr>
          <p:nvPr>
            <p:ph type="dt" sz="half" idx="10"/>
          </p:nvPr>
        </p:nvSpPr>
        <p:spPr/>
        <p:txBody>
          <a:bodyPr/>
          <a:lstStyle/>
          <a:p>
            <a:fld id="{301B974D-17B8-1E43-A775-75046915D52F}" type="datetimeFigureOut">
              <a:rPr lang="en-US" smtClean="0"/>
              <a:t>1/25/21</a:t>
            </a:fld>
            <a:endParaRPr lang="en-US"/>
          </a:p>
        </p:txBody>
      </p:sp>
      <p:sp>
        <p:nvSpPr>
          <p:cNvPr id="6" name="Footer Placeholder 5">
            <a:extLst>
              <a:ext uri="{FF2B5EF4-FFF2-40B4-BE49-F238E27FC236}">
                <a16:creationId xmlns:a16="http://schemas.microsoft.com/office/drawing/2014/main" id="{598D1B0D-6A97-CF44-A234-67A306B0F8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63EF1-9232-4941-8909-AB8467405DE9}"/>
              </a:ext>
            </a:extLst>
          </p:cNvPr>
          <p:cNvSpPr>
            <a:spLocks noGrp="1"/>
          </p:cNvSpPr>
          <p:nvPr>
            <p:ph type="sldNum" sz="quarter" idx="12"/>
          </p:nvPr>
        </p:nvSpPr>
        <p:spPr/>
        <p:txBody>
          <a:bodyPr/>
          <a:lstStyle/>
          <a:p>
            <a:fld id="{9F0A50E6-3318-334B-A0C8-BE0BEBBD60A7}" type="slidenum">
              <a:rPr lang="en-US" smtClean="0"/>
              <a:t>‹#›</a:t>
            </a:fld>
            <a:endParaRPr lang="en-US"/>
          </a:p>
        </p:txBody>
      </p:sp>
    </p:spTree>
    <p:extLst>
      <p:ext uri="{BB962C8B-B14F-4D97-AF65-F5344CB8AC3E}">
        <p14:creationId xmlns:p14="http://schemas.microsoft.com/office/powerpoint/2010/main" val="3052617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255B-9188-D94F-BB45-CF9F6FEE8C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3BD1A1-C9FA-4E49-980B-2335AD9BF1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6B6266-4BD7-5F40-8E17-BB52C837A8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DB53FD-4BF1-0848-8DB2-CA82442425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16BF23-6576-9F49-B754-C2E5BF310D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4831A3-6965-BB4A-9BF8-51008347F358}"/>
              </a:ext>
            </a:extLst>
          </p:cNvPr>
          <p:cNvSpPr>
            <a:spLocks noGrp="1"/>
          </p:cNvSpPr>
          <p:nvPr>
            <p:ph type="dt" sz="half" idx="10"/>
          </p:nvPr>
        </p:nvSpPr>
        <p:spPr/>
        <p:txBody>
          <a:bodyPr/>
          <a:lstStyle/>
          <a:p>
            <a:fld id="{301B974D-17B8-1E43-A775-75046915D52F}" type="datetimeFigureOut">
              <a:rPr lang="en-US" smtClean="0"/>
              <a:t>1/25/21</a:t>
            </a:fld>
            <a:endParaRPr lang="en-US"/>
          </a:p>
        </p:txBody>
      </p:sp>
      <p:sp>
        <p:nvSpPr>
          <p:cNvPr id="8" name="Footer Placeholder 7">
            <a:extLst>
              <a:ext uri="{FF2B5EF4-FFF2-40B4-BE49-F238E27FC236}">
                <a16:creationId xmlns:a16="http://schemas.microsoft.com/office/drawing/2014/main" id="{13287AE5-82E7-B945-96EB-3304D430AC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433FD4-00E2-1441-BF9A-F308212E689D}"/>
              </a:ext>
            </a:extLst>
          </p:cNvPr>
          <p:cNvSpPr>
            <a:spLocks noGrp="1"/>
          </p:cNvSpPr>
          <p:nvPr>
            <p:ph type="sldNum" sz="quarter" idx="12"/>
          </p:nvPr>
        </p:nvSpPr>
        <p:spPr/>
        <p:txBody>
          <a:bodyPr/>
          <a:lstStyle/>
          <a:p>
            <a:fld id="{9F0A50E6-3318-334B-A0C8-BE0BEBBD60A7}" type="slidenum">
              <a:rPr lang="en-US" smtClean="0"/>
              <a:t>‹#›</a:t>
            </a:fld>
            <a:endParaRPr lang="en-US"/>
          </a:p>
        </p:txBody>
      </p:sp>
    </p:spTree>
    <p:extLst>
      <p:ext uri="{BB962C8B-B14F-4D97-AF65-F5344CB8AC3E}">
        <p14:creationId xmlns:p14="http://schemas.microsoft.com/office/powerpoint/2010/main" val="106929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737F-065D-B042-B87B-287BE07726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EA7478-31F4-564B-A1DB-EB2D8268A2A1}"/>
              </a:ext>
            </a:extLst>
          </p:cNvPr>
          <p:cNvSpPr>
            <a:spLocks noGrp="1"/>
          </p:cNvSpPr>
          <p:nvPr>
            <p:ph type="dt" sz="half" idx="10"/>
          </p:nvPr>
        </p:nvSpPr>
        <p:spPr/>
        <p:txBody>
          <a:bodyPr/>
          <a:lstStyle/>
          <a:p>
            <a:fld id="{301B974D-17B8-1E43-A775-75046915D52F}" type="datetimeFigureOut">
              <a:rPr lang="en-US" smtClean="0"/>
              <a:t>1/25/21</a:t>
            </a:fld>
            <a:endParaRPr lang="en-US"/>
          </a:p>
        </p:txBody>
      </p:sp>
      <p:sp>
        <p:nvSpPr>
          <p:cNvPr id="4" name="Footer Placeholder 3">
            <a:extLst>
              <a:ext uri="{FF2B5EF4-FFF2-40B4-BE49-F238E27FC236}">
                <a16:creationId xmlns:a16="http://schemas.microsoft.com/office/drawing/2014/main" id="{908BC56A-2025-9947-A076-0C159466EB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2BE91D-E686-9F4F-BF7D-CE9A3CEFA837}"/>
              </a:ext>
            </a:extLst>
          </p:cNvPr>
          <p:cNvSpPr>
            <a:spLocks noGrp="1"/>
          </p:cNvSpPr>
          <p:nvPr>
            <p:ph type="sldNum" sz="quarter" idx="12"/>
          </p:nvPr>
        </p:nvSpPr>
        <p:spPr/>
        <p:txBody>
          <a:bodyPr/>
          <a:lstStyle/>
          <a:p>
            <a:fld id="{9F0A50E6-3318-334B-A0C8-BE0BEBBD60A7}" type="slidenum">
              <a:rPr lang="en-US" smtClean="0"/>
              <a:t>‹#›</a:t>
            </a:fld>
            <a:endParaRPr lang="en-US"/>
          </a:p>
        </p:txBody>
      </p:sp>
    </p:spTree>
    <p:extLst>
      <p:ext uri="{BB962C8B-B14F-4D97-AF65-F5344CB8AC3E}">
        <p14:creationId xmlns:p14="http://schemas.microsoft.com/office/powerpoint/2010/main" val="262732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257A8-8AEC-D949-8653-C5F497DD33A6}"/>
              </a:ext>
            </a:extLst>
          </p:cNvPr>
          <p:cNvSpPr>
            <a:spLocks noGrp="1"/>
          </p:cNvSpPr>
          <p:nvPr>
            <p:ph type="dt" sz="half" idx="10"/>
          </p:nvPr>
        </p:nvSpPr>
        <p:spPr/>
        <p:txBody>
          <a:bodyPr/>
          <a:lstStyle/>
          <a:p>
            <a:fld id="{301B974D-17B8-1E43-A775-75046915D52F}" type="datetimeFigureOut">
              <a:rPr lang="en-US" smtClean="0"/>
              <a:t>1/25/21</a:t>
            </a:fld>
            <a:endParaRPr lang="en-US"/>
          </a:p>
        </p:txBody>
      </p:sp>
      <p:sp>
        <p:nvSpPr>
          <p:cNvPr id="3" name="Footer Placeholder 2">
            <a:extLst>
              <a:ext uri="{FF2B5EF4-FFF2-40B4-BE49-F238E27FC236}">
                <a16:creationId xmlns:a16="http://schemas.microsoft.com/office/drawing/2014/main" id="{A991FEC8-A652-734E-B0C2-5B9E034899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F0384A-A65D-E445-959F-A1F218894ACB}"/>
              </a:ext>
            </a:extLst>
          </p:cNvPr>
          <p:cNvSpPr>
            <a:spLocks noGrp="1"/>
          </p:cNvSpPr>
          <p:nvPr>
            <p:ph type="sldNum" sz="quarter" idx="12"/>
          </p:nvPr>
        </p:nvSpPr>
        <p:spPr/>
        <p:txBody>
          <a:bodyPr/>
          <a:lstStyle/>
          <a:p>
            <a:fld id="{9F0A50E6-3318-334B-A0C8-BE0BEBBD60A7}" type="slidenum">
              <a:rPr lang="en-US" smtClean="0"/>
              <a:t>‹#›</a:t>
            </a:fld>
            <a:endParaRPr lang="en-US"/>
          </a:p>
        </p:txBody>
      </p:sp>
    </p:spTree>
    <p:extLst>
      <p:ext uri="{BB962C8B-B14F-4D97-AF65-F5344CB8AC3E}">
        <p14:creationId xmlns:p14="http://schemas.microsoft.com/office/powerpoint/2010/main" val="267665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2677-8976-FC4E-AF6A-0411B7FE13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6898AF-4402-3E48-ACA2-407B0ADDE1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D892C7-382B-414B-8065-FEDBF671F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96AC4-4053-3841-9BD7-9E4DF3BACD4A}"/>
              </a:ext>
            </a:extLst>
          </p:cNvPr>
          <p:cNvSpPr>
            <a:spLocks noGrp="1"/>
          </p:cNvSpPr>
          <p:nvPr>
            <p:ph type="dt" sz="half" idx="10"/>
          </p:nvPr>
        </p:nvSpPr>
        <p:spPr/>
        <p:txBody>
          <a:bodyPr/>
          <a:lstStyle/>
          <a:p>
            <a:fld id="{301B974D-17B8-1E43-A775-75046915D52F}" type="datetimeFigureOut">
              <a:rPr lang="en-US" smtClean="0"/>
              <a:t>1/25/21</a:t>
            </a:fld>
            <a:endParaRPr lang="en-US"/>
          </a:p>
        </p:txBody>
      </p:sp>
      <p:sp>
        <p:nvSpPr>
          <p:cNvPr id="6" name="Footer Placeholder 5">
            <a:extLst>
              <a:ext uri="{FF2B5EF4-FFF2-40B4-BE49-F238E27FC236}">
                <a16:creationId xmlns:a16="http://schemas.microsoft.com/office/drawing/2014/main" id="{ED9CE49C-093B-9F40-80F3-85CD1E6C8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D4DB6-53FB-1640-85AF-A8E51C702472}"/>
              </a:ext>
            </a:extLst>
          </p:cNvPr>
          <p:cNvSpPr>
            <a:spLocks noGrp="1"/>
          </p:cNvSpPr>
          <p:nvPr>
            <p:ph type="sldNum" sz="quarter" idx="12"/>
          </p:nvPr>
        </p:nvSpPr>
        <p:spPr/>
        <p:txBody>
          <a:bodyPr/>
          <a:lstStyle/>
          <a:p>
            <a:fld id="{9F0A50E6-3318-334B-A0C8-BE0BEBBD60A7}" type="slidenum">
              <a:rPr lang="en-US" smtClean="0"/>
              <a:t>‹#›</a:t>
            </a:fld>
            <a:endParaRPr lang="en-US"/>
          </a:p>
        </p:txBody>
      </p:sp>
    </p:spTree>
    <p:extLst>
      <p:ext uri="{BB962C8B-B14F-4D97-AF65-F5344CB8AC3E}">
        <p14:creationId xmlns:p14="http://schemas.microsoft.com/office/powerpoint/2010/main" val="1766226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825D-B0A3-914A-8A09-9D8AF58751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F4E8DF-A73C-E542-90FB-914185A026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16E228-1C0B-1E43-B5FB-888070917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2CBE4-8311-A245-B9AB-AD042A98334C}"/>
              </a:ext>
            </a:extLst>
          </p:cNvPr>
          <p:cNvSpPr>
            <a:spLocks noGrp="1"/>
          </p:cNvSpPr>
          <p:nvPr>
            <p:ph type="dt" sz="half" idx="10"/>
          </p:nvPr>
        </p:nvSpPr>
        <p:spPr/>
        <p:txBody>
          <a:bodyPr/>
          <a:lstStyle/>
          <a:p>
            <a:fld id="{301B974D-17B8-1E43-A775-75046915D52F}" type="datetimeFigureOut">
              <a:rPr lang="en-US" smtClean="0"/>
              <a:t>1/25/21</a:t>
            </a:fld>
            <a:endParaRPr lang="en-US"/>
          </a:p>
        </p:txBody>
      </p:sp>
      <p:sp>
        <p:nvSpPr>
          <p:cNvPr id="6" name="Footer Placeholder 5">
            <a:extLst>
              <a:ext uri="{FF2B5EF4-FFF2-40B4-BE49-F238E27FC236}">
                <a16:creationId xmlns:a16="http://schemas.microsoft.com/office/drawing/2014/main" id="{932F81B2-F17D-CD45-A0E4-E3C533B33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CB3AC1-AB6E-0E48-AED1-8DD430FBC103}"/>
              </a:ext>
            </a:extLst>
          </p:cNvPr>
          <p:cNvSpPr>
            <a:spLocks noGrp="1"/>
          </p:cNvSpPr>
          <p:nvPr>
            <p:ph type="sldNum" sz="quarter" idx="12"/>
          </p:nvPr>
        </p:nvSpPr>
        <p:spPr/>
        <p:txBody>
          <a:bodyPr/>
          <a:lstStyle/>
          <a:p>
            <a:fld id="{9F0A50E6-3318-334B-A0C8-BE0BEBBD60A7}" type="slidenum">
              <a:rPr lang="en-US" smtClean="0"/>
              <a:t>‹#›</a:t>
            </a:fld>
            <a:endParaRPr lang="en-US"/>
          </a:p>
        </p:txBody>
      </p:sp>
    </p:spTree>
    <p:extLst>
      <p:ext uri="{BB962C8B-B14F-4D97-AF65-F5344CB8AC3E}">
        <p14:creationId xmlns:p14="http://schemas.microsoft.com/office/powerpoint/2010/main" val="263994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334B6-33ED-E240-AFCC-2C29785317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BD855D-8FAA-344D-9B95-FEF3ACEC40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FC2BC-8AB3-4643-AC8A-7BDF44E0F4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1B974D-17B8-1E43-A775-75046915D52F}" type="datetimeFigureOut">
              <a:rPr lang="en-US" smtClean="0"/>
              <a:t>1/25/21</a:t>
            </a:fld>
            <a:endParaRPr lang="en-US"/>
          </a:p>
        </p:txBody>
      </p:sp>
      <p:sp>
        <p:nvSpPr>
          <p:cNvPr id="5" name="Footer Placeholder 4">
            <a:extLst>
              <a:ext uri="{FF2B5EF4-FFF2-40B4-BE49-F238E27FC236}">
                <a16:creationId xmlns:a16="http://schemas.microsoft.com/office/drawing/2014/main" id="{F9BAE758-1EE4-B440-A413-43FBFE03DF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119DFE-8AE8-3049-9204-B7518785A4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A50E6-3318-334B-A0C8-BE0BEBBD60A7}" type="slidenum">
              <a:rPr lang="en-US" smtClean="0"/>
              <a:t>‹#›</a:t>
            </a:fld>
            <a:endParaRPr lang="en-US"/>
          </a:p>
        </p:txBody>
      </p:sp>
    </p:spTree>
    <p:extLst>
      <p:ext uri="{BB962C8B-B14F-4D97-AF65-F5344CB8AC3E}">
        <p14:creationId xmlns:p14="http://schemas.microsoft.com/office/powerpoint/2010/main" val="2938850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0EA166-B0F5-EE40-901B-C82A6572EBE3}"/>
              </a:ext>
            </a:extLst>
          </p:cNvPr>
          <p:cNvSpPr/>
          <p:nvPr/>
        </p:nvSpPr>
        <p:spPr>
          <a:xfrm>
            <a:off x="286043" y="1339006"/>
            <a:ext cx="11619914" cy="4524315"/>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DECOMPOSITION … there are </a:t>
            </a:r>
            <a:r>
              <a:rPr lang="en-US" b="1" dirty="0">
                <a:highlight>
                  <a:srgbClr val="FFFF00"/>
                </a:highlight>
                <a:latin typeface="Times New Roman" panose="02020603050405020304" pitchFamily="18" charset="0"/>
                <a:ea typeface="Times New Roman" panose="02020603050405020304" pitchFamily="18" charset="0"/>
              </a:rPr>
              <a:t>three degrees of decay distinguished </a:t>
            </a:r>
            <a:r>
              <a:rPr lang="en-US" dirty="0">
                <a:latin typeface="Times New Roman" panose="02020603050405020304" pitchFamily="18" charset="0"/>
                <a:ea typeface="Times New Roman" panose="02020603050405020304" pitchFamily="18" charset="0"/>
              </a:rPr>
              <a:t>for the deadwood measured:</a:t>
            </a:r>
          </a:p>
          <a:p>
            <a:pPr marL="449580" marR="0" algn="just">
              <a:spcBef>
                <a:spcPts val="0"/>
              </a:spcBef>
              <a:spcAft>
                <a:spcPts val="0"/>
              </a:spcAft>
            </a:pPr>
            <a:endParaRPr lang="en-US" dirty="0">
              <a:latin typeface="Times New Roman" panose="02020603050405020304" pitchFamily="18" charset="0"/>
              <a:ea typeface="Times New Roman" panose="02020603050405020304" pitchFamily="18" charset="0"/>
            </a:endParaRPr>
          </a:p>
          <a:p>
            <a:pPr marL="449580" marR="0" algn="just">
              <a:spcBef>
                <a:spcPts val="0"/>
              </a:spcBef>
              <a:spcAft>
                <a:spcPts val="0"/>
              </a:spcAft>
            </a:pPr>
            <a:r>
              <a:rPr lang="en-US" b="1" dirty="0">
                <a:latin typeface="Times New Roman" panose="02020603050405020304" pitchFamily="18" charset="0"/>
                <a:ea typeface="Times New Roman" panose="02020603050405020304" pitchFamily="18" charset="0"/>
              </a:rPr>
              <a:t>“</a:t>
            </a:r>
            <a:r>
              <a:rPr lang="en-US" b="1" dirty="0" err="1">
                <a:latin typeface="Times New Roman" panose="02020603050405020304" pitchFamily="18" charset="0"/>
                <a:ea typeface="Times New Roman" panose="02020603050405020304" pitchFamily="18" charset="0"/>
              </a:rPr>
              <a:t>H”value</a:t>
            </a:r>
            <a:r>
              <a:rPr lang="en-US" b="1" dirty="0">
                <a:latin typeface="Times New Roman" panose="02020603050405020304" pitchFamily="18" charset="0"/>
                <a:ea typeface="Times New Roman" panose="02020603050405020304" pitchFamily="18" charset="0"/>
              </a:rPr>
              <a:t> – hard</a:t>
            </a:r>
            <a:r>
              <a:rPr lang="en-US" dirty="0">
                <a:latin typeface="Times New Roman" panose="02020603050405020304" pitchFamily="18" charset="0"/>
                <a:ea typeface="Times New Roman" panose="02020603050405020304" pitchFamily="18" charset="0"/>
              </a:rPr>
              <a:t>: the species is still recognizable, the stem usually still has bark (not necessarily) and relatively healthy and hard wood (still hard woody biomass is the main distinctive feature). </a:t>
            </a:r>
            <a:r>
              <a:rPr lang="en-US" dirty="0">
                <a:latin typeface="Times New Roman" panose="02020603050405020304" pitchFamily="18" charset="0"/>
                <a:ea typeface="Times New Roman" panose="02020603050405020304" pitchFamily="18" charset="0"/>
                <a:sym typeface="Wingdings" pitchFamily="2" charset="2"/>
              </a:rPr>
              <a:t> 1 (?)</a:t>
            </a:r>
            <a:endParaRPr lang="en-US" dirty="0">
              <a:latin typeface="Times New Roman" panose="02020603050405020304" pitchFamily="18" charset="0"/>
              <a:ea typeface="Times New Roman" panose="02020603050405020304" pitchFamily="18" charset="0"/>
            </a:endParaRPr>
          </a:p>
          <a:p>
            <a:pPr marL="449580" marR="0" algn="just">
              <a:spcBef>
                <a:spcPts val="0"/>
              </a:spcBef>
              <a:spcAft>
                <a:spcPts val="0"/>
              </a:spcAft>
            </a:pPr>
            <a:endParaRPr lang="en-US" dirty="0">
              <a:latin typeface="Times New Roman" panose="02020603050405020304" pitchFamily="18" charset="0"/>
              <a:ea typeface="Times New Roman" panose="02020603050405020304" pitchFamily="18" charset="0"/>
            </a:endParaRPr>
          </a:p>
          <a:p>
            <a:pPr marL="449580" marR="0" algn="just">
              <a:spcBef>
                <a:spcPts val="0"/>
              </a:spcBef>
              <a:spcAft>
                <a:spcPts val="0"/>
              </a:spcAft>
            </a:pPr>
            <a:r>
              <a:rPr lang="en-US" b="1" dirty="0">
                <a:latin typeface="Times New Roman" panose="02020603050405020304" pitchFamily="18" charset="0"/>
                <a:ea typeface="Times New Roman" panose="02020603050405020304" pitchFamily="18" charset="0"/>
              </a:rPr>
              <a:t>“</a:t>
            </a:r>
            <a:r>
              <a:rPr lang="en-US" b="1" dirty="0" err="1">
                <a:latin typeface="Times New Roman" panose="02020603050405020304" pitchFamily="18" charset="0"/>
                <a:ea typeface="Times New Roman" panose="02020603050405020304" pitchFamily="18" charset="0"/>
              </a:rPr>
              <a:t>T”value</a:t>
            </a:r>
            <a:r>
              <a:rPr lang="en-US" b="1" dirty="0">
                <a:latin typeface="Times New Roman" panose="02020603050405020304" pitchFamily="18" charset="0"/>
                <a:ea typeface="Times New Roman" panose="02020603050405020304" pitchFamily="18" charset="0"/>
              </a:rPr>
              <a:t> – touchwood:</a:t>
            </a:r>
            <a:r>
              <a:rPr lang="en-US" dirty="0">
                <a:latin typeface="Times New Roman" panose="02020603050405020304" pitchFamily="18" charset="0"/>
                <a:ea typeface="Times New Roman" panose="02020603050405020304" pitchFamily="18" charset="0"/>
              </a:rPr>
              <a:t> the species can usually still be identified, the wood is not compact any more along the entire stem length with the core or outer mantle subjected to rot. Touchwood is relatively widely defined class, in practice everything that does not belong to ‘hard’ neither ‘disintegrated’ class. </a:t>
            </a:r>
            <a:r>
              <a:rPr lang="en-US" dirty="0">
                <a:latin typeface="Times New Roman" panose="02020603050405020304" pitchFamily="18" charset="0"/>
                <a:ea typeface="Times New Roman" panose="02020603050405020304" pitchFamily="18" charset="0"/>
                <a:sym typeface="Wingdings" pitchFamily="2" charset="2"/>
              </a:rPr>
              <a:t> 2 (?)</a:t>
            </a:r>
            <a:endParaRPr lang="en-US" dirty="0">
              <a:latin typeface="Times New Roman" panose="02020603050405020304" pitchFamily="18" charset="0"/>
              <a:ea typeface="Times New Roman" panose="02020603050405020304" pitchFamily="18" charset="0"/>
            </a:endParaRPr>
          </a:p>
          <a:p>
            <a:pPr marL="449580" marR="0" algn="just">
              <a:spcBef>
                <a:spcPts val="0"/>
              </a:spcBef>
              <a:spcAft>
                <a:spcPts val="0"/>
              </a:spcAft>
            </a:pPr>
            <a:endParaRPr lang="en-US" dirty="0">
              <a:latin typeface="Times New Roman" panose="02020603050405020304" pitchFamily="18" charset="0"/>
              <a:ea typeface="Times New Roman" panose="02020603050405020304" pitchFamily="18" charset="0"/>
            </a:endParaRPr>
          </a:p>
          <a:p>
            <a:pPr marL="449580" marR="0" algn="just">
              <a:spcBef>
                <a:spcPts val="0"/>
              </a:spcBef>
              <a:spcAft>
                <a:spcPts val="0"/>
              </a:spcAft>
            </a:pPr>
            <a:r>
              <a:rPr lang="en-US" b="1" dirty="0">
                <a:latin typeface="Times New Roman" panose="02020603050405020304" pitchFamily="18" charset="0"/>
                <a:ea typeface="Times New Roman" panose="02020603050405020304" pitchFamily="18" charset="0"/>
              </a:rPr>
              <a:t>“D” value – disintegrated</a:t>
            </a:r>
            <a:r>
              <a:rPr lang="en-US" dirty="0">
                <a:latin typeface="Times New Roman" panose="02020603050405020304" pitchFamily="18" charset="0"/>
                <a:ea typeface="Times New Roman" panose="02020603050405020304" pitchFamily="18" charset="0"/>
              </a:rPr>
              <a:t>: the wood is at a stage of advanced rot, the species cannot be identified any more, a kick into a stem results in stem breakage, there are often just “little graves” with the patchy vegetation. </a:t>
            </a:r>
            <a:r>
              <a:rPr lang="en-US" i="1" dirty="0">
                <a:latin typeface="Times New Roman" panose="02020603050405020304" pitchFamily="18" charset="0"/>
                <a:ea typeface="Times New Roman" panose="02020603050405020304" pitchFamily="18" charset="0"/>
              </a:rPr>
              <a:t>Note: When the disintegrated deadwood lost the cylindrical shape, the diameters are estimated only if it is the first census of the deadwood. In case of re-measurement, the diameters of the previous census are used. The deadwood length is always (re)calculated (from re-measured bottom and top coordinates).  </a:t>
            </a:r>
            <a:r>
              <a:rPr lang="en-US">
                <a:latin typeface="Times New Roman" panose="02020603050405020304" pitchFamily="18" charset="0"/>
                <a:ea typeface="Times New Roman" panose="02020603050405020304" pitchFamily="18" charset="0"/>
                <a:sym typeface="Wingdings" pitchFamily="2" charset="2"/>
              </a:rPr>
              <a:t> 3 (?)</a:t>
            </a:r>
            <a:endParaRPr lang="en-US" dirty="0">
              <a:latin typeface="Times New Roman" panose="02020603050405020304" pitchFamily="18" charset="0"/>
              <a:ea typeface="Times New Roman" panose="02020603050405020304" pitchFamily="18" charset="0"/>
            </a:endParaRPr>
          </a:p>
          <a:p>
            <a:pPr marL="457200" marR="0" algn="just">
              <a:spcBef>
                <a:spcPts val="0"/>
              </a:spcBef>
              <a:spcAft>
                <a:spcPts val="0"/>
              </a:spcAft>
            </a:pPr>
            <a:endParaRPr lang="en-US" dirty="0">
              <a:latin typeface="Times New Roman" panose="02020603050405020304" pitchFamily="18" charset="0"/>
              <a:ea typeface="Times New Roman" panose="02020603050405020304" pitchFamily="18" charset="0"/>
            </a:endParaRPr>
          </a:p>
          <a:p>
            <a:pPr marL="457200" marR="0" algn="just">
              <a:spcBef>
                <a:spcPts val="0"/>
              </a:spcBef>
              <a:spcAft>
                <a:spcPts val="0"/>
              </a:spcAft>
            </a:pPr>
            <a:r>
              <a:rPr lang="en-US" dirty="0">
                <a:latin typeface="Times New Roman" panose="02020603050405020304" pitchFamily="18" charset="0"/>
                <a:ea typeface="Times New Roman" panose="02020603050405020304" pitchFamily="18" charset="0"/>
              </a:rPr>
              <a:t>If one stem or fragment exhibits more degrees of decay, the predominant decay degree is decisive. </a:t>
            </a:r>
          </a:p>
        </p:txBody>
      </p:sp>
      <p:sp>
        <p:nvSpPr>
          <p:cNvPr id="3" name="TextBox 2">
            <a:extLst>
              <a:ext uri="{FF2B5EF4-FFF2-40B4-BE49-F238E27FC236}">
                <a16:creationId xmlns:a16="http://schemas.microsoft.com/office/drawing/2014/main" id="{2661CBB1-B224-2A45-AD16-0BD4E897F1F4}"/>
              </a:ext>
            </a:extLst>
          </p:cNvPr>
          <p:cNvSpPr txBox="1"/>
          <p:nvPr/>
        </p:nvSpPr>
        <p:spPr>
          <a:xfrm>
            <a:off x="286043" y="492369"/>
            <a:ext cx="5150384" cy="523220"/>
          </a:xfrm>
          <a:prstGeom prst="rect">
            <a:avLst/>
          </a:prstGeom>
          <a:noFill/>
        </p:spPr>
        <p:txBody>
          <a:bodyPr wrap="none" rtlCol="0">
            <a:spAutoFit/>
          </a:bodyPr>
          <a:lstStyle/>
          <a:p>
            <a:r>
              <a:rPr lang="en-US" sz="2800" b="1" dirty="0">
                <a:latin typeface="Times New Roman" panose="02020603050405020304" pitchFamily="18" charset="0"/>
                <a:ea typeface="Times New Roman" panose="02020603050405020304" pitchFamily="18" charset="0"/>
              </a:rPr>
              <a:t>SERC, FIRST SURVEY (~2014)</a:t>
            </a:r>
            <a:endParaRPr lang="en-US" sz="2800" b="1" dirty="0"/>
          </a:p>
        </p:txBody>
      </p:sp>
    </p:spTree>
    <p:extLst>
      <p:ext uri="{BB962C8B-B14F-4D97-AF65-F5344CB8AC3E}">
        <p14:creationId xmlns:p14="http://schemas.microsoft.com/office/powerpoint/2010/main" val="1093747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61CBB1-B224-2A45-AD16-0BD4E897F1F4}"/>
              </a:ext>
            </a:extLst>
          </p:cNvPr>
          <p:cNvSpPr txBox="1"/>
          <p:nvPr/>
        </p:nvSpPr>
        <p:spPr>
          <a:xfrm>
            <a:off x="286043" y="492369"/>
            <a:ext cx="5596084" cy="523220"/>
          </a:xfrm>
          <a:prstGeom prst="rect">
            <a:avLst/>
          </a:prstGeom>
          <a:noFill/>
        </p:spPr>
        <p:txBody>
          <a:bodyPr wrap="none" rtlCol="0">
            <a:spAutoFit/>
          </a:bodyPr>
          <a:lstStyle/>
          <a:p>
            <a:r>
              <a:rPr lang="en-US" sz="2800" b="1" dirty="0">
                <a:latin typeface="Times New Roman" panose="02020603050405020304" pitchFamily="18" charset="0"/>
                <a:ea typeface="Times New Roman" panose="02020603050405020304" pitchFamily="18" charset="0"/>
              </a:rPr>
              <a:t>SERC, SECOND SURVEY (~2017)</a:t>
            </a:r>
            <a:endParaRPr lang="en-US" sz="2800" b="1" dirty="0"/>
          </a:p>
        </p:txBody>
      </p:sp>
      <p:pic>
        <p:nvPicPr>
          <p:cNvPr id="4" name="Picture 3">
            <a:extLst>
              <a:ext uri="{FF2B5EF4-FFF2-40B4-BE49-F238E27FC236}">
                <a16:creationId xmlns:a16="http://schemas.microsoft.com/office/drawing/2014/main" id="{CA699FCA-3FBC-004E-A16C-D80DC25398A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9600" y="1263650"/>
            <a:ext cx="5892800" cy="4330700"/>
          </a:xfrm>
          <a:prstGeom prst="rect">
            <a:avLst/>
          </a:prstGeom>
          <a:noFill/>
          <a:ln>
            <a:noFill/>
          </a:ln>
        </p:spPr>
      </p:pic>
      <p:sp>
        <p:nvSpPr>
          <p:cNvPr id="5" name="Rectangle 4">
            <a:extLst>
              <a:ext uri="{FF2B5EF4-FFF2-40B4-BE49-F238E27FC236}">
                <a16:creationId xmlns:a16="http://schemas.microsoft.com/office/drawing/2014/main" id="{89060250-681A-D34C-A285-6FE550EE7197}"/>
              </a:ext>
            </a:extLst>
          </p:cNvPr>
          <p:cNvSpPr/>
          <p:nvPr/>
        </p:nvSpPr>
        <p:spPr>
          <a:xfrm>
            <a:off x="101600" y="5705178"/>
            <a:ext cx="12090400" cy="1200329"/>
          </a:xfrm>
          <a:prstGeom prst="rect">
            <a:avLst/>
          </a:prstGeom>
        </p:spPr>
        <p:txBody>
          <a:bodyPr wrap="square">
            <a:spAutoFit/>
          </a:bodyPr>
          <a:lstStyle/>
          <a:p>
            <a:pPr algn="just"/>
            <a:r>
              <a:rPr lang="en-US" b="1" dirty="0">
                <a:latin typeface="Times New Roman" panose="02020603050405020304" pitchFamily="18" charset="0"/>
                <a:ea typeface="Times New Roman" panose="02020603050405020304" pitchFamily="18" charset="0"/>
              </a:rPr>
              <a:t>Fig. 2.</a:t>
            </a:r>
            <a:r>
              <a:rPr lang="en-US" dirty="0">
                <a:latin typeface="Times New Roman" panose="02020603050405020304" pitchFamily="18" charset="0"/>
                <a:ea typeface="Times New Roman" panose="02020603050405020304" pitchFamily="18" charset="0"/>
              </a:rPr>
              <a:t> Decay classes for standing and fallen coniferous and broadleaved trees. For decay classes 1, 2 and 3, the left snag is ‘Complete’ and the right snag is ‘Fragmented’. The fragmented stem would be joined by a piece of log on the ground somewhere. When individual pieces of deadwood appear to have characteristics of two decay classes, the class should be determined based on the closest fit to the descriptions.</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0639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87BFE-12E4-6F44-8087-D5C78EF1E0B3}"/>
              </a:ext>
            </a:extLst>
          </p:cNvPr>
          <p:cNvSpPr/>
          <p:nvPr/>
        </p:nvSpPr>
        <p:spPr>
          <a:xfrm>
            <a:off x="281354" y="1325103"/>
            <a:ext cx="11910646" cy="5033494"/>
          </a:xfrm>
          <a:prstGeom prst="rect">
            <a:avLst/>
          </a:prstGeom>
        </p:spPr>
        <p:txBody>
          <a:bodyPr wrap="square">
            <a:spAutoFit/>
          </a:bodyPr>
          <a:lstStyle/>
          <a:p>
            <a:pPr algn="just"/>
            <a:r>
              <a:rPr lang="en-US" u="sng" dirty="0">
                <a:latin typeface="Times New Roman" panose="02020603050405020304" pitchFamily="18" charset="0"/>
                <a:ea typeface="Times New Roman" panose="02020603050405020304" pitchFamily="18" charset="0"/>
              </a:rPr>
              <a:t>Snag Decay class</a:t>
            </a:r>
            <a:r>
              <a:rPr lang="en-US" dirty="0">
                <a:latin typeface="Times New Roman" panose="02020603050405020304" pitchFamily="18" charset="0"/>
                <a:ea typeface="Times New Roman" panose="02020603050405020304" pitchFamily="18" charset="0"/>
              </a:rPr>
              <a:t> (SDC, Fig. 2) – this field is a numeric integer value with a foreign key to the snag decay class table (containing the definitions). Maintained in </a:t>
            </a:r>
            <a:r>
              <a:rPr lang="en-US" cap="small" dirty="0">
                <a:latin typeface="Times New Roman" panose="02020603050405020304" pitchFamily="18" charset="0"/>
                <a:ea typeface="Times New Roman" panose="02020603050405020304" pitchFamily="18" charset="0"/>
              </a:rPr>
              <a:t>Snag table.</a:t>
            </a:r>
            <a:endParaRPr lang="en-US" dirty="0">
              <a:latin typeface="Times New Roman" panose="02020603050405020304" pitchFamily="18" charset="0"/>
              <a:ea typeface="Times New Roman" panose="02020603050405020304" pitchFamily="18" charset="0"/>
            </a:endParaRPr>
          </a:p>
          <a:p>
            <a:pPr algn="just"/>
            <a:r>
              <a:rPr lang="en-US" dirty="0">
                <a:latin typeface="Times New Roman" panose="02020603050405020304" pitchFamily="18" charset="0"/>
                <a:ea typeface="Times New Roman" panose="02020603050405020304" pitchFamily="18" charset="0"/>
              </a:rPr>
              <a:t> </a:t>
            </a:r>
          </a:p>
          <a:p>
            <a:pPr marL="180340" marR="0" indent="-180340" algn="just">
              <a:lnSpc>
                <a:spcPct val="115000"/>
              </a:lnSpc>
              <a:spcBef>
                <a:spcPts val="0"/>
              </a:spcBef>
              <a:spcAft>
                <a:spcPts val="600"/>
              </a:spcAft>
            </a:pPr>
            <a:r>
              <a:rPr lang="en-US" dirty="0">
                <a:latin typeface="Times New Roman" panose="02020603050405020304" pitchFamily="18" charset="0"/>
                <a:ea typeface="Calibri" panose="020F0502020204030204" pitchFamily="34" charset="0"/>
                <a:cs typeface="Times New Roman" panose="02020603050405020304" pitchFamily="18" charset="0"/>
              </a:rPr>
              <a:t>1- Freshly dead (0-5 years for many species); branches of 3rd order are present; the full height of stem is present unless there was damage prior to the mortality event or caused during the mortality event; fully barked (usually ≥80 % of stem surface); usually trees that died from suppression, bark beetle outbreak (coniferous), fungal infection (broadleaved), or those killed but not burned by fire. The species is still recognizable;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340" marR="0" indent="-180340" algn="just">
              <a:lnSpc>
                <a:spcPct val="115000"/>
              </a:lnSpc>
              <a:spcBef>
                <a:spcPts val="0"/>
              </a:spcBef>
              <a:spcAft>
                <a:spcPts val="600"/>
              </a:spcAft>
            </a:pPr>
            <a:r>
              <a:rPr lang="en-US" dirty="0">
                <a:latin typeface="Times New Roman" panose="02020603050405020304" pitchFamily="18" charset="0"/>
                <a:ea typeface="Calibri" panose="020F0502020204030204" pitchFamily="34" charset="0"/>
                <a:cs typeface="Times New Roman" panose="02020603050405020304" pitchFamily="18" charset="0"/>
              </a:rPr>
              <a:t>2- Branches of the first order are present; full tree height unless there was damage prior to or during the mortality event; partly barked (usually &lt;80 % of stem surface; broadleaved trees should be still fully barked); the species can usually still be identified;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340" marR="0" indent="-180340" algn="just">
              <a:lnSpc>
                <a:spcPct val="115000"/>
              </a:lnSpc>
              <a:spcBef>
                <a:spcPts val="0"/>
              </a:spcBef>
              <a:spcAft>
                <a:spcPts val="600"/>
              </a:spcAft>
            </a:pPr>
            <a:r>
              <a:rPr lang="en-US" dirty="0">
                <a:latin typeface="Times New Roman" panose="02020603050405020304" pitchFamily="18" charset="0"/>
                <a:ea typeface="Calibri" panose="020F0502020204030204" pitchFamily="34" charset="0"/>
                <a:cs typeface="Times New Roman" panose="02020603050405020304" pitchFamily="18" charset="0"/>
              </a:rPr>
              <a:t>3- Only short basal rests of main branches; full height unless there was damage prior to the mortality event; bark missing or absent (usually ≤ 20 % of stem surface) in the case of coniferous;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340" marR="0" indent="-180340" algn="just">
              <a:lnSpc>
                <a:spcPct val="115000"/>
              </a:lnSpc>
              <a:spcBef>
                <a:spcPts val="0"/>
              </a:spcBef>
              <a:spcAft>
                <a:spcPts val="600"/>
              </a:spcAft>
            </a:pPr>
            <a:r>
              <a:rPr lang="en-US" dirty="0">
                <a:latin typeface="Times New Roman" panose="02020603050405020304" pitchFamily="18" charset="0"/>
                <a:ea typeface="Calibri" panose="020F0502020204030204" pitchFamily="34" charset="0"/>
                <a:cs typeface="Times New Roman" panose="02020603050405020304" pitchFamily="18" charset="0"/>
              </a:rPr>
              <a:t>4- No branches or small basal rests; height ≤80 % of even height curve (according to DBH); bark missing or absent (usually ≤20 % of stem surface) in the case of coniferous;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600"/>
              </a:spcAft>
            </a:pPr>
            <a:r>
              <a:rPr lang="en-US" dirty="0">
                <a:latin typeface="Times New Roman" panose="02020603050405020304" pitchFamily="18" charset="0"/>
                <a:ea typeface="Calibri" panose="020F0502020204030204" pitchFamily="34" charset="0"/>
                <a:cs typeface="Times New Roman" panose="02020603050405020304" pitchFamily="18" charset="0"/>
              </a:rPr>
              <a:t>5- Stumps or short snags; the wood is at a stage of advanced rot.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112E340D-6E9B-E348-AFAD-AF9A0CD99ED3}"/>
              </a:ext>
            </a:extLst>
          </p:cNvPr>
          <p:cNvSpPr txBox="1"/>
          <p:nvPr/>
        </p:nvSpPr>
        <p:spPr>
          <a:xfrm>
            <a:off x="286043" y="492369"/>
            <a:ext cx="5596084" cy="523220"/>
          </a:xfrm>
          <a:prstGeom prst="rect">
            <a:avLst/>
          </a:prstGeom>
          <a:noFill/>
        </p:spPr>
        <p:txBody>
          <a:bodyPr wrap="none" rtlCol="0">
            <a:spAutoFit/>
          </a:bodyPr>
          <a:lstStyle/>
          <a:p>
            <a:r>
              <a:rPr lang="en-US" sz="2800" b="1" dirty="0">
                <a:latin typeface="Times New Roman" panose="02020603050405020304" pitchFamily="18" charset="0"/>
                <a:ea typeface="Times New Roman" panose="02020603050405020304" pitchFamily="18" charset="0"/>
              </a:rPr>
              <a:t>SERC, SECOND SURVEY (~2017)</a:t>
            </a:r>
            <a:endParaRPr lang="en-US" sz="2800" b="1" dirty="0"/>
          </a:p>
        </p:txBody>
      </p:sp>
    </p:spTree>
    <p:extLst>
      <p:ext uri="{BB962C8B-B14F-4D97-AF65-F5344CB8AC3E}">
        <p14:creationId xmlns:p14="http://schemas.microsoft.com/office/powerpoint/2010/main" val="4055567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2E340D-6E9B-E348-AFAD-AF9A0CD99ED3}"/>
              </a:ext>
            </a:extLst>
          </p:cNvPr>
          <p:cNvSpPr txBox="1"/>
          <p:nvPr/>
        </p:nvSpPr>
        <p:spPr>
          <a:xfrm>
            <a:off x="286043" y="492369"/>
            <a:ext cx="5596084" cy="523220"/>
          </a:xfrm>
          <a:prstGeom prst="rect">
            <a:avLst/>
          </a:prstGeom>
          <a:noFill/>
        </p:spPr>
        <p:txBody>
          <a:bodyPr wrap="none" rtlCol="0">
            <a:spAutoFit/>
          </a:bodyPr>
          <a:lstStyle/>
          <a:p>
            <a:r>
              <a:rPr lang="en-US" sz="2800" b="1" dirty="0">
                <a:latin typeface="Times New Roman" panose="02020603050405020304" pitchFamily="18" charset="0"/>
                <a:ea typeface="Times New Roman" panose="02020603050405020304" pitchFamily="18" charset="0"/>
              </a:rPr>
              <a:t>SERC, SECOND SURVEY (~2017)</a:t>
            </a:r>
            <a:endParaRPr lang="en-US" sz="2800" b="1" dirty="0"/>
          </a:p>
        </p:txBody>
      </p:sp>
      <p:sp>
        <p:nvSpPr>
          <p:cNvPr id="4" name="Rectangle 3">
            <a:extLst>
              <a:ext uri="{FF2B5EF4-FFF2-40B4-BE49-F238E27FC236}">
                <a16:creationId xmlns:a16="http://schemas.microsoft.com/office/drawing/2014/main" id="{5C3A12A2-3260-324B-8341-3C28BCCF42D0}"/>
              </a:ext>
            </a:extLst>
          </p:cNvPr>
          <p:cNvSpPr/>
          <p:nvPr/>
        </p:nvSpPr>
        <p:spPr>
          <a:xfrm>
            <a:off x="286043" y="1364022"/>
            <a:ext cx="11798105" cy="4355038"/>
          </a:xfrm>
          <a:prstGeom prst="rect">
            <a:avLst/>
          </a:prstGeom>
        </p:spPr>
        <p:txBody>
          <a:bodyPr wrap="square">
            <a:spAutoFit/>
          </a:bodyPr>
          <a:lstStyle/>
          <a:p>
            <a:pPr algn="just"/>
            <a:r>
              <a:rPr lang="en-US" u="sng" dirty="0">
                <a:latin typeface="Times New Roman" panose="02020603050405020304" pitchFamily="18" charset="0"/>
                <a:ea typeface="Times New Roman" panose="02020603050405020304" pitchFamily="18" charset="0"/>
              </a:rPr>
              <a:t>Log Decay Classes</a:t>
            </a:r>
            <a:r>
              <a:rPr lang="en-US" dirty="0">
                <a:latin typeface="Times New Roman" panose="02020603050405020304" pitchFamily="18" charset="0"/>
                <a:ea typeface="Times New Roman" panose="02020603050405020304" pitchFamily="18" charset="0"/>
              </a:rPr>
              <a:t> - There are five degrees of decomposition distinguished for standing and down deadwood, illustrated separately for coniferous and broadleaved tree species (Fig. 2). Decay class is recorded in the </a:t>
            </a:r>
            <a:r>
              <a:rPr lang="en-US" cap="small" dirty="0">
                <a:latin typeface="Times New Roman" panose="02020603050405020304" pitchFamily="18" charset="0"/>
                <a:ea typeface="Times New Roman" panose="02020603050405020304" pitchFamily="18" charset="0"/>
              </a:rPr>
              <a:t>Log Table</a:t>
            </a:r>
            <a:r>
              <a:rPr lang="en-US" dirty="0">
                <a:latin typeface="Times New Roman" panose="02020603050405020304" pitchFamily="18" charset="0"/>
                <a:ea typeface="Times New Roman" panose="02020603050405020304" pitchFamily="18" charset="0"/>
              </a:rPr>
              <a:t>.</a:t>
            </a:r>
          </a:p>
          <a:p>
            <a:pPr algn="just"/>
            <a:r>
              <a:rPr lang="en-US" dirty="0">
                <a:latin typeface="Times New Roman" panose="02020603050405020304" pitchFamily="18" charset="0"/>
                <a:ea typeface="Times New Roman" panose="02020603050405020304" pitchFamily="18" charset="0"/>
              </a:rPr>
              <a:t> </a:t>
            </a:r>
          </a:p>
          <a:p>
            <a:pPr marL="183515" marR="0" indent="-183515" algn="just">
              <a:spcBef>
                <a:spcPts val="0"/>
              </a:spcBef>
              <a:spcAft>
                <a:spcPts val="600"/>
              </a:spcAft>
            </a:pPr>
            <a:r>
              <a:rPr lang="en-US" dirty="0">
                <a:latin typeface="Times New Roman" panose="02020603050405020304" pitchFamily="18" charset="0"/>
                <a:ea typeface="Times New Roman" panose="02020603050405020304" pitchFamily="18" charset="0"/>
              </a:rPr>
              <a:t>1- Freshly fallen tree (usually windthrow or a basal rot); texture – wood intact; branches of 2nd order are attached; fully barked (usually ≥80% of stem surface); species is still recognizable;</a:t>
            </a:r>
          </a:p>
          <a:p>
            <a:pPr marL="182880" marR="0" indent="-182880" algn="just">
              <a:spcBef>
                <a:spcPts val="0"/>
              </a:spcBef>
              <a:spcAft>
                <a:spcPts val="600"/>
              </a:spcAft>
            </a:pPr>
            <a:r>
              <a:rPr lang="en-US" dirty="0">
                <a:latin typeface="Times New Roman" panose="02020603050405020304" pitchFamily="18" charset="0"/>
                <a:ea typeface="Times New Roman" panose="02020603050405020304" pitchFamily="18" charset="0"/>
              </a:rPr>
              <a:t>2- Texture – wood intact to partly hard or soft; branches of first order are partly attached; partly barked; the species can usually still be identified;</a:t>
            </a:r>
          </a:p>
          <a:p>
            <a:pPr marL="182880" marR="0" indent="-182880" algn="just">
              <a:spcBef>
                <a:spcPts val="0"/>
              </a:spcBef>
              <a:spcAft>
                <a:spcPts val="600"/>
              </a:spcAft>
            </a:pPr>
            <a:r>
              <a:rPr lang="en-US" dirty="0">
                <a:latin typeface="Times New Roman" panose="02020603050405020304" pitchFamily="18" charset="0"/>
                <a:ea typeface="Times New Roman" panose="02020603050405020304" pitchFamily="18" charset="0"/>
              </a:rPr>
              <a:t>3- Texture – wood hard but in large pieces; the wood is not compact any more along the entire stem length with the core or outer mantle subjected to rot. The genus can often be recognized, but species identification is difficult;</a:t>
            </a:r>
          </a:p>
          <a:p>
            <a:pPr marL="182880" marR="0" indent="-182880" algn="just">
              <a:spcBef>
                <a:spcPts val="0"/>
              </a:spcBef>
              <a:spcAft>
                <a:spcPts val="600"/>
              </a:spcAft>
            </a:pPr>
            <a:r>
              <a:rPr lang="en-US" dirty="0">
                <a:latin typeface="Times New Roman" panose="02020603050405020304" pitchFamily="18" charset="0"/>
                <a:ea typeface="Times New Roman" panose="02020603050405020304" pitchFamily="18" charset="0"/>
              </a:rPr>
              <a:t>4- Texture – wood chunks small, soft, and blocky; the wood is not compact and the cross-section is either elliptical or circular; </a:t>
            </a:r>
          </a:p>
          <a:p>
            <a:pPr marL="182880" marR="0" indent="-182880" algn="just">
              <a:spcBef>
                <a:spcPts val="0"/>
              </a:spcBef>
              <a:spcAft>
                <a:spcPts val="600"/>
              </a:spcAft>
            </a:pPr>
            <a:r>
              <a:rPr lang="en-US" dirty="0">
                <a:latin typeface="Times New Roman" panose="02020603050405020304" pitchFamily="18" charset="0"/>
                <a:ea typeface="Times New Roman" panose="02020603050405020304" pitchFamily="18" charset="0"/>
              </a:rPr>
              <a:t>5- The wood is at a stage of advanced rot; texture – wood chunks soft and powdery; deadwood no longer has a cylindrical shape; the species cannot be identified any more, a kick into a stem results in stem breakage, there are often just “little graves” with the patchy vegetation.</a:t>
            </a:r>
          </a:p>
          <a:p>
            <a:pPr algn="just"/>
            <a:r>
              <a:rPr lang="en-US" dirty="0">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916073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868</Words>
  <Application>Microsoft Macintosh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Abbey Yatsko</dc:creator>
  <cp:lastModifiedBy>Abbey Yatsko</cp:lastModifiedBy>
  <cp:revision>3</cp:revision>
  <dcterms:created xsi:type="dcterms:W3CDTF">2021-01-25T18:46:25Z</dcterms:created>
  <dcterms:modified xsi:type="dcterms:W3CDTF">2021-01-26T01:13:18Z</dcterms:modified>
</cp:coreProperties>
</file>