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4B53-C1EE-49AF-B2DF-BFDBC4256537}" type="datetimeFigureOut">
              <a:rPr lang="uk-UA" smtClean="0"/>
              <a:t>18.09.2020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4A0-B41A-40E1-843B-3F29333744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229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4B53-C1EE-49AF-B2DF-BFDBC4256537}" type="datetimeFigureOut">
              <a:rPr lang="uk-UA" smtClean="0"/>
              <a:t>18.09.2020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4A0-B41A-40E1-843B-3F29333744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14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4B53-C1EE-49AF-B2DF-BFDBC4256537}" type="datetimeFigureOut">
              <a:rPr lang="uk-UA" smtClean="0"/>
              <a:t>18.09.2020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4A0-B41A-40E1-843B-3F29333744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487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4B53-C1EE-49AF-B2DF-BFDBC4256537}" type="datetimeFigureOut">
              <a:rPr lang="uk-UA" smtClean="0"/>
              <a:t>18.09.2020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4A0-B41A-40E1-843B-3F29333744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439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4B53-C1EE-49AF-B2DF-BFDBC4256537}" type="datetimeFigureOut">
              <a:rPr lang="uk-UA" smtClean="0"/>
              <a:t>18.09.2020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4A0-B41A-40E1-843B-3F29333744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641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4B53-C1EE-49AF-B2DF-BFDBC4256537}" type="datetimeFigureOut">
              <a:rPr lang="uk-UA" smtClean="0"/>
              <a:t>18.09.2020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4A0-B41A-40E1-843B-3F29333744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824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4B53-C1EE-49AF-B2DF-BFDBC4256537}" type="datetimeFigureOut">
              <a:rPr lang="uk-UA" smtClean="0"/>
              <a:t>18.09.2020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4A0-B41A-40E1-843B-3F29333744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678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4B53-C1EE-49AF-B2DF-BFDBC4256537}" type="datetimeFigureOut">
              <a:rPr lang="uk-UA" smtClean="0"/>
              <a:t>18.09.2020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4A0-B41A-40E1-843B-3F29333744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916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4B53-C1EE-49AF-B2DF-BFDBC4256537}" type="datetimeFigureOut">
              <a:rPr lang="uk-UA" smtClean="0"/>
              <a:t>18.09.2020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4A0-B41A-40E1-843B-3F29333744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930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4B53-C1EE-49AF-B2DF-BFDBC4256537}" type="datetimeFigureOut">
              <a:rPr lang="uk-UA" smtClean="0"/>
              <a:t>18.09.2020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4A0-B41A-40E1-843B-3F29333744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69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4B53-C1EE-49AF-B2DF-BFDBC4256537}" type="datetimeFigureOut">
              <a:rPr lang="uk-UA" smtClean="0"/>
              <a:t>18.09.2020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4A0-B41A-40E1-843B-3F29333744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126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14B53-C1EE-49AF-B2DF-BFDBC4256537}" type="datetimeFigureOut">
              <a:rPr lang="uk-UA" smtClean="0"/>
              <a:t>18.09.2020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B84A0-B41A-40E1-843B-3F29333744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780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Rectangle 3"/>
          <p:cNvSpPr/>
          <p:nvPr/>
        </p:nvSpPr>
        <p:spPr>
          <a:xfrm>
            <a:off x="1674065" y="2967335"/>
            <a:ext cx="601366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2" algn="ctr" hangingPunct="0"/>
            <a:r>
              <a:rPr lang="uk-UA" sz="4000" dirty="0"/>
              <a:t>Перетворення </a:t>
            </a:r>
            <a:r>
              <a:rPr lang="uk-UA" sz="4000" dirty="0" err="1" smtClean="0"/>
              <a:t>трьохвимірних</a:t>
            </a:r>
            <a:r>
              <a:rPr lang="uk-UA" sz="4000" dirty="0" smtClean="0"/>
              <a:t> </a:t>
            </a:r>
            <a:r>
              <a:rPr lang="uk-UA" sz="4000" dirty="0"/>
              <a:t>координат</a:t>
            </a:r>
            <a:r>
              <a:rPr lang="uk-UA" dirty="0"/>
              <a:t>.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28502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808275"/>
              </p:ext>
            </p:extLst>
          </p:nvPr>
        </p:nvGraphicFramePr>
        <p:xfrm>
          <a:off x="1333500" y="361951"/>
          <a:ext cx="7524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r:id="rId3" imgW="748975" imgH="266584" progId="Equation.2">
                  <p:embed/>
                </p:oleObj>
              </mc:Choice>
              <mc:Fallback>
                <p:oleObj r:id="rId3" imgW="748975" imgH="266584" progId="Equation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361951"/>
                        <a:ext cx="75247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65408"/>
              </p:ext>
            </p:extLst>
          </p:nvPr>
        </p:nvGraphicFramePr>
        <p:xfrm>
          <a:off x="1614487" y="770793"/>
          <a:ext cx="9429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r:id="rId5" imgW="939392" imgH="266584" progId="Equation.2">
                  <p:embed/>
                </p:oleObj>
              </mc:Choice>
              <mc:Fallback>
                <p:oleObj r:id="rId5" imgW="939392" imgH="266584" progId="Equation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7" y="770793"/>
                        <a:ext cx="94297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752320"/>
              </p:ext>
            </p:extLst>
          </p:nvPr>
        </p:nvGraphicFramePr>
        <p:xfrm>
          <a:off x="3304291" y="776616"/>
          <a:ext cx="10191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r:id="rId7" imgW="1015559" imgH="266584" progId="Equation.2">
                  <p:embed/>
                </p:oleObj>
              </mc:Choice>
              <mc:Fallback>
                <p:oleObj r:id="rId7" imgW="1015559" imgH="266584" progId="Equation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4291" y="776616"/>
                        <a:ext cx="101917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048528"/>
              </p:ext>
            </p:extLst>
          </p:nvPr>
        </p:nvGraphicFramePr>
        <p:xfrm>
          <a:off x="2937579" y="1390650"/>
          <a:ext cx="20859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r:id="rId9" imgW="2082800" imgH="266700" progId="Equation.2">
                  <p:embed/>
                </p:oleObj>
              </mc:Choice>
              <mc:Fallback>
                <p:oleObj r:id="rId9" imgW="2082800" imgH="266700" progId="Equation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579" y="1390650"/>
                        <a:ext cx="208597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388967"/>
              </p:ext>
            </p:extLst>
          </p:nvPr>
        </p:nvGraphicFramePr>
        <p:xfrm>
          <a:off x="2282439" y="1780444"/>
          <a:ext cx="22955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r:id="rId11" imgW="2298700" imgH="431800" progId="Equation.2">
                  <p:embed/>
                </p:oleObj>
              </mc:Choice>
              <mc:Fallback>
                <p:oleObj r:id="rId11" imgW="2298700" imgH="431800" progId="Equation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439" y="1780444"/>
                        <a:ext cx="22955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0" y="2409825"/>
          <a:ext cx="14287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r:id="rId13" imgW="139639" imgH="152334" progId="Equation.2">
                  <p:embed/>
                </p:oleObj>
              </mc:Choice>
              <mc:Fallback>
                <p:oleObj r:id="rId13" imgW="139639" imgH="152334" progId="Equation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09825"/>
                        <a:ext cx="142875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696844"/>
              </p:ext>
            </p:extLst>
          </p:nvPr>
        </p:nvGraphicFramePr>
        <p:xfrm>
          <a:off x="3980566" y="3226764"/>
          <a:ext cx="12668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r:id="rId15" imgW="1270000" imgH="927100" progId="Equation.2">
                  <p:embed/>
                </p:oleObj>
              </mc:Choice>
              <mc:Fallback>
                <p:oleObj r:id="rId15" imgW="1270000" imgH="927100" progId="Equation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0566" y="3226764"/>
                        <a:ext cx="12668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366549"/>
              </p:ext>
            </p:extLst>
          </p:nvPr>
        </p:nvGraphicFramePr>
        <p:xfrm>
          <a:off x="3973126" y="4752774"/>
          <a:ext cx="12096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r:id="rId17" imgW="1205977" imgH="723586" progId="Equation.2">
                  <p:embed/>
                </p:oleObj>
              </mc:Choice>
              <mc:Fallback>
                <p:oleObj r:id="rId17" imgW="1205977" imgH="723586" progId="Equation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126" y="4752774"/>
                        <a:ext cx="12096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99075" y="49962"/>
            <a:ext cx="39667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Тепер точка в тривимірному просторі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723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запишеться як 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990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чи </a:t>
            </a: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12137" y="656349"/>
            <a:ext cx="654826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1400" dirty="0">
              <a:ea typeface="Times New Roman" panose="02020603050405020304" pitchFamily="18" charset="0"/>
            </a:endParaRP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Перетворення однорідних координат тепер 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опишеться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співвідношеннями:</a:t>
            </a:r>
            <a:endParaRPr kumimoji="0" lang="uk-UA" altLang="uk-UA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1524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та                                                                                                   (1)</a:t>
            </a:r>
            <a:endParaRPr kumimoji="0" lang="uk-UA" altLang="uk-UA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5887449" y="2117438"/>
            <a:ext cx="4171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endParaRPr kumimoji="0" lang="uk-UA" altLang="uk-UA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90521" y="2373388"/>
            <a:ext cx="604332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   деяка матриця перетворення. </a:t>
            </a: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 загальному випадку ця матриця може бути записана, як 4х4 виду:</a:t>
            </a:r>
            <a:endParaRPr kumimoji="0" lang="uk-UA" altLang="uk-UA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56068" y="3589137"/>
            <a:ext cx="686040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                                                                  (2)</a:t>
            </a:r>
            <a:endParaRPr kumimoji="0" lang="uk-UA" altLang="uk-UA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1400" dirty="0">
              <a:ea typeface="Times New Roman" panose="02020603050405020304" pitchFamily="18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Цю матрицю природно зобразити як блочну, що містить в собі наступні блоки:</a:t>
            </a:r>
            <a:endParaRPr kumimoji="0" lang="uk-UA" altLang="uk-UA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38506" y="5743373"/>
            <a:ext cx="115906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Матриця 3х3 здійснює лінійне перетворення у вигляді: зміни масштабу, зсуву, обертання.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Матриця-стрічка 1х3 - перенос, матриця-стовбець 3х1 відповідає за перетворення в перспективі; 1х1- повну рівномірну зміну масштабу. 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7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644" y="293511"/>
            <a:ext cx="9313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hangingPunct="0"/>
            <a:r>
              <a:rPr lang="uk-UA" dirty="0"/>
              <a:t>Афінна та перспективна геометрія</a:t>
            </a:r>
            <a:r>
              <a:rPr lang="uk-UA" dirty="0" smtClean="0"/>
              <a:t>.</a:t>
            </a:r>
          </a:p>
          <a:p>
            <a:pPr lvl="2" hangingPunct="0"/>
            <a:endParaRPr lang="uk-UA" b="1" dirty="0"/>
          </a:p>
          <a:p>
            <a:pPr lvl="2" hangingPunct="0"/>
            <a:endParaRPr lang="uk-UA" b="1" dirty="0"/>
          </a:p>
          <a:p>
            <a:r>
              <a:rPr lang="uk-UA" dirty="0"/>
              <a:t>Основною різницею між афінною (чи евклідовою) та пер-</a:t>
            </a:r>
            <a:r>
              <a:rPr lang="uk-UA" dirty="0" err="1"/>
              <a:t>спективною</a:t>
            </a:r>
            <a:r>
              <a:rPr lang="uk-UA" dirty="0"/>
              <a:t> геометрією полягає в понятті паралельності та спів-відношенні між паралельними прямими. В перспективній геометрії паралельні прямі можуть перетинатися, в афінній - ні.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7644" y="2314222"/>
            <a:ext cx="7834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Комбінація перспективного та проекційного перетворень створює перспективну проекцію. Перспективна проекція представляє собою перетворення зображення з три-вимірного простору в двовимірне. Якщо центр проектування знаходиться в безмежності, то перспективна проекція називається аксонометричною.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7644" y="3894667"/>
            <a:ext cx="69652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Аксонометричні проекції</a:t>
            </a:r>
            <a:r>
              <a:rPr lang="uk-UA" dirty="0" smtClean="0"/>
              <a:t>.</a:t>
            </a:r>
          </a:p>
          <a:p>
            <a:endParaRPr lang="uk-UA" dirty="0"/>
          </a:p>
          <a:p>
            <a:r>
              <a:rPr lang="uk-UA" dirty="0"/>
              <a:t> Аксонометричні проекції утворюються з допомогою афінного перетворення, визначник якого дорівнює нулю. Існує декілька типів аксонометричної проекції, що використовуються в інженерній графіці. Для отримання результуючої матриці перетворень використовується матриця 4х4, яка необхідна для проведення афінного перетворення системи точок, і матриця проектування на деяку площину з центру проектування в безмежності.</a:t>
            </a:r>
          </a:p>
        </p:txBody>
      </p:sp>
    </p:spTree>
    <p:extLst>
      <p:ext uri="{BB962C8B-B14F-4D97-AF65-F5344CB8AC3E}">
        <p14:creationId xmlns:p14="http://schemas.microsoft.com/office/powerpoint/2010/main" val="266150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474133"/>
            <a:ext cx="85005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До аксонометричних проекцій відносяться:</a:t>
            </a:r>
          </a:p>
          <a:p>
            <a:r>
              <a:rPr lang="uk-UA" dirty="0"/>
              <a:t>а) ортогональна: матриця перетворення здійснює лише обертання, причому координатні осі залишаються ортогональними під час проектування;</a:t>
            </a:r>
          </a:p>
          <a:p>
            <a:r>
              <a:rPr lang="uk-UA" dirty="0"/>
              <a:t>б) </a:t>
            </a:r>
            <a:r>
              <a:rPr lang="uk-UA" dirty="0" err="1"/>
              <a:t>діметрична</a:t>
            </a:r>
            <a:r>
              <a:rPr lang="uk-UA" dirty="0"/>
              <a:t>: дві з трьох осей під час проектування однаково скорочені;</a:t>
            </a:r>
          </a:p>
          <a:p>
            <a:r>
              <a:rPr lang="uk-UA" dirty="0"/>
              <a:t>в) ізометрична: всі три </a:t>
            </a:r>
            <a:r>
              <a:rPr lang="uk-UA" dirty="0" err="1"/>
              <a:t>вісі</a:t>
            </a:r>
            <a:r>
              <a:rPr lang="uk-UA" dirty="0"/>
              <a:t> однаково скорочені.</a:t>
            </a:r>
          </a:p>
          <a:p>
            <a:endParaRPr lang="uk-UA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830746"/>
              </p:ext>
            </p:extLst>
          </p:nvPr>
        </p:nvGraphicFramePr>
        <p:xfrm>
          <a:off x="8428458" y="2327785"/>
          <a:ext cx="39052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3" imgW="393529" imgH="152334" progId="Equation.2">
                  <p:embed/>
                </p:oleObj>
              </mc:Choice>
              <mc:Fallback>
                <p:oleObj r:id="rId3" imgW="393529" imgH="152334" progId="Equation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8458" y="2327785"/>
                        <a:ext cx="390525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575814"/>
              </p:ext>
            </p:extLst>
          </p:nvPr>
        </p:nvGraphicFramePr>
        <p:xfrm>
          <a:off x="2414520" y="2952712"/>
          <a:ext cx="38100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5" imgW="3810000" imgH="927100" progId="Equation.2">
                  <p:embed/>
                </p:oleObj>
              </mc:Choice>
              <mc:Fallback>
                <p:oleObj r:id="rId5" imgW="3810000" imgH="927100" progId="Equation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20" y="2952712"/>
                        <a:ext cx="38100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535289" y="21223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Найпростіша аксонометрична проекція з тривимірного простору на площину </a:t>
            </a: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662477" y="2110853"/>
            <a:ext cx="404405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може бути отримана шляхом перетворення: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535289" y="3932081"/>
            <a:ext cx="68125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Ортогональне аксонометричне перетворення включає в себе це перетворення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і деяке обертання навколо осі 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0" y="0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7" imgW="152268" imgH="152268" progId="Equation.2">
                  <p:embed/>
                </p:oleObj>
              </mc:Choice>
              <mc:Fallback>
                <p:oleObj r:id="rId7" imgW="152268" imgH="152268" progId="Equation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24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35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9657"/>
              </p:ext>
            </p:extLst>
          </p:nvPr>
        </p:nvGraphicFramePr>
        <p:xfrm>
          <a:off x="875594" y="614362"/>
          <a:ext cx="47910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r:id="rId3" imgW="4787900" imgH="927100" progId="Equation.2">
                  <p:embed/>
                </p:oleObj>
              </mc:Choice>
              <mc:Fallback>
                <p:oleObj r:id="rId3" imgW="4787900" imgH="927100" progId="Equation.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594" y="614362"/>
                        <a:ext cx="47910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614388"/>
              </p:ext>
            </p:extLst>
          </p:nvPr>
        </p:nvGraphicFramePr>
        <p:xfrm>
          <a:off x="1294694" y="2070756"/>
          <a:ext cx="43719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r:id="rId5" imgW="4368800" imgH="927100" progId="Equation.2">
                  <p:embed/>
                </p:oleObj>
              </mc:Choice>
              <mc:Fallback>
                <p:oleObj r:id="rId5" imgW="4368800" imgH="927100" progId="Equation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694" y="2070756"/>
                        <a:ext cx="43719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Для отримання співвідношень для діметричних та ізометричних проекцій розглянемо комбіновані обертання навколо осей </a:t>
            </a: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5887445" y="922437"/>
            <a:ext cx="4171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527538" y="27845"/>
            <a:ext cx="191033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uk-UA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Звідки отримаємо:</a:t>
            </a: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0" y="3714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kumimoji="0" lang="uk-UA" altLang="uk-UA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90246" y="3575538"/>
            <a:ext cx="8827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того </a:t>
            </a:r>
            <a:r>
              <a:rPr lang="ru-RU" dirty="0" err="1"/>
              <a:t>щоб</a:t>
            </a:r>
            <a:r>
              <a:rPr lang="ru-RU" dirty="0"/>
              <a:t>, </a:t>
            </a:r>
            <a:r>
              <a:rPr lang="ru-RU" dirty="0" err="1"/>
              <a:t>отримати</a:t>
            </a:r>
            <a:r>
              <a:rPr lang="ru-RU" dirty="0"/>
              <a:t> </a:t>
            </a:r>
            <a:r>
              <a:rPr lang="ru-RU" dirty="0" err="1"/>
              <a:t>діметричну</a:t>
            </a:r>
            <a:r>
              <a:rPr lang="ru-RU" dirty="0"/>
              <a:t> </a:t>
            </a:r>
            <a:r>
              <a:rPr lang="ru-RU" dirty="0" err="1"/>
              <a:t>проекцію</a:t>
            </a:r>
            <a:r>
              <a:rPr lang="ru-RU" dirty="0"/>
              <a:t>,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прирівняти</a:t>
            </a:r>
            <a:r>
              <a:rPr lang="ru-RU" dirty="0"/>
              <a:t> </a:t>
            </a:r>
            <a:r>
              <a:rPr lang="ru-RU" dirty="0" err="1"/>
              <a:t>довжини</a:t>
            </a:r>
            <a:r>
              <a:rPr lang="ru-RU" dirty="0"/>
              <a:t> </a:t>
            </a:r>
            <a:r>
              <a:rPr lang="ru-RU" dirty="0" err="1"/>
              <a:t>проекцій</a:t>
            </a:r>
            <a:r>
              <a:rPr lang="ru-RU" dirty="0"/>
              <a:t> на </a:t>
            </a:r>
            <a:r>
              <a:rPr lang="ru-RU" dirty="0" err="1"/>
              <a:t>вісь</a:t>
            </a:r>
            <a:r>
              <a:rPr lang="ru-RU" dirty="0"/>
              <a:t>   </a:t>
            </a:r>
            <a:r>
              <a:rPr lang="ru-RU" dirty="0" err="1"/>
              <a:t>отриманих</a:t>
            </a:r>
            <a:r>
              <a:rPr lang="ru-RU" dirty="0"/>
              <a:t> </a:t>
            </a:r>
            <a:r>
              <a:rPr lang="ru-RU" dirty="0" err="1"/>
              <a:t>векторів</a:t>
            </a:r>
            <a:r>
              <a:rPr lang="ru-RU" dirty="0"/>
              <a:t> т. т. </a:t>
            </a:r>
          </a:p>
          <a:p>
            <a:r>
              <a:rPr lang="ru-RU" dirty="0"/>
              <a:t> </a:t>
            </a:r>
          </a:p>
          <a:p>
            <a:r>
              <a:rPr lang="ru-RU" dirty="0" err="1"/>
              <a:t>Звідки</a:t>
            </a:r>
            <a:r>
              <a:rPr lang="ru-RU" dirty="0"/>
              <a:t> </a:t>
            </a:r>
            <a:r>
              <a:rPr lang="ru-RU" dirty="0" err="1"/>
              <a:t>отримаємо</a:t>
            </a:r>
            <a:r>
              <a:rPr lang="ru-RU" dirty="0"/>
              <a:t> </a:t>
            </a:r>
            <a:r>
              <a:rPr lang="ru-RU" dirty="0" err="1"/>
              <a:t>рівняння</a:t>
            </a:r>
            <a:r>
              <a:rPr lang="ru-RU" dirty="0"/>
              <a:t>:</a:t>
            </a:r>
          </a:p>
          <a:p>
            <a:r>
              <a:rPr lang="ru-RU" dirty="0"/>
              <a:t>                                                                      </a:t>
            </a:r>
            <a:r>
              <a:rPr lang="ru-RU" dirty="0" smtClean="0"/>
              <a:t>                               </a:t>
            </a:r>
          </a:p>
          <a:p>
            <a:endParaRPr lang="ru-RU" dirty="0"/>
          </a:p>
          <a:p>
            <a:r>
              <a:rPr lang="ru-RU" dirty="0" smtClean="0"/>
              <a:t>                                                                                                                         (</a:t>
            </a:r>
            <a:r>
              <a:rPr lang="ru-RU" dirty="0"/>
              <a:t>6)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5540" y="4209107"/>
            <a:ext cx="2123810" cy="34285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6669" y="5048631"/>
            <a:ext cx="1200000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8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60" y="348644"/>
            <a:ext cx="6128004" cy="198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1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Equation.2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Petro Venherskyi</dc:creator>
  <cp:lastModifiedBy>Petro Venherskyi</cp:lastModifiedBy>
  <cp:revision>10</cp:revision>
  <dcterms:created xsi:type="dcterms:W3CDTF">2020-09-04T07:10:54Z</dcterms:created>
  <dcterms:modified xsi:type="dcterms:W3CDTF">2020-09-18T12:14:41Z</dcterms:modified>
</cp:coreProperties>
</file>