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7" r:id="rId6"/>
    <p:sldId id="268" r:id="rId7"/>
    <p:sldId id="269" r:id="rId8"/>
    <p:sldId id="261" r:id="rId9"/>
    <p:sldId id="270" r:id="rId10"/>
    <p:sldId id="271" r:id="rId11"/>
    <p:sldId id="272" r:id="rId12"/>
    <p:sldId id="262" r:id="rId13"/>
    <p:sldId id="273" r:id="rId14"/>
    <p:sldId id="274" r:id="rId15"/>
    <p:sldId id="275" r:id="rId16"/>
    <p:sldId id="259" r:id="rId17"/>
    <p:sldId id="263" r:id="rId18"/>
    <p:sldId id="266" r:id="rId1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озділ за замовчуванням" id="{F899140B-9D85-46F1-8A1E-DE4246AEC79C}">
          <p14:sldIdLst>
            <p14:sldId id="256"/>
            <p14:sldId id="257"/>
            <p14:sldId id="258"/>
            <p14:sldId id="260"/>
            <p14:sldId id="267"/>
            <p14:sldId id="268"/>
            <p14:sldId id="269"/>
            <p14:sldId id="261"/>
            <p14:sldId id="270"/>
            <p14:sldId id="271"/>
            <p14:sldId id="272"/>
            <p14:sldId id="262"/>
            <p14:sldId id="273"/>
            <p14:sldId id="274"/>
            <p14:sldId id="275"/>
            <p14:sldId id="259"/>
            <p14:sldId id="263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 autoAdjust="0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6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583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40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93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3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52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74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65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1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68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45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80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170121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uk-UA" dirty="0"/>
          </a:p>
        </p:txBody>
      </p:sp>
      <p:sp>
        <p:nvSpPr>
          <p:cNvPr id="4" name="Text 2"/>
          <p:cNvSpPr/>
          <p:nvPr/>
        </p:nvSpPr>
        <p:spPr>
          <a:xfrm>
            <a:off x="6319599" y="1838206"/>
            <a:ext cx="7477601" cy="25148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uk-UA" sz="5249" dirty="0">
                <a:solidFill>
                  <a:srgbClr val="FFFFFF"/>
                </a:solidFill>
                <a:latin typeface="+mj-lt"/>
                <a:ea typeface="Fraunces" pitchFamily="34" charset="-122"/>
                <a:cs typeface="Fraunces" pitchFamily="34" charset="-120"/>
              </a:rPr>
              <a:t>Клієнтський </a:t>
            </a:r>
            <a:r>
              <a:rPr lang="en-US" sz="5249" dirty="0">
                <a:solidFill>
                  <a:srgbClr val="FFFFFF"/>
                </a:solidFill>
                <a:latin typeface="+mj-lt"/>
                <a:ea typeface="Fraunces" pitchFamily="34" charset="-122"/>
                <a:cs typeface="Fraunces" pitchFamily="34" charset="-120"/>
              </a:rPr>
              <a:t>JavaScript </a:t>
            </a:r>
            <a:r>
              <a:rPr lang="uk-UA" sz="5249" dirty="0">
                <a:solidFill>
                  <a:srgbClr val="FFFFFF"/>
                </a:solidFill>
                <a:latin typeface="+mj-lt"/>
                <a:ea typeface="Fraunces" pitchFamily="34" charset="-122"/>
                <a:cs typeface="Fraunces" pitchFamily="34" charset="-120"/>
              </a:rPr>
              <a:t>Обмеження безпеки</a:t>
            </a:r>
            <a:endParaRPr lang="en-US" sz="5249" dirty="0">
              <a:latin typeface="+mj-lt"/>
            </a:endParaRPr>
          </a:p>
        </p:txBody>
      </p:sp>
      <p:sp>
        <p:nvSpPr>
          <p:cNvPr id="8" name="Text 5"/>
          <p:cNvSpPr/>
          <p:nvPr/>
        </p:nvSpPr>
        <p:spPr>
          <a:xfrm>
            <a:off x="6319599" y="6002416"/>
            <a:ext cx="3442436" cy="887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uk-UA" sz="2187" b="1" dirty="0">
                <a:solidFill>
                  <a:srgbClr val="EBECEF"/>
                </a:solidFill>
                <a:ea typeface="Epilogue" pitchFamily="34" charset="-122"/>
                <a:cs typeface="Epilogue" pitchFamily="34" charset="-120"/>
              </a:rPr>
              <a:t>Виконав </a:t>
            </a:r>
            <a:r>
              <a:rPr lang="en-US" sz="2187" b="1" dirty="0">
                <a:solidFill>
                  <a:srgbClr val="EBECEF"/>
                </a:solidFill>
                <a:ea typeface="Epilogue" pitchFamily="34" charset="-122"/>
                <a:cs typeface="Epilogue" pitchFamily="34" charset="-120"/>
              </a:rPr>
              <a:t>Андрій Яцуляк</a:t>
            </a:r>
            <a:endParaRPr lang="uk-UA" sz="2187" b="1" dirty="0">
              <a:solidFill>
                <a:srgbClr val="EBECEF"/>
              </a:solidFill>
              <a:ea typeface="Epilogue" pitchFamily="34" charset="-122"/>
              <a:cs typeface="Epilogue" pitchFamily="34" charset="-120"/>
            </a:endParaRPr>
          </a:p>
          <a:p>
            <a:pPr marL="0" indent="0" algn="l">
              <a:lnSpc>
                <a:spcPts val="3062"/>
              </a:lnSpc>
              <a:buNone/>
            </a:pPr>
            <a:r>
              <a:rPr lang="uk-UA" sz="2187" b="1" dirty="0">
                <a:solidFill>
                  <a:srgbClr val="EBECEF"/>
                </a:solidFill>
                <a:ea typeface="Epilogue" pitchFamily="34" charset="-122"/>
              </a:rPr>
              <a:t>Студент ПМІ-31</a:t>
            </a: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uk-UA" dirty="0"/>
          </a:p>
        </p:txBody>
      </p:sp>
      <p:sp>
        <p:nvSpPr>
          <p:cNvPr id="4" name="Text 2"/>
          <p:cNvSpPr/>
          <p:nvPr/>
        </p:nvSpPr>
        <p:spPr>
          <a:xfrm>
            <a:off x="3083957" y="580311"/>
            <a:ext cx="51663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374" dirty="0">
                <a:solidFill>
                  <a:srgbClr val="FFFFFF"/>
                </a:solidFill>
                <a:ea typeface="Fraunces" pitchFamily="34" charset="-122"/>
                <a:cs typeface="Fraunces" pitchFamily="34" charset="-120"/>
              </a:rPr>
              <a:t>Cross-Origin Resource Sharing (CORS)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2037992" y="2169033"/>
            <a:ext cx="7074109" cy="9975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281"/>
              </a:lnSpc>
            </a:pPr>
            <a:r>
              <a:rPr lang="uk-UA" sz="2660" b="1" dirty="0">
                <a:solidFill>
                  <a:srgbClr val="EBECEF"/>
                </a:solidFill>
                <a:latin typeface="Calibri" panose="020F0502020204030204" pitchFamily="34" charset="0"/>
                <a:ea typeface="Fraunces" pitchFamily="34" charset="-122"/>
                <a:cs typeface="Calibri" panose="020F0502020204030204" pitchFamily="34" charset="0"/>
              </a:rPr>
              <a:t>Роль </a:t>
            </a:r>
            <a:r>
              <a:rPr lang="en-US" sz="2660" b="1" dirty="0">
                <a:solidFill>
                  <a:srgbClr val="EBECEF"/>
                </a:solidFill>
                <a:latin typeface="Calibri" panose="020F0502020204030204" pitchFamily="34" charset="0"/>
                <a:ea typeface="Fraunces" pitchFamily="34" charset="-122"/>
                <a:cs typeface="Calibri" panose="020F0502020204030204" pitchFamily="34" charset="0"/>
              </a:rPr>
              <a:t>Preflight Requests</a:t>
            </a:r>
            <a:endParaRPr lang="en-US" sz="266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2734"/>
              </a:lnSpc>
            </a:pPr>
            <a:endParaRPr lang="uk-UA" sz="2400" b="1" dirty="0">
              <a:solidFill>
                <a:srgbClr val="FFFFFF"/>
              </a:solidFill>
              <a:latin typeface="Calibri" panose="020F0502020204030204" pitchFamily="34" charset="0"/>
              <a:ea typeface="Fraunces" pitchFamily="34" charset="-122"/>
              <a:cs typeface="Calibri" panose="020F0502020204030204" pitchFamily="34" charset="0"/>
            </a:endParaRPr>
          </a:p>
          <a:p>
            <a:pPr>
              <a:lnSpc>
                <a:spcPts val="2734"/>
              </a:lnSpc>
            </a:pPr>
            <a:endParaRPr lang="uk-UA" sz="2400" b="1" dirty="0">
              <a:solidFill>
                <a:srgbClr val="FFFFFF"/>
              </a:solidFill>
              <a:latin typeface="Calibri" panose="020F0502020204030204" pitchFamily="34" charset="0"/>
              <a:ea typeface="Fraunces" pitchFamily="34" charset="-122"/>
              <a:cs typeface="Calibri" panose="020F0502020204030204" pitchFamily="34" charset="0"/>
            </a:endParaRPr>
          </a:p>
          <a:p>
            <a:pPr>
              <a:lnSpc>
                <a:spcPts val="2734"/>
              </a:lnSpc>
            </a:pPr>
            <a:endParaRPr lang="uk-UA" sz="2400" b="1" dirty="0">
              <a:solidFill>
                <a:schemeClr val="bg1"/>
              </a:solidFill>
              <a:ea typeface="Fraunces" pitchFamily="34" charset="-122"/>
              <a:cs typeface="Calibri" panose="020F0502020204030204" pitchFamily="34" charset="0"/>
            </a:endParaRPr>
          </a:p>
          <a:p>
            <a:pPr marL="342900" indent="-342900">
              <a:lnSpc>
                <a:spcPts val="2734"/>
              </a:lnSpc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bg1"/>
                </a:solidFill>
              </a:rPr>
              <a:t>Попередній запит (</a:t>
            </a:r>
            <a:r>
              <a:rPr lang="uk-UA" sz="2400" dirty="0" err="1">
                <a:solidFill>
                  <a:schemeClr val="bg1"/>
                </a:solidFill>
              </a:rPr>
              <a:t>Preflight</a:t>
            </a:r>
            <a:r>
              <a:rPr lang="uk-UA" sz="2400" dirty="0">
                <a:solidFill>
                  <a:schemeClr val="bg1"/>
                </a:solidFill>
              </a:rPr>
              <a:t> </a:t>
            </a:r>
            <a:r>
              <a:rPr lang="uk-UA" sz="2400" dirty="0" err="1">
                <a:solidFill>
                  <a:schemeClr val="bg1"/>
                </a:solidFill>
              </a:rPr>
              <a:t>Request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ts val="2734"/>
              </a:lnSpc>
              <a:buFont typeface="Arial" panose="020B0604020202020204" pitchFamily="34" charset="0"/>
              <a:buChar char="•"/>
            </a:pPr>
            <a:r>
              <a:rPr lang="uk-UA" sz="2400" dirty="0" err="1">
                <a:solidFill>
                  <a:schemeClr val="bg1"/>
                </a:solidFill>
              </a:rPr>
              <a:t>Життєво</a:t>
            </a:r>
            <a:r>
              <a:rPr lang="uk-UA" sz="2400" dirty="0">
                <a:solidFill>
                  <a:schemeClr val="bg1"/>
                </a:solidFill>
              </a:rPr>
              <a:t> важливі метадані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ts val="2734"/>
              </a:lnSpc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bg1"/>
                </a:solidFill>
              </a:rPr>
              <a:t>Серверна обробка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ts val="2734"/>
              </a:lnSpc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bg1"/>
                </a:solidFill>
              </a:rPr>
              <a:t>Основний запит (</a:t>
            </a:r>
            <a:r>
              <a:rPr lang="uk-UA" sz="2400" dirty="0" err="1">
                <a:solidFill>
                  <a:schemeClr val="bg1"/>
                </a:solidFill>
              </a:rPr>
              <a:t>Main</a:t>
            </a:r>
            <a:r>
              <a:rPr lang="uk-UA" sz="2400" dirty="0">
                <a:solidFill>
                  <a:schemeClr val="bg1"/>
                </a:solidFill>
              </a:rPr>
              <a:t> </a:t>
            </a:r>
            <a:r>
              <a:rPr lang="uk-UA" sz="2400" dirty="0" err="1">
                <a:solidFill>
                  <a:schemeClr val="bg1"/>
                </a:solidFill>
              </a:rPr>
              <a:t>Request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Text 4"/>
          <p:cNvSpPr/>
          <p:nvPr/>
        </p:nvSpPr>
        <p:spPr>
          <a:xfrm>
            <a:off x="2037993" y="5414963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5667137" y="5063013"/>
            <a:ext cx="3296007" cy="701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734"/>
              </a:lnSpc>
            </a:pPr>
            <a:endParaRPr lang="en-US" sz="218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5667137" y="5415082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9296399" y="5064085"/>
            <a:ext cx="3296007" cy="701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734"/>
              </a:lnSpc>
            </a:pP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415082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17212425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uk-UA" dirty="0"/>
          </a:p>
        </p:txBody>
      </p:sp>
      <p:sp>
        <p:nvSpPr>
          <p:cNvPr id="4" name="Text 2"/>
          <p:cNvSpPr/>
          <p:nvPr/>
        </p:nvSpPr>
        <p:spPr>
          <a:xfrm>
            <a:off x="3083957" y="580311"/>
            <a:ext cx="51663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374" dirty="0">
                <a:solidFill>
                  <a:srgbClr val="FFFFFF"/>
                </a:solidFill>
                <a:ea typeface="Fraunces" pitchFamily="34" charset="-122"/>
                <a:cs typeface="Fraunces" pitchFamily="34" charset="-120"/>
              </a:rPr>
              <a:t>Cross-Origin Resource Sharing (CORS)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2037992" y="2169033"/>
            <a:ext cx="7074109" cy="9975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281"/>
              </a:lnSpc>
            </a:pPr>
            <a:r>
              <a:rPr lang="uk-UA" sz="2660" b="1" dirty="0">
                <a:solidFill>
                  <a:schemeClr val="bg1"/>
                </a:solidFill>
              </a:rPr>
              <a:t>Захист</a:t>
            </a:r>
            <a:r>
              <a:rPr lang="en-US" sz="2660" b="1" dirty="0">
                <a:solidFill>
                  <a:schemeClr val="bg1"/>
                </a:solidFill>
              </a:rPr>
              <a:t> Cross-Origin </a:t>
            </a:r>
            <a:r>
              <a:rPr lang="uk-UA" sz="2660" b="1" dirty="0">
                <a:solidFill>
                  <a:schemeClr val="bg1"/>
                </a:solidFill>
              </a:rPr>
              <a:t>запитів</a:t>
            </a:r>
            <a:endParaRPr lang="uk-UA" sz="2660" b="1" dirty="0">
              <a:solidFill>
                <a:schemeClr val="bg1"/>
              </a:solidFill>
              <a:ea typeface="Fraunces" pitchFamily="34" charset="-122"/>
              <a:cs typeface="Calibri" panose="020F0502020204030204" pitchFamily="34" charset="0"/>
            </a:endParaRPr>
          </a:p>
          <a:p>
            <a:pPr>
              <a:lnSpc>
                <a:spcPts val="2734"/>
              </a:lnSpc>
            </a:pPr>
            <a:endParaRPr lang="uk-UA" sz="2400" b="1" dirty="0">
              <a:solidFill>
                <a:srgbClr val="FFFFFF"/>
              </a:solidFill>
              <a:latin typeface="Calibri" panose="020F0502020204030204" pitchFamily="34" charset="0"/>
              <a:ea typeface="Fraunces" pitchFamily="34" charset="-122"/>
              <a:cs typeface="Calibri" panose="020F0502020204030204" pitchFamily="34" charset="0"/>
            </a:endParaRPr>
          </a:p>
          <a:p>
            <a:pPr>
              <a:lnSpc>
                <a:spcPts val="2734"/>
              </a:lnSpc>
            </a:pPr>
            <a:endParaRPr lang="uk-UA" sz="2400" b="1" dirty="0">
              <a:solidFill>
                <a:schemeClr val="bg1"/>
              </a:solidFill>
              <a:ea typeface="Fraunces" pitchFamily="34" charset="-122"/>
              <a:cs typeface="Calibri" panose="020F0502020204030204" pitchFamily="34" charset="0"/>
            </a:endParaRPr>
          </a:p>
          <a:p>
            <a:pPr marL="342900" indent="-342900">
              <a:lnSpc>
                <a:spcPts val="2734"/>
              </a:lnSpc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bg1"/>
                </a:solidFill>
              </a:rPr>
              <a:t>Встановити відповідні заголовки CORS на сервері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marL="1257300" lvl="2" indent="-342900">
              <a:lnSpc>
                <a:spcPts val="2734"/>
              </a:lnSpc>
              <a:buFont typeface="Wingdings" panose="05000000000000000000" pitchFamily="2" charset="2"/>
              <a:buChar char="Ø"/>
            </a:pPr>
            <a:r>
              <a:rPr lang="uk-UA" sz="2000" dirty="0" err="1">
                <a:solidFill>
                  <a:schemeClr val="bg1"/>
                </a:solidFill>
              </a:rPr>
              <a:t>Origin</a:t>
            </a:r>
            <a:endParaRPr lang="en-US" sz="2000" dirty="0">
              <a:solidFill>
                <a:schemeClr val="bg1"/>
              </a:solidFill>
            </a:endParaRPr>
          </a:p>
          <a:p>
            <a:pPr marL="1257300" lvl="2" indent="-342900">
              <a:lnSpc>
                <a:spcPts val="2734"/>
              </a:lnSpc>
              <a:buFont typeface="Wingdings" panose="05000000000000000000" pitchFamily="2" charset="2"/>
              <a:buChar char="Ø"/>
            </a:pPr>
            <a:r>
              <a:rPr lang="uk-UA" sz="2000" dirty="0">
                <a:solidFill>
                  <a:schemeClr val="bg1"/>
                </a:solidFill>
              </a:rPr>
              <a:t>Access-</a:t>
            </a:r>
            <a:r>
              <a:rPr lang="uk-UA" sz="2000" dirty="0" err="1">
                <a:solidFill>
                  <a:schemeClr val="bg1"/>
                </a:solidFill>
              </a:rPr>
              <a:t>Control</a:t>
            </a:r>
            <a:r>
              <a:rPr lang="uk-UA" sz="2000" dirty="0">
                <a:solidFill>
                  <a:schemeClr val="bg1"/>
                </a:solidFill>
              </a:rPr>
              <a:t>-</a:t>
            </a:r>
            <a:r>
              <a:rPr lang="uk-UA" sz="2000" dirty="0" err="1">
                <a:solidFill>
                  <a:schemeClr val="bg1"/>
                </a:solidFill>
              </a:rPr>
              <a:t>Allow-Origin</a:t>
            </a:r>
            <a:endParaRPr lang="en-US" sz="2000" dirty="0">
              <a:solidFill>
                <a:schemeClr val="bg1"/>
              </a:solidFill>
            </a:endParaRPr>
          </a:p>
          <a:p>
            <a:pPr marL="1257300" lvl="2" indent="-342900">
              <a:lnSpc>
                <a:spcPts val="2734"/>
              </a:lnSpc>
              <a:buFont typeface="Wingdings" panose="05000000000000000000" pitchFamily="2" charset="2"/>
              <a:buChar char="Ø"/>
            </a:pPr>
            <a:r>
              <a:rPr lang="uk-UA" sz="2000" dirty="0">
                <a:solidFill>
                  <a:schemeClr val="bg1"/>
                </a:solidFill>
              </a:rPr>
              <a:t>Access-</a:t>
            </a:r>
            <a:r>
              <a:rPr lang="uk-UA" sz="2000" dirty="0" err="1">
                <a:solidFill>
                  <a:schemeClr val="bg1"/>
                </a:solidFill>
              </a:rPr>
              <a:t>Control</a:t>
            </a:r>
            <a:r>
              <a:rPr lang="uk-UA" sz="2000" dirty="0">
                <a:solidFill>
                  <a:schemeClr val="bg1"/>
                </a:solidFill>
              </a:rPr>
              <a:t>-</a:t>
            </a:r>
            <a:r>
              <a:rPr lang="uk-UA" sz="2000" dirty="0" err="1">
                <a:solidFill>
                  <a:schemeClr val="bg1"/>
                </a:solidFill>
              </a:rPr>
              <a:t>Allow-Methods</a:t>
            </a:r>
            <a:endParaRPr lang="en-US" sz="2000" dirty="0">
              <a:solidFill>
                <a:schemeClr val="bg1"/>
              </a:solidFill>
            </a:endParaRPr>
          </a:p>
          <a:p>
            <a:pPr marL="1257300" lvl="2" indent="-342900">
              <a:lnSpc>
                <a:spcPts val="2734"/>
              </a:lnSpc>
              <a:buFont typeface="Wingdings" panose="05000000000000000000" pitchFamily="2" charset="2"/>
              <a:buChar char="Ø"/>
            </a:pPr>
            <a:r>
              <a:rPr lang="uk-UA" sz="2000" dirty="0">
                <a:solidFill>
                  <a:schemeClr val="bg1"/>
                </a:solidFill>
              </a:rPr>
              <a:t>Access-</a:t>
            </a:r>
            <a:r>
              <a:rPr lang="uk-UA" sz="2000" dirty="0" err="1">
                <a:solidFill>
                  <a:schemeClr val="bg1"/>
                </a:solidFill>
              </a:rPr>
              <a:t>Control</a:t>
            </a:r>
            <a:r>
              <a:rPr lang="uk-UA" sz="2000" dirty="0">
                <a:solidFill>
                  <a:schemeClr val="bg1"/>
                </a:solidFill>
              </a:rPr>
              <a:t>-</a:t>
            </a:r>
            <a:r>
              <a:rPr lang="uk-UA" sz="2000" dirty="0" err="1">
                <a:solidFill>
                  <a:schemeClr val="bg1"/>
                </a:solidFill>
              </a:rPr>
              <a:t>Allow-Headers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ts val="2734"/>
              </a:lnSpc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bg1"/>
                </a:solidFill>
              </a:rPr>
              <a:t>Використовувати мінімальні дозволи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ts val="2734"/>
              </a:lnSpc>
              <a:buFont typeface="Arial" panose="020B0604020202020204" pitchFamily="34" charset="0"/>
              <a:buChar char="•"/>
            </a:pPr>
            <a:r>
              <a:rPr lang="uk-UA" sz="2400" dirty="0" err="1">
                <a:solidFill>
                  <a:schemeClr val="bg1"/>
                </a:solidFill>
              </a:rPr>
              <a:t>Валідація</a:t>
            </a:r>
            <a:r>
              <a:rPr lang="uk-UA" sz="2400" dirty="0">
                <a:solidFill>
                  <a:schemeClr val="bg1"/>
                </a:solidFill>
              </a:rPr>
              <a:t> вхідних даних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ts val="2734"/>
              </a:lnSpc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bg1"/>
                </a:solidFill>
              </a:rPr>
              <a:t>Використання </a:t>
            </a:r>
            <a:r>
              <a:rPr lang="uk-UA" sz="2400" dirty="0" err="1">
                <a:solidFill>
                  <a:schemeClr val="bg1"/>
                </a:solidFill>
              </a:rPr>
              <a:t>Content</a:t>
            </a:r>
            <a:r>
              <a:rPr lang="uk-UA" sz="2400" dirty="0">
                <a:solidFill>
                  <a:schemeClr val="bg1"/>
                </a:solidFill>
              </a:rPr>
              <a:t> </a:t>
            </a:r>
            <a:r>
              <a:rPr lang="uk-UA" sz="2400" dirty="0" err="1">
                <a:solidFill>
                  <a:schemeClr val="bg1"/>
                </a:solidFill>
              </a:rPr>
              <a:t>Security</a:t>
            </a:r>
            <a:r>
              <a:rPr lang="uk-UA" sz="2400" dirty="0">
                <a:solidFill>
                  <a:schemeClr val="bg1"/>
                </a:solidFill>
              </a:rPr>
              <a:t> </a:t>
            </a:r>
            <a:r>
              <a:rPr lang="uk-UA" sz="2400" dirty="0" err="1">
                <a:solidFill>
                  <a:schemeClr val="bg1"/>
                </a:solidFill>
              </a:rPr>
              <a:t>Policy</a:t>
            </a:r>
            <a:r>
              <a:rPr lang="uk-UA" sz="2400" dirty="0">
                <a:solidFill>
                  <a:schemeClr val="bg1"/>
                </a:solidFill>
              </a:rPr>
              <a:t> (CSP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ts val="2734"/>
              </a:lnSpc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bg1"/>
                </a:solidFill>
              </a:rPr>
              <a:t>Використовування HTTPS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2037993" y="5414963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5667137" y="5063013"/>
            <a:ext cx="3296007" cy="701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734"/>
              </a:lnSpc>
            </a:pPr>
            <a:endParaRPr lang="en-US" sz="218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5667137" y="5415082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9296399" y="5064085"/>
            <a:ext cx="3296007" cy="701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734"/>
              </a:lnSpc>
            </a:pP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415082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A2FA616-E2D9-4776-BC46-417D94E05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4402" y="4327460"/>
            <a:ext cx="2942977" cy="217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520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-6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908447"/>
            <a:ext cx="7840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+mj-lt"/>
                <a:ea typeface="Fraunces" pitchFamily="34" charset="-122"/>
                <a:cs typeface="Fraunces" pitchFamily="34" charset="-120"/>
              </a:rPr>
              <a:t>Content Security Policy (CSP)</a:t>
            </a:r>
            <a:endParaRPr lang="en-US" sz="4374" dirty="0">
              <a:latin typeface="+mj-lt"/>
            </a:endParaRPr>
          </a:p>
        </p:txBody>
      </p:sp>
      <p:sp>
        <p:nvSpPr>
          <p:cNvPr id="5" name="Shape 3"/>
          <p:cNvSpPr/>
          <p:nvPr/>
        </p:nvSpPr>
        <p:spPr>
          <a:xfrm>
            <a:off x="7293053" y="2047161"/>
            <a:ext cx="45719" cy="4067889"/>
          </a:xfrm>
          <a:prstGeom prst="rect">
            <a:avLst/>
          </a:prstGeom>
          <a:solidFill>
            <a:srgbClr val="303B69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448461"/>
            <a:ext cx="777597" cy="44410"/>
          </a:xfrm>
          <a:prstGeom prst="rect">
            <a:avLst/>
          </a:prstGeom>
          <a:solidFill>
            <a:srgbClr val="303B69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9" y="222075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38940" y="2262426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269331"/>
            <a:ext cx="3032760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uk-UA" sz="2187" dirty="0">
                <a:solidFill>
                  <a:srgbClr val="EBECEF"/>
                </a:solidFill>
                <a:ea typeface="Fraunces" pitchFamily="34" charset="-122"/>
                <a:cs typeface="Fraunces" pitchFamily="34" charset="-120"/>
              </a:rPr>
              <a:t>Принципи та функціональність </a:t>
            </a:r>
            <a:r>
              <a:rPr lang="en-US" sz="2187" dirty="0">
                <a:solidFill>
                  <a:srgbClr val="EBECEF"/>
                </a:solidFill>
                <a:ea typeface="Fraunces" pitchFamily="34" charset="-122"/>
                <a:cs typeface="Fraunces" pitchFamily="34" charset="-120"/>
              </a:rPr>
              <a:t>CSP 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2846308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559314"/>
            <a:ext cx="777597" cy="44410"/>
          </a:xfrm>
          <a:prstGeom prst="rect">
            <a:avLst/>
          </a:prstGeom>
          <a:solidFill>
            <a:srgbClr val="303B69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33160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2270" y="3373279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037993" y="3380184"/>
            <a:ext cx="40551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>
              <a:lnSpc>
                <a:spcPts val="2734"/>
              </a:lnSpc>
            </a:pPr>
            <a:r>
              <a:rPr lang="uk-UA" sz="2187" dirty="0">
                <a:solidFill>
                  <a:srgbClr val="EBECEF"/>
                </a:solidFill>
                <a:ea typeface="Fraunces" pitchFamily="34" charset="-122"/>
                <a:cs typeface="Fraunces" pitchFamily="34" charset="-120"/>
              </a:rPr>
              <a:t>Захист від </a:t>
            </a:r>
            <a:r>
              <a:rPr lang="en-US" sz="2187" dirty="0">
                <a:solidFill>
                  <a:srgbClr val="EBECEF"/>
                </a:solidFill>
                <a:ea typeface="Fraunces" pitchFamily="34" charset="-122"/>
                <a:cs typeface="Fraunces" pitchFamily="34" charset="-120"/>
              </a:rPr>
              <a:t>Code Injection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296727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43026" y="4660226"/>
            <a:ext cx="777597" cy="44410"/>
          </a:xfrm>
          <a:prstGeom prst="rect">
            <a:avLst/>
          </a:prstGeom>
          <a:solidFill>
            <a:srgbClr val="303B69"/>
          </a:solidFill>
          <a:ln/>
        </p:spPr>
      </p:sp>
      <p:sp>
        <p:nvSpPr>
          <p:cNvPr id="17" name="Shape 15"/>
          <p:cNvSpPr/>
          <p:nvPr/>
        </p:nvSpPr>
        <p:spPr>
          <a:xfrm>
            <a:off x="7087492" y="443972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23700" y="4451985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4453890"/>
            <a:ext cx="33451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uk-UA" sz="2187" dirty="0">
                <a:solidFill>
                  <a:srgbClr val="EBECEF"/>
                </a:solidFill>
                <a:ea typeface="Fraunces" pitchFamily="34" charset="-122"/>
                <a:cs typeface="Fraunces" pitchFamily="34" charset="-120"/>
              </a:rPr>
              <a:t>Забезпечення безпеки скриптів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503783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C147632B-B77A-4F85-ADA9-ADB988EDE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140" y="4792236"/>
            <a:ext cx="4509250" cy="2536453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-6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uk-UA" dirty="0"/>
          </a:p>
        </p:txBody>
      </p:sp>
      <p:sp>
        <p:nvSpPr>
          <p:cNvPr id="4" name="Text 2"/>
          <p:cNvSpPr/>
          <p:nvPr/>
        </p:nvSpPr>
        <p:spPr>
          <a:xfrm>
            <a:off x="3083957" y="580311"/>
            <a:ext cx="51663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374" dirty="0">
                <a:solidFill>
                  <a:srgbClr val="FFFFFF"/>
                </a:solidFill>
                <a:ea typeface="Fraunces" pitchFamily="34" charset="-122"/>
                <a:cs typeface="Fraunces" pitchFamily="34" charset="-120"/>
              </a:rPr>
              <a:t>Content Security Policy (CSP)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2037992" y="2169033"/>
            <a:ext cx="7074109" cy="9975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281"/>
              </a:lnSpc>
            </a:pPr>
            <a:r>
              <a:rPr lang="uk-UA" sz="2660" b="1" dirty="0">
                <a:solidFill>
                  <a:schemeClr val="bg1"/>
                </a:solidFill>
              </a:rPr>
              <a:t>Принципи та функціональність </a:t>
            </a:r>
            <a:r>
              <a:rPr lang="en-US" sz="2660" b="1" dirty="0">
                <a:solidFill>
                  <a:schemeClr val="bg1"/>
                </a:solidFill>
              </a:rPr>
              <a:t>CSP</a:t>
            </a:r>
            <a:endParaRPr lang="uk-UA" sz="2660" b="1" dirty="0">
              <a:solidFill>
                <a:schemeClr val="bg1"/>
              </a:solidFill>
              <a:ea typeface="Fraunces" pitchFamily="34" charset="-122"/>
              <a:cs typeface="Calibri" panose="020F0502020204030204" pitchFamily="34" charset="0"/>
            </a:endParaRPr>
          </a:p>
          <a:p>
            <a:pPr>
              <a:lnSpc>
                <a:spcPts val="2734"/>
              </a:lnSpc>
            </a:pPr>
            <a:endParaRPr lang="uk-UA" sz="2400" b="1" dirty="0">
              <a:solidFill>
                <a:srgbClr val="FFFFFF"/>
              </a:solidFill>
              <a:latin typeface="Calibri" panose="020F0502020204030204" pitchFamily="34" charset="0"/>
              <a:ea typeface="Fraunces" pitchFamily="34" charset="-122"/>
              <a:cs typeface="Calibri" panose="020F0502020204030204" pitchFamily="34" charset="0"/>
            </a:endParaRPr>
          </a:p>
          <a:p>
            <a:pPr>
              <a:lnSpc>
                <a:spcPts val="2734"/>
              </a:lnSpc>
            </a:pPr>
            <a:endParaRPr lang="uk-UA" sz="2400" b="1" dirty="0">
              <a:solidFill>
                <a:schemeClr val="bg1"/>
              </a:solidFill>
              <a:ea typeface="Fraunces" pitchFamily="34" charset="-122"/>
              <a:cs typeface="Calibri" panose="020F0502020204030204" pitchFamily="34" charset="0"/>
            </a:endParaRPr>
          </a:p>
          <a:p>
            <a:pPr marL="342900" indent="-342900">
              <a:lnSpc>
                <a:spcPts val="2734"/>
              </a:lnSpc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bg1"/>
                </a:solidFill>
              </a:rPr>
              <a:t>Відповідність засобами забезпечення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ts val="2734"/>
              </a:lnSpc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bg1"/>
                </a:solidFill>
              </a:rPr>
              <a:t>Заборона атак XSS</a:t>
            </a:r>
          </a:p>
          <a:p>
            <a:pPr marL="342900" indent="-342900">
              <a:lnSpc>
                <a:spcPts val="2734"/>
              </a:lnSpc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bg1"/>
                </a:solidFill>
              </a:rPr>
              <a:t>Можливість повідомлення про помилки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2037993" y="5414963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5667137" y="5063013"/>
            <a:ext cx="3296007" cy="701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734"/>
              </a:lnSpc>
            </a:pPr>
            <a:endParaRPr lang="en-US" sz="218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5667137" y="5415082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9296399" y="5064085"/>
            <a:ext cx="3296007" cy="701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734"/>
              </a:lnSpc>
            </a:pP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415082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92F7CD2-6339-4536-B1AA-1F111378D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018" y="5063013"/>
            <a:ext cx="2961167" cy="222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66512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-6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uk-UA" dirty="0"/>
          </a:p>
        </p:txBody>
      </p:sp>
      <p:sp>
        <p:nvSpPr>
          <p:cNvPr id="4" name="Text 2"/>
          <p:cNvSpPr/>
          <p:nvPr/>
        </p:nvSpPr>
        <p:spPr>
          <a:xfrm>
            <a:off x="3083957" y="580311"/>
            <a:ext cx="51663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374" dirty="0">
                <a:solidFill>
                  <a:srgbClr val="FFFFFF"/>
                </a:solidFill>
                <a:ea typeface="Fraunces" pitchFamily="34" charset="-122"/>
                <a:cs typeface="Fraunces" pitchFamily="34" charset="-120"/>
              </a:rPr>
              <a:t>Content Security Policy (CSP)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2037993" y="2208705"/>
            <a:ext cx="7074109" cy="9975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281"/>
              </a:lnSpc>
            </a:pPr>
            <a:r>
              <a:rPr lang="uk-UA" sz="2660" b="1" dirty="0">
                <a:solidFill>
                  <a:schemeClr val="bg1"/>
                </a:solidFill>
              </a:rPr>
              <a:t>Захист від </a:t>
            </a:r>
            <a:r>
              <a:rPr lang="en-US" sz="2660" b="1" dirty="0">
                <a:solidFill>
                  <a:schemeClr val="bg1"/>
                </a:solidFill>
              </a:rPr>
              <a:t>Code Injection</a:t>
            </a:r>
            <a:endParaRPr lang="uk-UA" sz="2660" b="1" dirty="0">
              <a:solidFill>
                <a:schemeClr val="bg1"/>
              </a:solidFill>
              <a:ea typeface="Fraunces" pitchFamily="34" charset="-122"/>
              <a:cs typeface="Calibri" panose="020F0502020204030204" pitchFamily="34" charset="0"/>
            </a:endParaRPr>
          </a:p>
          <a:p>
            <a:pPr>
              <a:lnSpc>
                <a:spcPts val="2734"/>
              </a:lnSpc>
            </a:pPr>
            <a:endParaRPr lang="uk-UA" sz="2400" b="1" dirty="0">
              <a:solidFill>
                <a:srgbClr val="FFFFFF"/>
              </a:solidFill>
              <a:latin typeface="Calibri" panose="020F0502020204030204" pitchFamily="34" charset="0"/>
              <a:ea typeface="Fraunces" pitchFamily="34" charset="-122"/>
              <a:cs typeface="Calibri" panose="020F0502020204030204" pitchFamily="34" charset="0"/>
            </a:endParaRPr>
          </a:p>
          <a:p>
            <a:pPr>
              <a:lnSpc>
                <a:spcPts val="2734"/>
              </a:lnSpc>
            </a:pPr>
            <a:endParaRPr lang="uk-UA" sz="2400" b="1" dirty="0">
              <a:solidFill>
                <a:schemeClr val="bg1"/>
              </a:solidFill>
              <a:ea typeface="Fraunces" pitchFamily="34" charset="-122"/>
              <a:cs typeface="Calibri" panose="020F05020202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uk-UA" sz="2400" dirty="0" err="1">
                <a:solidFill>
                  <a:schemeClr val="bg1"/>
                </a:solidFill>
              </a:rPr>
              <a:t>default-src</a:t>
            </a:r>
            <a:r>
              <a:rPr lang="uk-UA" sz="2400" dirty="0">
                <a:solidFill>
                  <a:schemeClr val="bg1"/>
                </a:solidFill>
              </a:rPr>
              <a:t>:</a:t>
            </a:r>
            <a:endParaRPr lang="en-US" sz="2400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uk-UA" sz="2400" dirty="0" err="1">
                <a:solidFill>
                  <a:schemeClr val="bg1"/>
                </a:solidFill>
              </a:rPr>
              <a:t>script-src</a:t>
            </a:r>
            <a:r>
              <a:rPr lang="uk-UA" sz="2400" dirty="0">
                <a:solidFill>
                  <a:schemeClr val="bg1"/>
                </a:solidFill>
              </a:rPr>
              <a:t>:</a:t>
            </a:r>
            <a:endParaRPr lang="en-US" sz="2400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uk-UA" sz="2400" dirty="0" err="1">
                <a:solidFill>
                  <a:schemeClr val="bg1"/>
                </a:solidFill>
              </a:rPr>
              <a:t>style-src</a:t>
            </a:r>
            <a:r>
              <a:rPr lang="uk-UA" sz="2400" dirty="0">
                <a:solidFill>
                  <a:schemeClr val="bg1"/>
                </a:solidFill>
              </a:rPr>
              <a:t>:</a:t>
            </a:r>
            <a:endParaRPr lang="en-US" sz="2400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uk-UA" sz="2400" dirty="0" err="1">
                <a:solidFill>
                  <a:schemeClr val="bg1"/>
                </a:solidFill>
              </a:rPr>
              <a:t>img-src</a:t>
            </a:r>
            <a:endParaRPr lang="uk-UA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2037993" y="5414963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5667137" y="5063013"/>
            <a:ext cx="3296007" cy="701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734"/>
              </a:lnSpc>
            </a:pPr>
            <a:endParaRPr lang="en-US" sz="218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5667137" y="5415082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9296399" y="5064085"/>
            <a:ext cx="3296007" cy="701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734"/>
              </a:lnSpc>
            </a:pP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415082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8F6BD6-5587-42E5-8F3B-3166FB225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919" y="3216225"/>
            <a:ext cx="9690587" cy="198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48629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2847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uk-UA" dirty="0"/>
          </a:p>
        </p:txBody>
      </p:sp>
      <p:sp>
        <p:nvSpPr>
          <p:cNvPr id="4" name="Text 2"/>
          <p:cNvSpPr/>
          <p:nvPr/>
        </p:nvSpPr>
        <p:spPr>
          <a:xfrm>
            <a:off x="3083957" y="580311"/>
            <a:ext cx="51663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374" dirty="0">
                <a:solidFill>
                  <a:srgbClr val="FFFFFF"/>
                </a:solidFill>
                <a:ea typeface="Fraunces" pitchFamily="34" charset="-122"/>
                <a:cs typeface="Fraunces" pitchFamily="34" charset="-120"/>
              </a:rPr>
              <a:t>Content Security Policy (CSP)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2037993" y="1757219"/>
            <a:ext cx="7074109" cy="9975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281"/>
              </a:lnSpc>
            </a:pPr>
            <a:r>
              <a:rPr lang="uk-UA" sz="2660" b="1" dirty="0">
                <a:solidFill>
                  <a:schemeClr val="bg1"/>
                </a:solidFill>
              </a:rPr>
              <a:t>Забезпечення безпеки скриптів</a:t>
            </a:r>
            <a:endParaRPr lang="uk-UA" sz="2660" b="1" dirty="0">
              <a:solidFill>
                <a:schemeClr val="bg1"/>
              </a:solidFill>
              <a:ea typeface="Fraunces" pitchFamily="34" charset="-122"/>
              <a:cs typeface="Calibri" panose="020F0502020204030204" pitchFamily="34" charset="0"/>
            </a:endParaRPr>
          </a:p>
          <a:p>
            <a:pPr>
              <a:lnSpc>
                <a:spcPts val="2734"/>
              </a:lnSpc>
            </a:pPr>
            <a:endParaRPr lang="uk-UA" sz="2400" b="1" dirty="0">
              <a:solidFill>
                <a:srgbClr val="FFFFFF"/>
              </a:solidFill>
              <a:latin typeface="Calibri" panose="020F0502020204030204" pitchFamily="34" charset="0"/>
              <a:ea typeface="Fraunces" pitchFamily="34" charset="-122"/>
              <a:cs typeface="Calibri" panose="020F0502020204030204" pitchFamily="34" charset="0"/>
            </a:endParaRPr>
          </a:p>
          <a:p>
            <a:pPr>
              <a:lnSpc>
                <a:spcPts val="2734"/>
              </a:lnSpc>
            </a:pPr>
            <a:endParaRPr lang="uk-UA" sz="2400" b="1" dirty="0">
              <a:solidFill>
                <a:schemeClr val="bg1"/>
              </a:solidFill>
              <a:ea typeface="Fraunces" pitchFamily="34" charset="-122"/>
              <a:cs typeface="Calibri" panose="020F0502020204030204" pitchFamily="34" charset="0"/>
            </a:endParaRPr>
          </a:p>
          <a:p>
            <a:pPr marL="342900" indent="-342900">
              <a:lnSpc>
                <a:spcPts val="2734"/>
              </a:lnSpc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bg1"/>
                </a:solidFill>
              </a:rPr>
              <a:t>Відключення внутрішніх скриптів і </a:t>
            </a:r>
            <a:r>
              <a:rPr lang="uk-UA" sz="2400" dirty="0" err="1">
                <a:solidFill>
                  <a:schemeClr val="bg1"/>
                </a:solidFill>
              </a:rPr>
              <a:t>inline</a:t>
            </a:r>
            <a:r>
              <a:rPr lang="uk-UA" sz="2400" dirty="0">
                <a:solidFill>
                  <a:schemeClr val="bg1"/>
                </a:solidFill>
              </a:rPr>
              <a:t>-коду</a:t>
            </a:r>
          </a:p>
          <a:p>
            <a:pPr>
              <a:lnSpc>
                <a:spcPts val="2734"/>
              </a:lnSpc>
            </a:pPr>
            <a:endParaRPr lang="uk-UA" sz="2400" dirty="0">
              <a:solidFill>
                <a:schemeClr val="bg1"/>
              </a:solidFill>
            </a:endParaRPr>
          </a:p>
          <a:p>
            <a:pPr>
              <a:lnSpc>
                <a:spcPts val="2734"/>
              </a:lnSpc>
            </a:pPr>
            <a:r>
              <a:rPr lang="uk-UA" sz="2400" dirty="0">
                <a:solidFill>
                  <a:schemeClr val="bg1"/>
                </a:solidFill>
              </a:rPr>
              <a:t>	</a:t>
            </a:r>
          </a:p>
          <a:p>
            <a:pPr marL="342900" indent="-342900">
              <a:lnSpc>
                <a:spcPts val="2734"/>
              </a:lnSpc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bg1"/>
                </a:solidFill>
              </a:rPr>
              <a:t>Додавання надійних джерел до білого списку</a:t>
            </a:r>
          </a:p>
          <a:p>
            <a:pPr>
              <a:lnSpc>
                <a:spcPts val="2734"/>
              </a:lnSpc>
            </a:pPr>
            <a:endParaRPr lang="uk-UA" sz="2400" dirty="0">
              <a:solidFill>
                <a:schemeClr val="bg1"/>
              </a:solidFill>
            </a:endParaRPr>
          </a:p>
          <a:p>
            <a:pPr>
              <a:lnSpc>
                <a:spcPts val="2734"/>
              </a:lnSpc>
            </a:pPr>
            <a:endParaRPr lang="uk-UA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ts val="2734"/>
              </a:lnSpc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bg1"/>
                </a:solidFill>
              </a:rPr>
              <a:t>Блокування небезпечних дій</a:t>
            </a:r>
          </a:p>
          <a:p>
            <a:pPr>
              <a:lnSpc>
                <a:spcPts val="2734"/>
              </a:lnSpc>
            </a:pPr>
            <a:endParaRPr lang="uk-UA" sz="2400" dirty="0">
              <a:solidFill>
                <a:schemeClr val="bg1"/>
              </a:solidFill>
            </a:endParaRPr>
          </a:p>
          <a:p>
            <a:pPr>
              <a:lnSpc>
                <a:spcPts val="2734"/>
              </a:lnSpc>
            </a:pPr>
            <a:endParaRPr lang="uk-UA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ts val="2734"/>
              </a:lnSpc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bg1"/>
                </a:solidFill>
              </a:rPr>
              <a:t>Регулярна перевірка і оновлення політики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2037993" y="5414963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5667137" y="5063013"/>
            <a:ext cx="3296007" cy="701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734"/>
              </a:lnSpc>
            </a:pPr>
            <a:endParaRPr lang="en-US" sz="218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5667137" y="5415082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9296399" y="5064085"/>
            <a:ext cx="3296007" cy="701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734"/>
              </a:lnSpc>
            </a:pP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415082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7CBE09-36A3-4F57-B6B5-A03293F93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26291"/>
            <a:ext cx="11573573" cy="46426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72B74BB-A2F5-4A20-9A45-E940D219A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867" y="4378133"/>
            <a:ext cx="14351140" cy="41340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26546B1-BE63-49FA-84C1-E0D2D9A2E2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536337"/>
            <a:ext cx="13067690" cy="33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64956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2619"/>
            <a:ext cx="14630400" cy="8232219"/>
          </a:xfrm>
          <a:prstGeom prst="rect">
            <a:avLst/>
          </a:prstGeom>
          <a:solidFill>
            <a:srgbClr val="080E26"/>
          </a:solidFill>
          <a:ln w="10478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304342" y="464344"/>
            <a:ext cx="8021598" cy="10553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155"/>
              </a:lnSpc>
            </a:pPr>
            <a:r>
              <a:rPr lang="uk-UA" sz="3324" dirty="0">
                <a:solidFill>
                  <a:srgbClr val="FFFFFF"/>
                </a:solidFill>
                <a:latin typeface="+mj-lt"/>
                <a:ea typeface="Fraunces" pitchFamily="34" charset="-122"/>
                <a:cs typeface="Calibri" panose="020F0502020204030204" pitchFamily="34" charset="0"/>
              </a:rPr>
              <a:t>Найкращі методи захисту </a:t>
            </a:r>
            <a:r>
              <a:rPr lang="en-US" sz="3324" dirty="0">
                <a:solidFill>
                  <a:srgbClr val="FFFFFF"/>
                </a:solidFill>
                <a:latin typeface="+mj-lt"/>
                <a:ea typeface="Fraunces" pitchFamily="34" charset="-122"/>
                <a:cs typeface="Calibri" panose="020F0502020204030204" pitchFamily="34" charset="0"/>
              </a:rPr>
              <a:t>JavaScript </a:t>
            </a:r>
            <a:r>
              <a:rPr lang="uk-UA" sz="3324" dirty="0">
                <a:solidFill>
                  <a:srgbClr val="FFFFFF"/>
                </a:solidFill>
                <a:latin typeface="+mj-lt"/>
                <a:ea typeface="Fraunces" pitchFamily="34" charset="-122"/>
                <a:cs typeface="Calibri" panose="020F0502020204030204" pitchFamily="34" charset="0"/>
              </a:rPr>
              <a:t>на стороні клієнта</a:t>
            </a:r>
            <a:endParaRPr lang="en-US" sz="3324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3540800" y="1857375"/>
            <a:ext cx="33695" cy="5910501"/>
          </a:xfrm>
          <a:prstGeom prst="rect">
            <a:avLst/>
          </a:prstGeom>
          <a:solidFill>
            <a:srgbClr val="303B69"/>
          </a:solidFill>
          <a:ln/>
        </p:spPr>
      </p:sp>
      <p:sp>
        <p:nvSpPr>
          <p:cNvPr id="6" name="Shape 4"/>
          <p:cNvSpPr/>
          <p:nvPr/>
        </p:nvSpPr>
        <p:spPr>
          <a:xfrm>
            <a:off x="3747552" y="2162354"/>
            <a:ext cx="591026" cy="33695"/>
          </a:xfrm>
          <a:prstGeom prst="rect">
            <a:avLst/>
          </a:prstGeom>
          <a:solidFill>
            <a:srgbClr val="303B69"/>
          </a:solidFill>
          <a:ln/>
        </p:spPr>
      </p:sp>
      <p:sp>
        <p:nvSpPr>
          <p:cNvPr id="7" name="Shape 5"/>
          <p:cNvSpPr/>
          <p:nvPr/>
        </p:nvSpPr>
        <p:spPr>
          <a:xfrm>
            <a:off x="3367623" y="1989296"/>
            <a:ext cx="379928" cy="379928"/>
          </a:xfrm>
          <a:prstGeom prst="roundRect">
            <a:avLst>
              <a:gd name="adj" fmla="val 20002"/>
            </a:avLst>
          </a:prstGeom>
          <a:solidFill>
            <a:srgbClr val="283157"/>
          </a:solidFill>
          <a:ln w="10478">
            <a:solidFill>
              <a:srgbClr val="303B6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3500378" y="2020848"/>
            <a:ext cx="114300" cy="3167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3"/>
              </a:lnSpc>
              <a:buNone/>
            </a:pPr>
            <a:r>
              <a:rPr lang="en-US" sz="1995" dirty="0">
                <a:solidFill>
                  <a:srgbClr val="EBECEF"/>
                </a:solidFill>
                <a:latin typeface="Calibri" panose="020F0502020204030204" pitchFamily="34" charset="0"/>
                <a:ea typeface="Fraunces" pitchFamily="34" charset="-122"/>
                <a:cs typeface="Calibri" panose="020F0502020204030204" pitchFamily="34" charset="0"/>
              </a:rPr>
              <a:t>1</a:t>
            </a:r>
            <a:endParaRPr lang="en-US" sz="199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4486394" y="2026206"/>
            <a:ext cx="1935480" cy="2714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078"/>
              </a:lnSpc>
            </a:pPr>
            <a:r>
              <a:rPr lang="uk-UA" sz="2400" dirty="0">
                <a:solidFill>
                  <a:schemeClr val="bg1"/>
                </a:solidFill>
              </a:rPr>
              <a:t>Перевірка введених даних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 8"/>
          <p:cNvSpPr/>
          <p:nvPr/>
        </p:nvSpPr>
        <p:spPr>
          <a:xfrm>
            <a:off x="4486394" y="2466499"/>
            <a:ext cx="6839545" cy="5400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28"/>
              </a:lnSpc>
              <a:buNone/>
            </a:pPr>
            <a:endParaRPr lang="en-US" sz="1330" dirty="0"/>
          </a:p>
        </p:txBody>
      </p:sp>
      <p:sp>
        <p:nvSpPr>
          <p:cNvPr id="11" name="Shape 9"/>
          <p:cNvSpPr/>
          <p:nvPr/>
        </p:nvSpPr>
        <p:spPr>
          <a:xfrm>
            <a:off x="3747552" y="3682186"/>
            <a:ext cx="591026" cy="33695"/>
          </a:xfrm>
          <a:prstGeom prst="rect">
            <a:avLst/>
          </a:prstGeom>
          <a:solidFill>
            <a:srgbClr val="303B69"/>
          </a:solidFill>
          <a:ln/>
        </p:spPr>
      </p:sp>
      <p:sp>
        <p:nvSpPr>
          <p:cNvPr id="12" name="Shape 10"/>
          <p:cNvSpPr/>
          <p:nvPr/>
        </p:nvSpPr>
        <p:spPr>
          <a:xfrm>
            <a:off x="3367623" y="3509129"/>
            <a:ext cx="379928" cy="379928"/>
          </a:xfrm>
          <a:prstGeom prst="roundRect">
            <a:avLst>
              <a:gd name="adj" fmla="val 20002"/>
            </a:avLst>
          </a:prstGeom>
          <a:solidFill>
            <a:srgbClr val="283157"/>
          </a:solidFill>
          <a:ln w="10478">
            <a:solidFill>
              <a:srgbClr val="303B6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3481328" y="3540681"/>
            <a:ext cx="152400" cy="3167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3"/>
              </a:lnSpc>
              <a:buNone/>
            </a:pPr>
            <a:r>
              <a:rPr lang="en-US" sz="1995" dirty="0">
                <a:solidFill>
                  <a:srgbClr val="EBECEF"/>
                </a:solidFill>
                <a:latin typeface="Calibri" panose="020F0502020204030204" pitchFamily="34" charset="0"/>
                <a:ea typeface="Fraunces" pitchFamily="34" charset="-122"/>
                <a:cs typeface="Calibri" panose="020F0502020204030204" pitchFamily="34" charset="0"/>
              </a:rPr>
              <a:t>2</a:t>
            </a:r>
            <a:endParaRPr lang="en-US" sz="199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4486394" y="3546038"/>
            <a:ext cx="2758440" cy="2714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078"/>
              </a:lnSpc>
            </a:pPr>
            <a:r>
              <a:rPr lang="uk-UA" sz="2400" dirty="0">
                <a:solidFill>
                  <a:schemeClr val="bg1"/>
                </a:solidFill>
              </a:rPr>
              <a:t>Безпечний зв'язок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4486394" y="3986332"/>
            <a:ext cx="6839545" cy="5400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28"/>
              </a:lnSpc>
              <a:buNone/>
            </a:pPr>
            <a:endParaRPr lang="en-US" sz="1330" dirty="0"/>
          </a:p>
        </p:txBody>
      </p:sp>
      <p:sp>
        <p:nvSpPr>
          <p:cNvPr id="16" name="Shape 14"/>
          <p:cNvSpPr/>
          <p:nvPr/>
        </p:nvSpPr>
        <p:spPr>
          <a:xfrm>
            <a:off x="3747552" y="5202019"/>
            <a:ext cx="591026" cy="33695"/>
          </a:xfrm>
          <a:prstGeom prst="rect">
            <a:avLst/>
          </a:prstGeom>
          <a:solidFill>
            <a:srgbClr val="303B69"/>
          </a:solidFill>
          <a:ln/>
        </p:spPr>
      </p:sp>
      <p:sp>
        <p:nvSpPr>
          <p:cNvPr id="17" name="Shape 15"/>
          <p:cNvSpPr/>
          <p:nvPr/>
        </p:nvSpPr>
        <p:spPr>
          <a:xfrm>
            <a:off x="3367623" y="5028962"/>
            <a:ext cx="379928" cy="379928"/>
          </a:xfrm>
          <a:prstGeom prst="roundRect">
            <a:avLst>
              <a:gd name="adj" fmla="val 20002"/>
            </a:avLst>
          </a:prstGeom>
          <a:solidFill>
            <a:srgbClr val="283157"/>
          </a:solidFill>
          <a:ln w="10478">
            <a:solidFill>
              <a:srgbClr val="303B6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3488948" y="5060513"/>
            <a:ext cx="137160" cy="3167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3"/>
              </a:lnSpc>
              <a:buNone/>
            </a:pPr>
            <a:r>
              <a:rPr lang="en-US" sz="1995" dirty="0">
                <a:solidFill>
                  <a:srgbClr val="EBECEF"/>
                </a:solidFill>
                <a:latin typeface="Calibri" panose="020F0502020204030204" pitchFamily="34" charset="0"/>
                <a:ea typeface="Fraunces" pitchFamily="34" charset="-122"/>
                <a:cs typeface="Calibri" panose="020F0502020204030204" pitchFamily="34" charset="0"/>
              </a:rPr>
              <a:t>3</a:t>
            </a:r>
            <a:endParaRPr lang="en-US" sz="199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 17"/>
          <p:cNvSpPr/>
          <p:nvPr/>
        </p:nvSpPr>
        <p:spPr>
          <a:xfrm>
            <a:off x="4486394" y="5065871"/>
            <a:ext cx="2095500" cy="2714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078"/>
              </a:lnSpc>
            </a:pPr>
            <a:r>
              <a:rPr lang="uk-UA" sz="2400" dirty="0">
                <a:solidFill>
                  <a:schemeClr val="bg1"/>
                </a:solidFill>
              </a:rPr>
              <a:t>Мінімізація коду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4486394" y="5506164"/>
            <a:ext cx="6839545" cy="5400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28"/>
              </a:lnSpc>
              <a:buNone/>
            </a:pPr>
            <a:endParaRPr lang="en-US" sz="1330" dirty="0"/>
          </a:p>
        </p:txBody>
      </p:sp>
      <p:sp>
        <p:nvSpPr>
          <p:cNvPr id="21" name="Shape 19"/>
          <p:cNvSpPr/>
          <p:nvPr/>
        </p:nvSpPr>
        <p:spPr>
          <a:xfrm>
            <a:off x="3747552" y="6721852"/>
            <a:ext cx="591026" cy="33695"/>
          </a:xfrm>
          <a:prstGeom prst="rect">
            <a:avLst/>
          </a:prstGeom>
          <a:solidFill>
            <a:srgbClr val="303B69"/>
          </a:solidFill>
          <a:ln/>
        </p:spPr>
      </p:sp>
      <p:sp>
        <p:nvSpPr>
          <p:cNvPr id="22" name="Shape 20"/>
          <p:cNvSpPr/>
          <p:nvPr/>
        </p:nvSpPr>
        <p:spPr>
          <a:xfrm>
            <a:off x="3367623" y="6548795"/>
            <a:ext cx="379928" cy="379928"/>
          </a:xfrm>
          <a:prstGeom prst="roundRect">
            <a:avLst>
              <a:gd name="adj" fmla="val 20002"/>
            </a:avLst>
          </a:prstGeom>
          <a:solidFill>
            <a:srgbClr val="283157"/>
          </a:solidFill>
          <a:ln w="10478">
            <a:solidFill>
              <a:srgbClr val="303B69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3481328" y="6580346"/>
            <a:ext cx="152400" cy="3167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3"/>
              </a:lnSpc>
              <a:buNone/>
            </a:pPr>
            <a:r>
              <a:rPr lang="en-US" sz="1995" dirty="0">
                <a:solidFill>
                  <a:srgbClr val="EBECEF"/>
                </a:solidFill>
                <a:latin typeface="Calibri" panose="020F0502020204030204" pitchFamily="34" charset="0"/>
                <a:ea typeface="Fraunces" pitchFamily="34" charset="-122"/>
                <a:cs typeface="Calibri" panose="020F0502020204030204" pitchFamily="34" charset="0"/>
              </a:rPr>
              <a:t>4</a:t>
            </a:r>
            <a:endParaRPr lang="en-US" sz="199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 22"/>
          <p:cNvSpPr/>
          <p:nvPr/>
        </p:nvSpPr>
        <p:spPr>
          <a:xfrm>
            <a:off x="4486394" y="6585704"/>
            <a:ext cx="2095500" cy="2714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078"/>
              </a:lnSpc>
            </a:pPr>
            <a:r>
              <a:rPr lang="uk-UA" sz="2400" dirty="0" err="1">
                <a:solidFill>
                  <a:schemeClr val="bg1"/>
                </a:solidFill>
              </a:rPr>
              <a:t>Обфускація</a:t>
            </a:r>
            <a:r>
              <a:rPr lang="uk-UA" sz="2400" dirty="0">
                <a:solidFill>
                  <a:schemeClr val="bg1"/>
                </a:solidFill>
              </a:rPr>
              <a:t> коду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Text 23"/>
          <p:cNvSpPr/>
          <p:nvPr/>
        </p:nvSpPr>
        <p:spPr>
          <a:xfrm>
            <a:off x="4486394" y="7025997"/>
            <a:ext cx="6839545" cy="5400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28"/>
              </a:lnSpc>
              <a:buNone/>
            </a:pPr>
            <a:endParaRPr lang="en-US" sz="1330" dirty="0"/>
          </a:p>
        </p:txBody>
      </p:sp>
    </p:spTree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037153"/>
            <a:ext cx="71399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uk-UA" sz="4374" dirty="0">
                <a:solidFill>
                  <a:srgbClr val="FFFFFF"/>
                </a:solidFill>
                <a:latin typeface="+mj-lt"/>
                <a:ea typeface="Fraunces" pitchFamily="34" charset="-122"/>
                <a:cs typeface="Fraunces" pitchFamily="34" charset="-120"/>
              </a:rPr>
              <a:t>Тематичні дослідження та приклади</a:t>
            </a:r>
            <a:endParaRPr lang="en-US" sz="4374" dirty="0">
              <a:latin typeface="+mj-lt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377201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58085" y="5060632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734"/>
              </a:lnSpc>
            </a:pPr>
            <a:r>
              <a:rPr lang="uk-UA" sz="2187" dirty="0">
                <a:solidFill>
                  <a:srgbClr val="FFFFFF"/>
                </a:solidFill>
                <a:latin typeface="Calibri" panose="020F0502020204030204" pitchFamily="34" charset="0"/>
                <a:ea typeface="Fraunces" pitchFamily="34" charset="-122"/>
                <a:cs typeface="Calibri" panose="020F0502020204030204" pitchFamily="34" charset="0"/>
              </a:rPr>
              <a:t>Найважчі битви </a:t>
            </a:r>
          </a:p>
          <a:p>
            <a:pPr algn="ctr">
              <a:lnSpc>
                <a:spcPts val="2734"/>
              </a:lnSpc>
            </a:pPr>
            <a:r>
              <a:rPr lang="uk-UA" sz="2187" dirty="0">
                <a:solidFill>
                  <a:srgbClr val="FFFFFF"/>
                </a:solidFill>
                <a:latin typeface="Calibri" panose="020F0502020204030204" pitchFamily="34" charset="0"/>
                <a:ea typeface="Fraunces" pitchFamily="34" charset="-122"/>
                <a:cs typeface="Calibri" panose="020F0502020204030204" pitchFamily="34" charset="0"/>
              </a:rPr>
              <a:t>веб-гіганта</a:t>
            </a:r>
            <a:endParaRPr lang="en-US" sz="218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2037993" y="5406985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377082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078" y="5059918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734"/>
              </a:lnSpc>
            </a:pPr>
            <a:r>
              <a:rPr lang="uk-UA" sz="2187" dirty="0">
                <a:solidFill>
                  <a:srgbClr val="FFFFFF"/>
                </a:solidFill>
                <a:latin typeface="Calibri" panose="020F0502020204030204" pitchFamily="34" charset="0"/>
                <a:ea typeface="Fraunces" pitchFamily="34" charset="-122"/>
                <a:cs typeface="Calibri" panose="020F0502020204030204" pitchFamily="34" charset="0"/>
              </a:rPr>
              <a:t>Впровадження безпечного </a:t>
            </a:r>
            <a:r>
              <a:rPr lang="en-US" sz="2187" dirty="0">
                <a:solidFill>
                  <a:srgbClr val="FFFFFF"/>
                </a:solidFill>
                <a:latin typeface="Calibri" panose="020F0502020204030204" pitchFamily="34" charset="0"/>
                <a:ea typeface="Fraunces" pitchFamily="34" charset="-122"/>
                <a:cs typeface="Calibri" panose="020F0502020204030204" pitchFamily="34" charset="0"/>
              </a:rPr>
              <a:t>JavaScript</a:t>
            </a:r>
            <a:endParaRPr lang="en-US" sz="218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5667137" y="5407104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399" y="2377082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336583" y="5059918"/>
            <a:ext cx="32156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uk-UA" sz="2187" dirty="0">
                <a:solidFill>
                  <a:srgbClr val="FFFFFF"/>
                </a:solidFill>
                <a:latin typeface="Calibri" panose="020F0502020204030204" pitchFamily="34" charset="0"/>
                <a:ea typeface="Fraunces" pitchFamily="34" charset="-122"/>
                <a:cs typeface="Calibri" panose="020F0502020204030204" pitchFamily="34" charset="0"/>
              </a:rPr>
              <a:t>Поради </a:t>
            </a:r>
          </a:p>
          <a:p>
            <a:pPr algn="ctr">
              <a:lnSpc>
                <a:spcPts val="2734"/>
              </a:lnSpc>
            </a:pPr>
            <a:r>
              <a:rPr lang="uk-UA" sz="2187" dirty="0">
                <a:solidFill>
                  <a:srgbClr val="FFFFFF"/>
                </a:solidFill>
                <a:latin typeface="Calibri" panose="020F0502020204030204" pitchFamily="34" charset="0"/>
                <a:ea typeface="Fraunces" pitchFamily="34" charset="-122"/>
                <a:cs typeface="Calibri" panose="020F0502020204030204" pitchFamily="34" charset="0"/>
              </a:rPr>
              <a:t>від розробників</a:t>
            </a:r>
            <a:endParaRPr lang="en-US" sz="218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 8"/>
          <p:cNvSpPr/>
          <p:nvPr/>
        </p:nvSpPr>
        <p:spPr>
          <a:xfrm>
            <a:off x="9296400" y="5059918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219"/>
          </a:xfrm>
          <a:prstGeom prst="rect">
            <a:avLst/>
          </a:prstGeom>
          <a:solidFill>
            <a:srgbClr val="080E26"/>
          </a:solidFill>
          <a:ln w="10478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304342" y="464344"/>
            <a:ext cx="8021598" cy="10553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5468"/>
              </a:lnSpc>
            </a:pPr>
            <a:r>
              <a:rPr lang="uk-UA" sz="3600" dirty="0">
                <a:solidFill>
                  <a:srgbClr val="FFFFFF"/>
                </a:solidFill>
                <a:latin typeface="+mj-lt"/>
                <a:ea typeface="Fraunces" pitchFamily="34" charset="-122"/>
                <a:cs typeface="Fraunces" pitchFamily="34" charset="-120"/>
              </a:rPr>
              <a:t>Запитання до аудиторії</a:t>
            </a:r>
            <a:endParaRPr lang="en-US" sz="3600" dirty="0">
              <a:latin typeface="+mj-lt"/>
            </a:endParaRPr>
          </a:p>
        </p:txBody>
      </p:sp>
      <p:sp>
        <p:nvSpPr>
          <p:cNvPr id="5" name="Shape 3"/>
          <p:cNvSpPr/>
          <p:nvPr/>
        </p:nvSpPr>
        <p:spPr>
          <a:xfrm>
            <a:off x="3540800" y="1857375"/>
            <a:ext cx="45719" cy="2514839"/>
          </a:xfrm>
          <a:prstGeom prst="rect">
            <a:avLst/>
          </a:prstGeom>
          <a:solidFill>
            <a:srgbClr val="303B69"/>
          </a:solidFill>
          <a:ln/>
        </p:spPr>
      </p:sp>
      <p:sp>
        <p:nvSpPr>
          <p:cNvPr id="6" name="Shape 4"/>
          <p:cNvSpPr/>
          <p:nvPr/>
        </p:nvSpPr>
        <p:spPr>
          <a:xfrm>
            <a:off x="3747552" y="2162354"/>
            <a:ext cx="591026" cy="33695"/>
          </a:xfrm>
          <a:prstGeom prst="rect">
            <a:avLst/>
          </a:prstGeom>
          <a:solidFill>
            <a:srgbClr val="303B69"/>
          </a:solidFill>
          <a:ln/>
        </p:spPr>
      </p:sp>
      <p:sp>
        <p:nvSpPr>
          <p:cNvPr id="7" name="Shape 5"/>
          <p:cNvSpPr/>
          <p:nvPr/>
        </p:nvSpPr>
        <p:spPr>
          <a:xfrm>
            <a:off x="3367623" y="1989296"/>
            <a:ext cx="379928" cy="379928"/>
          </a:xfrm>
          <a:prstGeom prst="roundRect">
            <a:avLst>
              <a:gd name="adj" fmla="val 20002"/>
            </a:avLst>
          </a:prstGeom>
          <a:solidFill>
            <a:srgbClr val="283157"/>
          </a:solidFill>
          <a:ln w="10478">
            <a:solidFill>
              <a:srgbClr val="303B6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3500378" y="2020848"/>
            <a:ext cx="114300" cy="3167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3"/>
              </a:lnSpc>
              <a:buNone/>
            </a:pPr>
            <a:r>
              <a:rPr lang="en-US" sz="1995" dirty="0">
                <a:solidFill>
                  <a:srgbClr val="EBECEF"/>
                </a:solidFill>
                <a:latin typeface="Calibri" panose="020F0502020204030204" pitchFamily="34" charset="0"/>
                <a:ea typeface="Fraunces" pitchFamily="34" charset="-122"/>
                <a:cs typeface="Calibri" panose="020F0502020204030204" pitchFamily="34" charset="0"/>
              </a:rPr>
              <a:t>1</a:t>
            </a:r>
            <a:endParaRPr lang="en-US" sz="199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4486394" y="2026206"/>
            <a:ext cx="1935480" cy="2714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uk-UA" sz="2400" dirty="0">
                <a:solidFill>
                  <a:schemeClr val="bg1"/>
                </a:solidFill>
              </a:rPr>
              <a:t>Що таке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uk-UA" sz="2400" dirty="0">
                <a:solidFill>
                  <a:schemeClr val="bg1"/>
                </a:solidFill>
              </a:rPr>
              <a:t>атака </a:t>
            </a:r>
            <a:r>
              <a:rPr lang="uk-UA" sz="2400" dirty="0" err="1">
                <a:solidFill>
                  <a:schemeClr val="bg1"/>
                </a:solidFill>
              </a:rPr>
              <a:t>Cross-Site</a:t>
            </a:r>
            <a:r>
              <a:rPr lang="uk-UA" sz="2400" dirty="0">
                <a:solidFill>
                  <a:schemeClr val="bg1"/>
                </a:solidFill>
              </a:rPr>
              <a:t> </a:t>
            </a:r>
            <a:r>
              <a:rPr lang="uk-UA" sz="2400" dirty="0" err="1">
                <a:solidFill>
                  <a:schemeClr val="bg1"/>
                </a:solidFill>
              </a:rPr>
              <a:t>Scripting</a:t>
            </a:r>
            <a:r>
              <a:rPr lang="uk-UA" sz="2400" dirty="0">
                <a:solidFill>
                  <a:schemeClr val="bg1"/>
                </a:solidFill>
              </a:rPr>
              <a:t> (XSS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" name="Text 8"/>
          <p:cNvSpPr/>
          <p:nvPr/>
        </p:nvSpPr>
        <p:spPr>
          <a:xfrm>
            <a:off x="4486394" y="2466499"/>
            <a:ext cx="6839545" cy="5400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28"/>
              </a:lnSpc>
              <a:buNone/>
            </a:pPr>
            <a:endParaRPr lang="en-US" sz="1330" dirty="0"/>
          </a:p>
        </p:txBody>
      </p:sp>
      <p:sp>
        <p:nvSpPr>
          <p:cNvPr id="11" name="Shape 9"/>
          <p:cNvSpPr/>
          <p:nvPr/>
        </p:nvSpPr>
        <p:spPr>
          <a:xfrm>
            <a:off x="3747552" y="3682186"/>
            <a:ext cx="591026" cy="33695"/>
          </a:xfrm>
          <a:prstGeom prst="rect">
            <a:avLst/>
          </a:prstGeom>
          <a:solidFill>
            <a:srgbClr val="303B69"/>
          </a:solidFill>
          <a:ln/>
        </p:spPr>
      </p:sp>
      <p:sp>
        <p:nvSpPr>
          <p:cNvPr id="12" name="Shape 10"/>
          <p:cNvSpPr/>
          <p:nvPr/>
        </p:nvSpPr>
        <p:spPr>
          <a:xfrm>
            <a:off x="3367623" y="3509129"/>
            <a:ext cx="379928" cy="379928"/>
          </a:xfrm>
          <a:prstGeom prst="roundRect">
            <a:avLst>
              <a:gd name="adj" fmla="val 20002"/>
            </a:avLst>
          </a:prstGeom>
          <a:solidFill>
            <a:srgbClr val="283157"/>
          </a:solidFill>
          <a:ln w="10478">
            <a:solidFill>
              <a:srgbClr val="303B6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3481328" y="3540681"/>
            <a:ext cx="152400" cy="3167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3"/>
              </a:lnSpc>
              <a:buNone/>
            </a:pPr>
            <a:r>
              <a:rPr lang="en-US" sz="1995" dirty="0">
                <a:solidFill>
                  <a:srgbClr val="EBECEF"/>
                </a:solidFill>
                <a:latin typeface="Calibri" panose="020F0502020204030204" pitchFamily="34" charset="0"/>
                <a:ea typeface="Fraunces" pitchFamily="34" charset="-122"/>
                <a:cs typeface="Calibri" panose="020F0502020204030204" pitchFamily="34" charset="0"/>
              </a:rPr>
              <a:t>2</a:t>
            </a:r>
            <a:endParaRPr lang="en-US" sz="199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4486394" y="3546038"/>
            <a:ext cx="2758440" cy="2714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78"/>
              </a:lnSpc>
              <a:buNone/>
            </a:pPr>
            <a:r>
              <a:rPr lang="uk-UA" sz="2400" dirty="0">
                <a:solidFill>
                  <a:srgbClr val="EBECEF"/>
                </a:solidFill>
                <a:latin typeface="Calibri" panose="020F0502020204030204" pitchFamily="34" charset="0"/>
                <a:ea typeface="Fraunces" pitchFamily="34" charset="-122"/>
                <a:cs typeface="Calibri" panose="020F0502020204030204" pitchFamily="34" charset="0"/>
              </a:rPr>
              <a:t>Що таке </a:t>
            </a:r>
            <a:r>
              <a:rPr lang="en-US" sz="2400" dirty="0">
                <a:solidFill>
                  <a:srgbClr val="EBECEF"/>
                </a:solidFill>
                <a:latin typeface="Calibri" panose="020F0502020204030204" pitchFamily="34" charset="0"/>
                <a:ea typeface="Fraunces" pitchFamily="34" charset="-122"/>
                <a:cs typeface="Calibri" panose="020F0502020204030204" pitchFamily="34" charset="0"/>
              </a:rPr>
              <a:t>CORS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4486394" y="3986332"/>
            <a:ext cx="6839545" cy="5400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28"/>
              </a:lnSpc>
              <a:buNone/>
            </a:pPr>
            <a:endParaRPr lang="en-US" sz="1330" dirty="0"/>
          </a:p>
        </p:txBody>
      </p:sp>
      <p:sp>
        <p:nvSpPr>
          <p:cNvPr id="18" name="Text 16"/>
          <p:cNvSpPr/>
          <p:nvPr/>
        </p:nvSpPr>
        <p:spPr>
          <a:xfrm>
            <a:off x="3488948" y="5060513"/>
            <a:ext cx="137160" cy="3167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3"/>
              </a:lnSpc>
              <a:buNone/>
            </a:pPr>
            <a:endParaRPr lang="en-US" sz="199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 17"/>
          <p:cNvSpPr/>
          <p:nvPr/>
        </p:nvSpPr>
        <p:spPr>
          <a:xfrm>
            <a:off x="4486394" y="5065871"/>
            <a:ext cx="2095500" cy="2714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78"/>
              </a:lnSpc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4486394" y="5506164"/>
            <a:ext cx="6839545" cy="5400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28"/>
              </a:lnSpc>
              <a:buNone/>
            </a:pPr>
            <a:endParaRPr lang="en-US" sz="1330" dirty="0"/>
          </a:p>
        </p:txBody>
      </p:sp>
      <p:sp>
        <p:nvSpPr>
          <p:cNvPr id="23" name="Text 21"/>
          <p:cNvSpPr/>
          <p:nvPr/>
        </p:nvSpPr>
        <p:spPr>
          <a:xfrm>
            <a:off x="3481328" y="6580346"/>
            <a:ext cx="152400" cy="3167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3"/>
              </a:lnSpc>
              <a:buNone/>
            </a:pPr>
            <a:endParaRPr lang="en-US" sz="199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 22"/>
          <p:cNvSpPr/>
          <p:nvPr/>
        </p:nvSpPr>
        <p:spPr>
          <a:xfrm>
            <a:off x="4486394" y="6585704"/>
            <a:ext cx="2095500" cy="2714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78"/>
              </a:lnSpc>
              <a:buNone/>
            </a:pPr>
            <a:r>
              <a:rPr lang="en-US" sz="2400" dirty="0">
                <a:solidFill>
                  <a:srgbClr val="EBECEF"/>
                </a:solidFill>
                <a:latin typeface="Calibri" panose="020F0502020204030204" pitchFamily="34" charset="0"/>
                <a:ea typeface="Fraunces" pitchFamily="34" charset="-122"/>
                <a:cs typeface="Calibri" panose="020F0502020204030204" pitchFamily="34" charset="0"/>
              </a:rPr>
              <a:t> </a:t>
            </a:r>
            <a:endParaRPr lang="en-US" sz="2400" dirty="0"/>
          </a:p>
        </p:txBody>
      </p:sp>
      <p:sp>
        <p:nvSpPr>
          <p:cNvPr id="25" name="Text 23"/>
          <p:cNvSpPr/>
          <p:nvPr/>
        </p:nvSpPr>
        <p:spPr>
          <a:xfrm>
            <a:off x="4486394" y="7025997"/>
            <a:ext cx="6839545" cy="5400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28"/>
              </a:lnSpc>
              <a:buNone/>
            </a:pPr>
            <a:endParaRPr lang="en-US" sz="133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46A8090-121F-4188-947D-287C0F51D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391" y="45264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0662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4525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893332"/>
            <a:ext cx="75057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uk-UA" sz="4374" dirty="0">
                <a:solidFill>
                  <a:srgbClr val="FFFFFF"/>
                </a:solidFill>
                <a:latin typeface="+mj-lt"/>
                <a:ea typeface="Fraunces" pitchFamily="34" charset="-122"/>
                <a:cs typeface="Fraunces" pitchFamily="34" charset="-120"/>
              </a:rPr>
              <a:t>Чому клієнтський </a:t>
            </a:r>
            <a:r>
              <a:rPr lang="en-US" sz="4374" dirty="0">
                <a:solidFill>
                  <a:srgbClr val="FFFFFF"/>
                </a:solidFill>
                <a:latin typeface="+mj-lt"/>
                <a:ea typeface="Fraunces" pitchFamily="34" charset="-122"/>
                <a:cs typeface="Fraunces" pitchFamily="34" charset="-120"/>
              </a:rPr>
              <a:t>JavaScript?</a:t>
            </a:r>
            <a:endParaRPr lang="en-US" sz="4374" dirty="0">
              <a:latin typeface="+mj-lt"/>
            </a:endParaRPr>
          </a:p>
        </p:txBody>
      </p:sp>
      <p:sp>
        <p:nvSpPr>
          <p:cNvPr id="5" name="Shape 3"/>
          <p:cNvSpPr/>
          <p:nvPr/>
        </p:nvSpPr>
        <p:spPr>
          <a:xfrm>
            <a:off x="2021681" y="3592532"/>
            <a:ext cx="3370064" cy="1777009"/>
          </a:xfrm>
          <a:prstGeom prst="roundRect">
            <a:avLst>
              <a:gd name="adj" fmla="val 3026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57663" y="4057883"/>
            <a:ext cx="28981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3281"/>
              </a:lnSpc>
            </a:pPr>
            <a:r>
              <a:rPr lang="uk-UA" sz="2624" dirty="0">
                <a:solidFill>
                  <a:srgbClr val="EBECEF"/>
                </a:solidFill>
                <a:ea typeface="Fraunces" pitchFamily="34" charset="-122"/>
                <a:cs typeface="Fraunces" pitchFamily="34" charset="-120"/>
              </a:rPr>
              <a:t>Багата </a:t>
            </a:r>
          </a:p>
          <a:p>
            <a:pPr algn="ctr">
              <a:lnSpc>
                <a:spcPts val="3281"/>
              </a:lnSpc>
            </a:pPr>
            <a:r>
              <a:rPr lang="uk-UA" sz="2624" dirty="0">
                <a:solidFill>
                  <a:srgbClr val="EBECEF"/>
                </a:solidFill>
                <a:ea typeface="Fraunces" pitchFamily="34" charset="-122"/>
                <a:cs typeface="Fraunces" pitchFamily="34" charset="-120"/>
              </a:rPr>
              <a:t>інтерактивність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3906679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16297" y="3585860"/>
            <a:ext cx="3370064" cy="1777008"/>
          </a:xfrm>
          <a:prstGeom prst="roundRect">
            <a:avLst>
              <a:gd name="adj" fmla="val 3026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866209" y="4057883"/>
            <a:ext cx="2898100" cy="8329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3281"/>
              </a:lnSpc>
            </a:pPr>
            <a:r>
              <a:rPr lang="uk-UA" sz="2624" dirty="0">
                <a:solidFill>
                  <a:srgbClr val="EBECEF"/>
                </a:solidFill>
                <a:ea typeface="Fraunces" pitchFamily="34" charset="-122"/>
                <a:cs typeface="Fraunces" pitchFamily="34" charset="-120"/>
              </a:rPr>
              <a:t>Швидший час </a:t>
            </a:r>
          </a:p>
          <a:p>
            <a:pPr algn="ctr">
              <a:lnSpc>
                <a:spcPts val="3281"/>
              </a:lnSpc>
            </a:pPr>
            <a:r>
              <a:rPr lang="uk-UA" sz="2624" dirty="0">
                <a:solidFill>
                  <a:srgbClr val="EBECEF"/>
                </a:solidFill>
                <a:ea typeface="Fraunces" pitchFamily="34" charset="-122"/>
                <a:cs typeface="Fraunces" pitchFamily="34" charset="-120"/>
              </a:rPr>
              <a:t>завантаження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66209" y="3906679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10913" y="3585860"/>
            <a:ext cx="3370064" cy="1777008"/>
          </a:xfrm>
          <a:prstGeom prst="roundRect">
            <a:avLst>
              <a:gd name="adj" fmla="val 3026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474696" y="3865715"/>
            <a:ext cx="2897981" cy="12130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3281"/>
              </a:lnSpc>
            </a:pPr>
            <a:r>
              <a:rPr lang="uk-UA" sz="2624" dirty="0">
                <a:solidFill>
                  <a:srgbClr val="EBECEF"/>
                </a:solidFill>
                <a:ea typeface="Fraunces" pitchFamily="34" charset="-122"/>
                <a:cs typeface="Fraunces" pitchFamily="34" charset="-120"/>
              </a:rPr>
              <a:t>Покращена взаємодія з користувачем</a:t>
            </a: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58444" y="4476745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48855"/>
            <a:ext cx="14630400" cy="8229600"/>
          </a:xfrm>
          <a:prstGeom prst="rect">
            <a:avLst/>
          </a:prstGeom>
          <a:solidFill>
            <a:srgbClr val="080E26"/>
          </a:solidFill>
          <a:ln w="13692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105501" y="3346371"/>
            <a:ext cx="8694420" cy="6854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398"/>
              </a:lnSpc>
            </a:pPr>
            <a:r>
              <a:rPr lang="uk-UA" sz="4318" dirty="0">
                <a:solidFill>
                  <a:srgbClr val="FFFFFF"/>
                </a:solidFill>
                <a:latin typeface="+mj-lt"/>
                <a:ea typeface="Fraunces" pitchFamily="34" charset="-122"/>
                <a:cs typeface="Fraunces" pitchFamily="34" charset="-120"/>
              </a:rPr>
              <a:t>Огляд обмежень безпеки</a:t>
            </a:r>
            <a:endParaRPr lang="en-US" sz="4318" dirty="0">
              <a:latin typeface="+mj-lt"/>
            </a:endParaRPr>
          </a:p>
        </p:txBody>
      </p:sp>
      <p:sp>
        <p:nvSpPr>
          <p:cNvPr id="5" name="Shape 3"/>
          <p:cNvSpPr/>
          <p:nvPr/>
        </p:nvSpPr>
        <p:spPr>
          <a:xfrm>
            <a:off x="2105501" y="4878527"/>
            <a:ext cx="493514" cy="493514"/>
          </a:xfrm>
          <a:prstGeom prst="roundRect">
            <a:avLst>
              <a:gd name="adj" fmla="val 20002"/>
            </a:avLst>
          </a:prstGeom>
          <a:solidFill>
            <a:srgbClr val="283157"/>
          </a:solidFill>
          <a:ln w="13692">
            <a:solidFill>
              <a:srgbClr val="303B6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5999" y="4878527"/>
            <a:ext cx="152400" cy="4113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39"/>
              </a:lnSpc>
              <a:buNone/>
            </a:pPr>
            <a:r>
              <a:rPr lang="en-US" sz="2591" dirty="0">
                <a:solidFill>
                  <a:srgbClr val="EBECEF"/>
                </a:solidFill>
                <a:latin typeface="Calibri" panose="020F0502020204030204" pitchFamily="34" charset="0"/>
                <a:ea typeface="Fraunces" pitchFamily="34" charset="-122"/>
                <a:cs typeface="Calibri" panose="020F0502020204030204" pitchFamily="34" charset="0"/>
              </a:rPr>
              <a:t>1</a:t>
            </a:r>
            <a:endParaRPr lang="en-US" sz="259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2774573" y="4878527"/>
            <a:ext cx="2614017" cy="6929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99"/>
              </a:lnSpc>
              <a:buNone/>
            </a:pPr>
            <a:r>
              <a:rPr lang="en-US" sz="2159" dirty="0">
                <a:solidFill>
                  <a:srgbClr val="EBECEF"/>
                </a:solidFill>
                <a:latin typeface="Calibri" panose="020F0502020204030204" pitchFamily="34" charset="0"/>
                <a:ea typeface="Fraunces" pitchFamily="34" charset="-122"/>
                <a:cs typeface="Calibri" panose="020F0502020204030204" pitchFamily="34" charset="0"/>
              </a:rPr>
              <a:t>Same-Origin Policy</a:t>
            </a:r>
            <a:endParaRPr lang="en-US" sz="2159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2818328" y="5519738"/>
            <a:ext cx="2614017" cy="21052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64"/>
              </a:lnSpc>
              <a:buNone/>
            </a:pPr>
            <a:endParaRPr lang="en-US" sz="1727" dirty="0"/>
          </a:p>
        </p:txBody>
      </p:sp>
      <p:sp>
        <p:nvSpPr>
          <p:cNvPr id="9" name="Shape 7"/>
          <p:cNvSpPr/>
          <p:nvPr/>
        </p:nvSpPr>
        <p:spPr>
          <a:xfrm>
            <a:off x="5656719" y="4878527"/>
            <a:ext cx="493514" cy="493514"/>
          </a:xfrm>
          <a:prstGeom prst="roundRect">
            <a:avLst>
              <a:gd name="adj" fmla="val 20002"/>
            </a:avLst>
          </a:prstGeom>
          <a:solidFill>
            <a:srgbClr val="283157"/>
          </a:solidFill>
          <a:ln w="13692">
            <a:solidFill>
              <a:srgbClr val="303B6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799296" y="4878527"/>
            <a:ext cx="198120" cy="4113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39"/>
              </a:lnSpc>
              <a:buNone/>
            </a:pPr>
            <a:r>
              <a:rPr lang="en-US" sz="2591" dirty="0">
                <a:solidFill>
                  <a:srgbClr val="EBECEF"/>
                </a:solidFill>
                <a:latin typeface="Calibri" panose="020F0502020204030204" pitchFamily="34" charset="0"/>
                <a:ea typeface="Fraunces" pitchFamily="34" charset="-122"/>
                <a:cs typeface="Calibri" panose="020F0502020204030204" pitchFamily="34" charset="0"/>
              </a:rPr>
              <a:t>2</a:t>
            </a:r>
            <a:endParaRPr lang="en-US" sz="259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6320730" y="4878527"/>
            <a:ext cx="2614017" cy="1035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99"/>
              </a:lnSpc>
              <a:buNone/>
            </a:pPr>
            <a:r>
              <a:rPr lang="en-US" sz="2159" dirty="0">
                <a:solidFill>
                  <a:srgbClr val="EBECEF"/>
                </a:solidFill>
                <a:latin typeface="Calibri" panose="020F0502020204030204" pitchFamily="34" charset="0"/>
                <a:ea typeface="Fraunces" pitchFamily="34" charset="-122"/>
                <a:cs typeface="Calibri" panose="020F0502020204030204" pitchFamily="34" charset="0"/>
              </a:rPr>
              <a:t>Cross-Origin Resource Sharing (CORS)</a:t>
            </a:r>
            <a:endParaRPr lang="en-US" sz="2159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6364486" y="5862399"/>
            <a:ext cx="2614017" cy="14035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64"/>
              </a:lnSpc>
              <a:buNone/>
            </a:pPr>
            <a:endParaRPr lang="en-US" sz="1727" dirty="0"/>
          </a:p>
        </p:txBody>
      </p:sp>
      <p:sp>
        <p:nvSpPr>
          <p:cNvPr id="13" name="Shape 11"/>
          <p:cNvSpPr/>
          <p:nvPr/>
        </p:nvSpPr>
        <p:spPr>
          <a:xfrm>
            <a:off x="9197816" y="4878527"/>
            <a:ext cx="493514" cy="493514"/>
          </a:xfrm>
          <a:prstGeom prst="roundRect">
            <a:avLst>
              <a:gd name="adj" fmla="val 20002"/>
            </a:avLst>
          </a:prstGeom>
          <a:solidFill>
            <a:srgbClr val="283157"/>
          </a:solidFill>
          <a:ln w="13692">
            <a:solidFill>
              <a:srgbClr val="303B69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353133" y="4878527"/>
            <a:ext cx="182880" cy="4113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39"/>
              </a:lnSpc>
              <a:buNone/>
            </a:pPr>
            <a:r>
              <a:rPr lang="en-US" sz="2591" dirty="0">
                <a:solidFill>
                  <a:srgbClr val="EBECEF"/>
                </a:solidFill>
                <a:latin typeface="Calibri" panose="020F0502020204030204" pitchFamily="34" charset="0"/>
                <a:ea typeface="Fraunces" pitchFamily="34" charset="-122"/>
                <a:cs typeface="Calibri" panose="020F0502020204030204" pitchFamily="34" charset="0"/>
              </a:rPr>
              <a:t>3</a:t>
            </a:r>
            <a:endParaRPr lang="en-US" sz="259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9872572" y="4878527"/>
            <a:ext cx="2614017" cy="6929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99"/>
              </a:lnSpc>
              <a:buNone/>
            </a:pPr>
            <a:r>
              <a:rPr lang="en-US" sz="2159" dirty="0">
                <a:solidFill>
                  <a:srgbClr val="EBECEF"/>
                </a:solidFill>
                <a:latin typeface="Calibri" panose="020F0502020204030204" pitchFamily="34" charset="0"/>
                <a:ea typeface="Fraunces" pitchFamily="34" charset="-122"/>
                <a:cs typeface="Calibri" panose="020F0502020204030204" pitchFamily="34" charset="0"/>
              </a:rPr>
              <a:t>Content Security Policy (CSP)</a:t>
            </a:r>
            <a:endParaRPr lang="en-US" sz="2159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9910643" y="5519738"/>
            <a:ext cx="2614017" cy="21052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64"/>
              </a:lnSpc>
              <a:buNone/>
            </a:pPr>
            <a:endParaRPr lang="en-US" sz="1727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4189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-1869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uk-UA" dirty="0"/>
          </a:p>
        </p:txBody>
      </p:sp>
      <p:sp>
        <p:nvSpPr>
          <p:cNvPr id="4" name="Text 2"/>
          <p:cNvSpPr/>
          <p:nvPr/>
        </p:nvSpPr>
        <p:spPr>
          <a:xfrm>
            <a:off x="2037993" y="1037511"/>
            <a:ext cx="51663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+mj-lt"/>
                <a:ea typeface="Fraunces" pitchFamily="34" charset="-122"/>
                <a:cs typeface="Fraunces" pitchFamily="34" charset="-120"/>
              </a:rPr>
              <a:t>Same-Origin Policy</a:t>
            </a:r>
            <a:endParaRPr lang="en-US" sz="4374" dirty="0">
              <a:latin typeface="+mj-lt"/>
            </a:endParaRPr>
          </a:p>
        </p:txBody>
      </p:sp>
      <p:sp>
        <p:nvSpPr>
          <p:cNvPr id="6" name="Text 3"/>
          <p:cNvSpPr/>
          <p:nvPr/>
        </p:nvSpPr>
        <p:spPr>
          <a:xfrm>
            <a:off x="2352258" y="2650474"/>
            <a:ext cx="3295888" cy="701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734"/>
              </a:lnSpc>
            </a:pPr>
            <a:r>
              <a:rPr lang="uk-UA" sz="2187" dirty="0">
                <a:solidFill>
                  <a:srgbClr val="FFFFFF"/>
                </a:solidFill>
                <a:latin typeface="Calibri" panose="020F0502020204030204" pitchFamily="34" charset="0"/>
                <a:ea typeface="Fraunces" pitchFamily="34" charset="-122"/>
                <a:cs typeface="Calibri" panose="020F0502020204030204" pitchFamily="34" charset="0"/>
              </a:rPr>
              <a:t>Принципи та функції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414963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7315140" y="3928538"/>
            <a:ext cx="3296007" cy="701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734"/>
              </a:lnSpc>
            </a:pPr>
            <a:r>
              <a:rPr lang="uk-UA" sz="2187" dirty="0">
                <a:solidFill>
                  <a:srgbClr val="FFFFFF"/>
                </a:solidFill>
                <a:latin typeface="Calibri" panose="020F0502020204030204" pitchFamily="34" charset="0"/>
                <a:ea typeface="Fraunces" pitchFamily="34" charset="-122"/>
                <a:cs typeface="Calibri" panose="020F0502020204030204" pitchFamily="34" charset="0"/>
              </a:rPr>
              <a:t>Винятки та обхідні шляхи</a:t>
            </a:r>
            <a:endParaRPr lang="en-US" sz="218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5667137" y="5415082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2599015" y="5549184"/>
            <a:ext cx="3296007" cy="701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734"/>
              </a:lnSpc>
            </a:pPr>
            <a:r>
              <a:rPr lang="uk-UA" sz="2187" dirty="0">
                <a:solidFill>
                  <a:srgbClr val="FFFFFF"/>
                </a:solidFill>
                <a:latin typeface="Calibri" panose="020F0502020204030204" pitchFamily="34" charset="0"/>
                <a:ea typeface="Fraunces" pitchFamily="34" charset="-122"/>
                <a:cs typeface="Calibri" panose="020F0502020204030204" pitchFamily="34" charset="0"/>
              </a:rPr>
              <a:t>Використання слабких місць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415082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4" name="Shape 3">
            <a:extLst>
              <a:ext uri="{FF2B5EF4-FFF2-40B4-BE49-F238E27FC236}">
                <a16:creationId xmlns:a16="http://schemas.microsoft.com/office/drawing/2014/main" id="{71CD743D-F67A-4787-AED0-038DCC8A5155}"/>
              </a:ext>
            </a:extLst>
          </p:cNvPr>
          <p:cNvSpPr/>
          <p:nvPr/>
        </p:nvSpPr>
        <p:spPr>
          <a:xfrm>
            <a:off x="2105501" y="2603248"/>
            <a:ext cx="493514" cy="493514"/>
          </a:xfrm>
          <a:prstGeom prst="roundRect">
            <a:avLst>
              <a:gd name="adj" fmla="val 20002"/>
            </a:avLst>
          </a:prstGeom>
          <a:solidFill>
            <a:srgbClr val="283157"/>
          </a:solidFill>
          <a:ln w="13692">
            <a:solidFill>
              <a:srgbClr val="303B69"/>
            </a:solidFill>
            <a:prstDash val="solid"/>
          </a:ln>
        </p:spPr>
        <p:txBody>
          <a:bodyPr/>
          <a:lstStyle/>
          <a:p>
            <a:pPr algn="ctr"/>
            <a:r>
              <a:rPr lang="uk-UA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Shape 3">
            <a:extLst>
              <a:ext uri="{FF2B5EF4-FFF2-40B4-BE49-F238E27FC236}">
                <a16:creationId xmlns:a16="http://schemas.microsoft.com/office/drawing/2014/main" id="{D9D1D09A-D609-463A-A424-F8248DD11E46}"/>
              </a:ext>
            </a:extLst>
          </p:cNvPr>
          <p:cNvSpPr/>
          <p:nvPr/>
        </p:nvSpPr>
        <p:spPr>
          <a:xfrm>
            <a:off x="6819817" y="3917404"/>
            <a:ext cx="493514" cy="493514"/>
          </a:xfrm>
          <a:prstGeom prst="roundRect">
            <a:avLst>
              <a:gd name="adj" fmla="val 20002"/>
            </a:avLst>
          </a:prstGeom>
          <a:solidFill>
            <a:srgbClr val="283157"/>
          </a:solidFill>
          <a:ln w="13692">
            <a:solidFill>
              <a:srgbClr val="303B69"/>
            </a:solidFill>
            <a:prstDash val="solid"/>
          </a:ln>
        </p:spPr>
        <p:txBody>
          <a:bodyPr/>
          <a:lstStyle/>
          <a:p>
            <a:pPr algn="ctr"/>
            <a:r>
              <a:rPr lang="uk-UA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Shape 3">
            <a:extLst>
              <a:ext uri="{FF2B5EF4-FFF2-40B4-BE49-F238E27FC236}">
                <a16:creationId xmlns:a16="http://schemas.microsoft.com/office/drawing/2014/main" id="{DBD46C83-85D6-41EF-AE4C-DF7B887272DA}"/>
              </a:ext>
            </a:extLst>
          </p:cNvPr>
          <p:cNvSpPr/>
          <p:nvPr/>
        </p:nvSpPr>
        <p:spPr>
          <a:xfrm>
            <a:off x="2110002" y="5529803"/>
            <a:ext cx="493514" cy="493514"/>
          </a:xfrm>
          <a:prstGeom prst="roundRect">
            <a:avLst>
              <a:gd name="adj" fmla="val 20002"/>
            </a:avLst>
          </a:prstGeom>
          <a:solidFill>
            <a:srgbClr val="283157"/>
          </a:solidFill>
          <a:ln w="13692">
            <a:solidFill>
              <a:srgbClr val="303B69"/>
            </a:solidFill>
            <a:prstDash val="solid"/>
          </a:ln>
        </p:spPr>
        <p:txBody>
          <a:bodyPr/>
          <a:lstStyle/>
          <a:p>
            <a:pPr algn="ctr"/>
            <a:r>
              <a:rPr lang="uk-UA" sz="2400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E24D932-A040-4C60-B440-838AF12AC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404" y="201919"/>
            <a:ext cx="5043388" cy="352470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uk-UA" dirty="0"/>
          </a:p>
        </p:txBody>
      </p:sp>
      <p:sp>
        <p:nvSpPr>
          <p:cNvPr id="4" name="Text 2"/>
          <p:cNvSpPr/>
          <p:nvPr/>
        </p:nvSpPr>
        <p:spPr>
          <a:xfrm>
            <a:off x="2750701" y="580311"/>
            <a:ext cx="51663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+mj-lt"/>
                <a:ea typeface="Fraunces" pitchFamily="34" charset="-122"/>
                <a:cs typeface="Fraunces" pitchFamily="34" charset="-120"/>
              </a:rPr>
              <a:t>Same-Origin Policy</a:t>
            </a:r>
            <a:endParaRPr lang="en-US" sz="4374" dirty="0">
              <a:latin typeface="+mj-lt"/>
            </a:endParaRPr>
          </a:p>
        </p:txBody>
      </p:sp>
      <p:sp>
        <p:nvSpPr>
          <p:cNvPr id="6" name="Text 3"/>
          <p:cNvSpPr/>
          <p:nvPr/>
        </p:nvSpPr>
        <p:spPr>
          <a:xfrm>
            <a:off x="2037993" y="2169033"/>
            <a:ext cx="6319198" cy="6454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34"/>
              </a:lnSpc>
            </a:pPr>
            <a:r>
              <a:rPr lang="uk-UA" sz="2660" b="1" dirty="0">
                <a:solidFill>
                  <a:srgbClr val="FFFFFF"/>
                </a:solidFill>
                <a:latin typeface="Calibri" panose="020F0502020204030204" pitchFamily="34" charset="0"/>
                <a:ea typeface="Fraunces" pitchFamily="34" charset="-122"/>
                <a:cs typeface="Calibri" panose="020F0502020204030204" pitchFamily="34" charset="0"/>
              </a:rPr>
              <a:t>Принципи та </a:t>
            </a:r>
            <a:r>
              <a:rPr lang="uk-UA" sz="2660" b="1" dirty="0" err="1">
                <a:solidFill>
                  <a:srgbClr val="FFFFFF"/>
                </a:solidFill>
                <a:latin typeface="Calibri" panose="020F0502020204030204" pitchFamily="34" charset="0"/>
                <a:ea typeface="Fraunces" pitchFamily="34" charset="-122"/>
                <a:cs typeface="Calibri" panose="020F0502020204030204" pitchFamily="34" charset="0"/>
              </a:rPr>
              <a:t>функціїї</a:t>
            </a:r>
            <a:r>
              <a:rPr lang="uk-UA" sz="2660" b="1" dirty="0">
                <a:solidFill>
                  <a:srgbClr val="FFFFFF"/>
                </a:solidFill>
                <a:latin typeface="Calibri" panose="020F0502020204030204" pitchFamily="34" charset="0"/>
                <a:ea typeface="Fraunces" pitchFamily="34" charset="-122"/>
                <a:cs typeface="Calibri" panose="020F0502020204030204" pitchFamily="34" charset="0"/>
              </a:rPr>
              <a:t> </a:t>
            </a:r>
            <a:endParaRPr lang="uk-UA" sz="2400" b="1" dirty="0">
              <a:solidFill>
                <a:srgbClr val="FFFFFF"/>
              </a:solidFill>
              <a:latin typeface="Calibri" panose="020F0502020204030204" pitchFamily="34" charset="0"/>
              <a:ea typeface="Fraunces" pitchFamily="34" charset="-122"/>
              <a:cs typeface="Calibri" panose="020F0502020204030204" pitchFamily="34" charset="0"/>
            </a:endParaRPr>
          </a:p>
          <a:p>
            <a:pPr>
              <a:lnSpc>
                <a:spcPts val="2734"/>
              </a:lnSpc>
            </a:pPr>
            <a:endParaRPr lang="uk-UA" sz="2400" b="1" dirty="0">
              <a:solidFill>
                <a:srgbClr val="FFFFFF"/>
              </a:solidFill>
              <a:latin typeface="Calibri" panose="020F0502020204030204" pitchFamily="34" charset="0"/>
              <a:ea typeface="Fraunces" pitchFamily="34" charset="-122"/>
              <a:cs typeface="Calibri" panose="020F0502020204030204" pitchFamily="34" charset="0"/>
            </a:endParaRPr>
          </a:p>
          <a:p>
            <a:pPr>
              <a:lnSpc>
                <a:spcPts val="2734"/>
              </a:lnSpc>
            </a:pPr>
            <a:endParaRPr lang="uk-UA" sz="2400" b="1" dirty="0">
              <a:solidFill>
                <a:srgbClr val="FFFFFF"/>
              </a:solidFill>
              <a:latin typeface="Calibri" panose="020F0502020204030204" pitchFamily="34" charset="0"/>
              <a:ea typeface="Fraunces" pitchFamily="34" charset="-122"/>
              <a:cs typeface="Calibri" panose="020F0502020204030204" pitchFamily="34" charset="0"/>
            </a:endParaRPr>
          </a:p>
          <a:p>
            <a:pPr>
              <a:lnSpc>
                <a:spcPts val="2734"/>
              </a:lnSpc>
            </a:pPr>
            <a:endParaRPr lang="uk-UA" sz="2400" b="1" dirty="0">
              <a:solidFill>
                <a:srgbClr val="FFFFFF"/>
              </a:solidFill>
              <a:latin typeface="Calibri" panose="020F0502020204030204" pitchFamily="34" charset="0"/>
              <a:ea typeface="Fraunces" pitchFamily="34" charset="-122"/>
              <a:cs typeface="Calibri" panose="020F0502020204030204" pitchFamily="34" charset="0"/>
            </a:endParaRPr>
          </a:p>
          <a:p>
            <a:pPr marL="342900" indent="-342900">
              <a:lnSpc>
                <a:spcPts val="2734"/>
              </a:lnSpc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bg1"/>
                </a:solidFill>
              </a:rPr>
              <a:t>Спільне походження</a:t>
            </a:r>
          </a:p>
          <a:p>
            <a:pPr marL="342900" indent="-342900">
              <a:lnSpc>
                <a:spcPts val="2734"/>
              </a:lnSpc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bg1"/>
                </a:solidFill>
              </a:rPr>
              <a:t>Захист від </a:t>
            </a:r>
            <a:r>
              <a:rPr lang="uk-UA" sz="2400" dirty="0" err="1">
                <a:solidFill>
                  <a:schemeClr val="bg1"/>
                </a:solidFill>
              </a:rPr>
              <a:t>Cross-Site</a:t>
            </a:r>
            <a:r>
              <a:rPr lang="uk-UA" sz="2400" dirty="0">
                <a:solidFill>
                  <a:schemeClr val="bg1"/>
                </a:solidFill>
              </a:rPr>
              <a:t> </a:t>
            </a:r>
            <a:r>
              <a:rPr lang="uk-UA" sz="2400" dirty="0" err="1">
                <a:solidFill>
                  <a:schemeClr val="bg1"/>
                </a:solidFill>
              </a:rPr>
              <a:t>Scripting</a:t>
            </a:r>
            <a:r>
              <a:rPr lang="uk-UA" sz="2400" dirty="0">
                <a:solidFill>
                  <a:schemeClr val="bg1"/>
                </a:solidFill>
              </a:rPr>
              <a:t> (XSS)</a:t>
            </a:r>
          </a:p>
          <a:p>
            <a:pPr marL="342900" indent="-342900">
              <a:lnSpc>
                <a:spcPts val="2734"/>
              </a:lnSpc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bg1"/>
                </a:solidFill>
              </a:rPr>
              <a:t>Захист від </a:t>
            </a:r>
            <a:r>
              <a:rPr lang="uk-UA" sz="2400" dirty="0" err="1">
                <a:solidFill>
                  <a:schemeClr val="bg1"/>
                </a:solidFill>
              </a:rPr>
              <a:t>Cross-Site</a:t>
            </a:r>
            <a:r>
              <a:rPr lang="uk-UA" sz="2400" dirty="0">
                <a:solidFill>
                  <a:schemeClr val="bg1"/>
                </a:solidFill>
              </a:rPr>
              <a:t> </a:t>
            </a:r>
            <a:r>
              <a:rPr lang="uk-UA" sz="2400" dirty="0" err="1">
                <a:solidFill>
                  <a:schemeClr val="bg1"/>
                </a:solidFill>
              </a:rPr>
              <a:t>Request</a:t>
            </a:r>
            <a:r>
              <a:rPr lang="uk-UA" sz="2400" dirty="0">
                <a:solidFill>
                  <a:schemeClr val="bg1"/>
                </a:solidFill>
              </a:rPr>
              <a:t> </a:t>
            </a:r>
            <a:r>
              <a:rPr lang="uk-UA" sz="2400" dirty="0" err="1">
                <a:solidFill>
                  <a:schemeClr val="bg1"/>
                </a:solidFill>
              </a:rPr>
              <a:t>Forgery</a:t>
            </a:r>
            <a:r>
              <a:rPr lang="uk-UA" sz="2400" dirty="0">
                <a:solidFill>
                  <a:schemeClr val="bg1"/>
                </a:solidFill>
              </a:rPr>
              <a:t> (CSRF):</a:t>
            </a:r>
          </a:p>
          <a:p>
            <a:pPr marL="342900" indent="-342900">
              <a:lnSpc>
                <a:spcPts val="2734"/>
              </a:lnSpc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bg1"/>
                </a:solidFill>
              </a:rPr>
              <a:t>Захист </a:t>
            </a:r>
            <a:r>
              <a:rPr lang="en-US" sz="2400" dirty="0">
                <a:solidFill>
                  <a:schemeClr val="bg1"/>
                </a:solidFill>
              </a:rPr>
              <a:t>cookies</a:t>
            </a:r>
          </a:p>
        </p:txBody>
      </p:sp>
      <p:sp>
        <p:nvSpPr>
          <p:cNvPr id="7" name="Text 4"/>
          <p:cNvSpPr/>
          <p:nvPr/>
        </p:nvSpPr>
        <p:spPr>
          <a:xfrm>
            <a:off x="2037993" y="5414963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5667137" y="5063013"/>
            <a:ext cx="3296007" cy="701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734"/>
              </a:lnSpc>
            </a:pPr>
            <a:endParaRPr lang="en-US" sz="218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5667137" y="5415082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9296399" y="5064085"/>
            <a:ext cx="3296007" cy="701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734"/>
              </a:lnSpc>
            </a:pP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415082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FA93BD5-23B0-453A-A5B8-EF4FE5B82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1654185"/>
            <a:ext cx="4554988" cy="237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5013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-6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uk-UA" dirty="0"/>
          </a:p>
        </p:txBody>
      </p:sp>
      <p:sp>
        <p:nvSpPr>
          <p:cNvPr id="4" name="Text 2"/>
          <p:cNvSpPr/>
          <p:nvPr/>
        </p:nvSpPr>
        <p:spPr>
          <a:xfrm>
            <a:off x="3083957" y="580311"/>
            <a:ext cx="51663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+mj-lt"/>
                <a:ea typeface="Fraunces" pitchFamily="34" charset="-122"/>
                <a:cs typeface="Fraunces" pitchFamily="34" charset="-120"/>
              </a:rPr>
              <a:t>Same-Origin Policy</a:t>
            </a:r>
            <a:endParaRPr lang="en-US" sz="4374" dirty="0">
              <a:latin typeface="+mj-lt"/>
            </a:endParaRPr>
          </a:p>
        </p:txBody>
      </p:sp>
      <p:sp>
        <p:nvSpPr>
          <p:cNvPr id="6" name="Text 3"/>
          <p:cNvSpPr/>
          <p:nvPr/>
        </p:nvSpPr>
        <p:spPr>
          <a:xfrm>
            <a:off x="2037993" y="2169033"/>
            <a:ext cx="6319198" cy="6454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34"/>
              </a:lnSpc>
            </a:pPr>
            <a:r>
              <a:rPr lang="uk-UA" sz="2660" b="1" dirty="0">
                <a:solidFill>
                  <a:srgbClr val="FFFFFF"/>
                </a:solidFill>
                <a:latin typeface="Calibri" panose="020F0502020204030204" pitchFamily="34" charset="0"/>
                <a:ea typeface="Fraunces" pitchFamily="34" charset="-122"/>
                <a:cs typeface="Calibri" panose="020F0502020204030204" pitchFamily="34" charset="0"/>
              </a:rPr>
              <a:t>Винятки та обхідні шляхи</a:t>
            </a:r>
            <a:endParaRPr lang="uk-UA" sz="2400" b="1" dirty="0">
              <a:solidFill>
                <a:srgbClr val="FFFFFF"/>
              </a:solidFill>
              <a:latin typeface="Calibri" panose="020F0502020204030204" pitchFamily="34" charset="0"/>
              <a:ea typeface="Fraunces" pitchFamily="34" charset="-122"/>
              <a:cs typeface="Calibri" panose="020F0502020204030204" pitchFamily="34" charset="0"/>
            </a:endParaRPr>
          </a:p>
          <a:p>
            <a:pPr>
              <a:lnSpc>
                <a:spcPts val="2734"/>
              </a:lnSpc>
            </a:pPr>
            <a:endParaRPr lang="uk-UA" sz="2400" b="1" dirty="0">
              <a:solidFill>
                <a:srgbClr val="FFFFFF"/>
              </a:solidFill>
              <a:latin typeface="Calibri" panose="020F0502020204030204" pitchFamily="34" charset="0"/>
              <a:ea typeface="Fraunces" pitchFamily="34" charset="-122"/>
              <a:cs typeface="Calibri" panose="020F0502020204030204" pitchFamily="34" charset="0"/>
            </a:endParaRPr>
          </a:p>
          <a:p>
            <a:pPr>
              <a:lnSpc>
                <a:spcPts val="2734"/>
              </a:lnSpc>
            </a:pPr>
            <a:endParaRPr lang="uk-UA" sz="2400" b="1" dirty="0">
              <a:solidFill>
                <a:srgbClr val="FFFFFF"/>
              </a:solidFill>
              <a:latin typeface="Calibri" panose="020F0502020204030204" pitchFamily="34" charset="0"/>
              <a:ea typeface="Fraunces" pitchFamily="34" charset="-122"/>
              <a:cs typeface="Calibri" panose="020F0502020204030204" pitchFamily="34" charset="0"/>
            </a:endParaRPr>
          </a:p>
          <a:p>
            <a:pPr>
              <a:lnSpc>
                <a:spcPts val="2734"/>
              </a:lnSpc>
            </a:pPr>
            <a:endParaRPr lang="uk-UA" sz="2400" b="1" dirty="0">
              <a:solidFill>
                <a:schemeClr val="bg1"/>
              </a:solidFill>
              <a:ea typeface="Fraunces" pitchFamily="34" charset="-122"/>
              <a:cs typeface="Calibri" panose="020F0502020204030204" pitchFamily="34" charset="0"/>
            </a:endParaRPr>
          </a:p>
          <a:p>
            <a:pPr marL="342900" indent="-342900">
              <a:lnSpc>
                <a:spcPts val="2734"/>
              </a:lnSpc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bg1"/>
                </a:solidFill>
              </a:rPr>
              <a:t>JSONP (JSON </a:t>
            </a:r>
            <a:r>
              <a:rPr lang="uk-UA" sz="2400" dirty="0" err="1">
                <a:solidFill>
                  <a:schemeClr val="bg1"/>
                </a:solidFill>
              </a:rPr>
              <a:t>with</a:t>
            </a:r>
            <a:r>
              <a:rPr lang="uk-UA" sz="2400" dirty="0">
                <a:solidFill>
                  <a:schemeClr val="bg1"/>
                </a:solidFill>
              </a:rPr>
              <a:t> </a:t>
            </a:r>
            <a:r>
              <a:rPr lang="uk-UA" sz="2400" dirty="0" err="1">
                <a:solidFill>
                  <a:schemeClr val="bg1"/>
                </a:solidFill>
              </a:rPr>
              <a:t>Padding</a:t>
            </a:r>
            <a:r>
              <a:rPr lang="uk-UA" sz="24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ts val="2734"/>
              </a:lnSpc>
              <a:buFont typeface="Arial" panose="020B0604020202020204" pitchFamily="34" charset="0"/>
              <a:buChar char="•"/>
            </a:pPr>
            <a:r>
              <a:rPr lang="uk-UA" sz="2400" dirty="0" err="1">
                <a:solidFill>
                  <a:schemeClr val="bg1"/>
                </a:solidFill>
              </a:rPr>
              <a:t>Cross-Origin</a:t>
            </a:r>
            <a:r>
              <a:rPr lang="uk-UA" sz="2400" dirty="0">
                <a:solidFill>
                  <a:schemeClr val="bg1"/>
                </a:solidFill>
              </a:rPr>
              <a:t> </a:t>
            </a:r>
            <a:r>
              <a:rPr lang="uk-UA" sz="2400" dirty="0" err="1">
                <a:solidFill>
                  <a:schemeClr val="bg1"/>
                </a:solidFill>
              </a:rPr>
              <a:t>Resource</a:t>
            </a:r>
            <a:r>
              <a:rPr lang="uk-UA" sz="2400" dirty="0">
                <a:solidFill>
                  <a:schemeClr val="bg1"/>
                </a:solidFill>
              </a:rPr>
              <a:t> </a:t>
            </a:r>
            <a:r>
              <a:rPr lang="uk-UA" sz="2400" dirty="0" err="1">
                <a:solidFill>
                  <a:schemeClr val="bg1"/>
                </a:solidFill>
              </a:rPr>
              <a:t>Sharing</a:t>
            </a:r>
            <a:r>
              <a:rPr lang="uk-UA" sz="2400" dirty="0">
                <a:solidFill>
                  <a:schemeClr val="bg1"/>
                </a:solidFill>
              </a:rPr>
              <a:t> (CORS)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2037993" y="5414963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5667137" y="5063013"/>
            <a:ext cx="3296007" cy="701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734"/>
              </a:lnSpc>
            </a:pPr>
            <a:endParaRPr lang="en-US" sz="218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5667137" y="5415082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9296399" y="5064085"/>
            <a:ext cx="3296007" cy="701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734"/>
              </a:lnSpc>
            </a:pP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415082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FDD94C0-3F85-492A-B6CE-A0DC68F39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4505231"/>
            <a:ext cx="4274152" cy="213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0307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1053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uk-UA" dirty="0"/>
          </a:p>
        </p:txBody>
      </p:sp>
      <p:sp>
        <p:nvSpPr>
          <p:cNvPr id="4" name="Text 2"/>
          <p:cNvSpPr/>
          <p:nvPr/>
        </p:nvSpPr>
        <p:spPr>
          <a:xfrm>
            <a:off x="3083957" y="580311"/>
            <a:ext cx="51663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+mj-lt"/>
                <a:ea typeface="Fraunces" pitchFamily="34" charset="-122"/>
                <a:cs typeface="Fraunces" pitchFamily="34" charset="-120"/>
              </a:rPr>
              <a:t>Same-Origin Policy</a:t>
            </a:r>
            <a:endParaRPr lang="en-US" sz="4374" dirty="0">
              <a:latin typeface="+mj-lt"/>
            </a:endParaRPr>
          </a:p>
        </p:txBody>
      </p:sp>
      <p:sp>
        <p:nvSpPr>
          <p:cNvPr id="6" name="Text 3"/>
          <p:cNvSpPr/>
          <p:nvPr/>
        </p:nvSpPr>
        <p:spPr>
          <a:xfrm>
            <a:off x="2037992" y="2169033"/>
            <a:ext cx="7074109" cy="9975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34"/>
              </a:lnSpc>
            </a:pPr>
            <a:r>
              <a:rPr lang="uk-UA" sz="2660" b="1" dirty="0">
                <a:solidFill>
                  <a:srgbClr val="FFFFFF"/>
                </a:solidFill>
                <a:latin typeface="Calibri" panose="020F0502020204030204" pitchFamily="34" charset="0"/>
                <a:ea typeface="Fraunces" pitchFamily="34" charset="-122"/>
                <a:cs typeface="Calibri" panose="020F0502020204030204" pitchFamily="34" charset="0"/>
              </a:rPr>
              <a:t>Використання слабких місць</a:t>
            </a:r>
            <a:endParaRPr lang="uk-UA" sz="2400" b="1" dirty="0">
              <a:solidFill>
                <a:srgbClr val="FFFFFF"/>
              </a:solidFill>
              <a:latin typeface="Calibri" panose="020F0502020204030204" pitchFamily="34" charset="0"/>
              <a:ea typeface="Fraunces" pitchFamily="34" charset="-122"/>
              <a:cs typeface="Calibri" panose="020F0502020204030204" pitchFamily="34" charset="0"/>
            </a:endParaRPr>
          </a:p>
          <a:p>
            <a:pPr>
              <a:lnSpc>
                <a:spcPts val="2734"/>
              </a:lnSpc>
            </a:pPr>
            <a:endParaRPr lang="uk-UA" sz="2400" b="1" dirty="0">
              <a:solidFill>
                <a:srgbClr val="FFFFFF"/>
              </a:solidFill>
              <a:latin typeface="Calibri" panose="020F0502020204030204" pitchFamily="34" charset="0"/>
              <a:ea typeface="Fraunces" pitchFamily="34" charset="-122"/>
              <a:cs typeface="Calibri" panose="020F0502020204030204" pitchFamily="34" charset="0"/>
            </a:endParaRPr>
          </a:p>
          <a:p>
            <a:pPr>
              <a:lnSpc>
                <a:spcPts val="2734"/>
              </a:lnSpc>
            </a:pPr>
            <a:endParaRPr lang="uk-UA" sz="2400" b="1" dirty="0">
              <a:solidFill>
                <a:srgbClr val="FFFFFF"/>
              </a:solidFill>
              <a:latin typeface="Calibri" panose="020F0502020204030204" pitchFamily="34" charset="0"/>
              <a:ea typeface="Fraunces" pitchFamily="34" charset="-122"/>
              <a:cs typeface="Calibri" panose="020F0502020204030204" pitchFamily="34" charset="0"/>
            </a:endParaRPr>
          </a:p>
          <a:p>
            <a:pPr>
              <a:lnSpc>
                <a:spcPts val="2734"/>
              </a:lnSpc>
            </a:pPr>
            <a:endParaRPr lang="uk-UA" sz="2400" b="1" dirty="0">
              <a:solidFill>
                <a:schemeClr val="bg1"/>
              </a:solidFill>
              <a:ea typeface="Fraunces" pitchFamily="34" charset="-122"/>
              <a:cs typeface="Calibri" panose="020F0502020204030204" pitchFamily="34" charset="0"/>
            </a:endParaRPr>
          </a:p>
          <a:p>
            <a:pPr marL="342900" indent="-342900">
              <a:lnSpc>
                <a:spcPts val="2734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JSONP(with Padding)</a:t>
            </a:r>
          </a:p>
          <a:p>
            <a:pPr marL="342900" indent="-342900">
              <a:lnSpc>
                <a:spcPts val="2734"/>
              </a:lnSpc>
              <a:buFont typeface="Arial" panose="020B0604020202020204" pitchFamily="34" charset="0"/>
              <a:buChar char="•"/>
            </a:pPr>
            <a:r>
              <a:rPr lang="uk-UA" sz="2400" dirty="0" err="1">
                <a:solidFill>
                  <a:schemeClr val="bg1"/>
                </a:solidFill>
              </a:rPr>
              <a:t>Clickjacking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2037993" y="5414963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5667137" y="5063013"/>
            <a:ext cx="3296007" cy="701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734"/>
              </a:lnSpc>
            </a:pPr>
            <a:endParaRPr lang="en-US" sz="218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5667137" y="5415082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9296399" y="5064085"/>
            <a:ext cx="3296007" cy="701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734"/>
              </a:lnSpc>
            </a:pP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415082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1658311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19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685092"/>
            <a:ext cx="103403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+mj-lt"/>
                <a:ea typeface="Fraunces" pitchFamily="34" charset="-122"/>
                <a:cs typeface="Fraunces" pitchFamily="34" charset="-120"/>
              </a:rPr>
              <a:t>Cross-Origin Resource Sharing (CORS)</a:t>
            </a:r>
            <a:endParaRPr lang="en-US" sz="4374" dirty="0">
              <a:latin typeface="+mj-lt"/>
            </a:endParaRPr>
          </a:p>
        </p:txBody>
      </p:sp>
      <p:sp>
        <p:nvSpPr>
          <p:cNvPr id="5" name="Shape 3"/>
          <p:cNvSpPr/>
          <p:nvPr/>
        </p:nvSpPr>
        <p:spPr>
          <a:xfrm>
            <a:off x="2037993" y="3226177"/>
            <a:ext cx="3370064" cy="1777008"/>
          </a:xfrm>
          <a:prstGeom prst="roundRect">
            <a:avLst>
              <a:gd name="adj" fmla="val 2967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46352" y="3647957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3281"/>
              </a:lnSpc>
            </a:pPr>
            <a:r>
              <a:rPr lang="uk-UA" sz="2624" dirty="0">
                <a:solidFill>
                  <a:srgbClr val="EBECEF"/>
                </a:solidFill>
                <a:latin typeface="Calibri" panose="020F0502020204030204" pitchFamily="34" charset="0"/>
                <a:ea typeface="Fraunces" pitchFamily="34" charset="-122"/>
                <a:cs typeface="Calibri" panose="020F0502020204030204" pitchFamily="34" charset="0"/>
              </a:rPr>
              <a:t>Походження </a:t>
            </a:r>
          </a:p>
          <a:p>
            <a:pPr algn="ctr">
              <a:lnSpc>
                <a:spcPts val="3281"/>
              </a:lnSpc>
            </a:pPr>
            <a:r>
              <a:rPr lang="uk-UA" sz="2624" dirty="0">
                <a:solidFill>
                  <a:srgbClr val="EBECEF"/>
                </a:solidFill>
                <a:latin typeface="Calibri" panose="020F0502020204030204" pitchFamily="34" charset="0"/>
                <a:ea typeface="Fraunces" pitchFamily="34" charset="-122"/>
                <a:cs typeface="Calibri" panose="020F0502020204030204" pitchFamily="34" charset="0"/>
              </a:rPr>
              <a:t>та цілі </a:t>
            </a:r>
            <a:r>
              <a:rPr lang="en-US" sz="2624" dirty="0">
                <a:solidFill>
                  <a:srgbClr val="EBECEF"/>
                </a:solidFill>
                <a:latin typeface="Calibri" panose="020F0502020204030204" pitchFamily="34" charset="0"/>
                <a:ea typeface="Fraunces" pitchFamily="34" charset="-122"/>
                <a:cs typeface="Calibri" panose="020F0502020204030204" pitchFamily="34" charset="0"/>
              </a:rPr>
              <a:t>CORS</a:t>
            </a:r>
            <a:endParaRPr lang="en-US" sz="2624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2273975" y="4114919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16416" y="3226177"/>
            <a:ext cx="3370064" cy="1777008"/>
          </a:xfrm>
          <a:prstGeom prst="roundRect">
            <a:avLst>
              <a:gd name="adj" fmla="val 2967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880021" y="3644504"/>
            <a:ext cx="2898100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uk-UA" sz="2624" dirty="0">
                <a:solidFill>
                  <a:srgbClr val="EBECEF"/>
                </a:solidFill>
                <a:latin typeface="Calibri" panose="020F0502020204030204" pitchFamily="34" charset="0"/>
                <a:ea typeface="Fraunces" pitchFamily="34" charset="-122"/>
                <a:cs typeface="Calibri" panose="020F0502020204030204" pitchFamily="34" charset="0"/>
              </a:rPr>
              <a:t>Роль </a:t>
            </a:r>
            <a:r>
              <a:rPr lang="en-US" sz="2624" dirty="0">
                <a:solidFill>
                  <a:srgbClr val="EBECEF"/>
                </a:solidFill>
                <a:latin typeface="Calibri" panose="020F0502020204030204" pitchFamily="34" charset="0"/>
                <a:ea typeface="Fraunces" pitchFamily="34" charset="-122"/>
                <a:cs typeface="Calibri" panose="020F0502020204030204" pitchFamily="34" charset="0"/>
              </a:rPr>
              <a:t>Preflight Requests</a:t>
            </a:r>
            <a:endParaRPr lang="en-US" sz="2624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5866209" y="4531400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194839" y="3226177"/>
            <a:ext cx="3370064" cy="1777008"/>
          </a:xfrm>
          <a:prstGeom prst="roundRect">
            <a:avLst>
              <a:gd name="adj" fmla="val 2967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458444" y="3641051"/>
            <a:ext cx="2898100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uk-UA" sz="2624" dirty="0">
                <a:solidFill>
                  <a:srgbClr val="EBECEF"/>
                </a:solidFill>
                <a:latin typeface="Calibri" panose="020F0502020204030204" pitchFamily="34" charset="0"/>
                <a:ea typeface="Fraunces" pitchFamily="34" charset="-122"/>
                <a:cs typeface="Calibri" panose="020F0502020204030204" pitchFamily="34" charset="0"/>
              </a:rPr>
              <a:t>Захист</a:t>
            </a:r>
            <a:r>
              <a:rPr lang="en-US" sz="2624" dirty="0">
                <a:solidFill>
                  <a:srgbClr val="EBECEF"/>
                </a:solidFill>
                <a:latin typeface="Calibri" panose="020F0502020204030204" pitchFamily="34" charset="0"/>
                <a:ea typeface="Fraunces" pitchFamily="34" charset="-122"/>
                <a:cs typeface="Calibri" panose="020F0502020204030204" pitchFamily="34" charset="0"/>
              </a:rPr>
              <a:t> Cross-Origin </a:t>
            </a:r>
            <a:r>
              <a:rPr lang="uk-UA" sz="2624" dirty="0">
                <a:solidFill>
                  <a:srgbClr val="EBECEF"/>
                </a:solidFill>
                <a:latin typeface="Calibri" panose="020F0502020204030204" pitchFamily="34" charset="0"/>
                <a:ea typeface="Fraunces" pitchFamily="34" charset="-122"/>
                <a:cs typeface="Calibri" panose="020F0502020204030204" pitchFamily="34" charset="0"/>
              </a:rPr>
              <a:t>запитів</a:t>
            </a:r>
            <a:endParaRPr lang="en-US" sz="2624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9458444" y="4114919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uk-UA" dirty="0"/>
          </a:p>
        </p:txBody>
      </p:sp>
      <p:sp>
        <p:nvSpPr>
          <p:cNvPr id="4" name="Text 2"/>
          <p:cNvSpPr/>
          <p:nvPr/>
        </p:nvSpPr>
        <p:spPr>
          <a:xfrm>
            <a:off x="3083957" y="580311"/>
            <a:ext cx="51663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374" dirty="0">
                <a:solidFill>
                  <a:srgbClr val="FFFFFF"/>
                </a:solidFill>
                <a:ea typeface="Fraunces" pitchFamily="34" charset="-122"/>
                <a:cs typeface="Fraunces" pitchFamily="34" charset="-120"/>
              </a:rPr>
              <a:t>Cross-Origin Resource Sharing (CORS)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2037992" y="2169033"/>
            <a:ext cx="7074109" cy="9975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34"/>
              </a:lnSpc>
            </a:pPr>
            <a:r>
              <a:rPr lang="uk-UA" sz="2660" b="1" dirty="0">
                <a:solidFill>
                  <a:srgbClr val="FFFFFF"/>
                </a:solidFill>
                <a:latin typeface="Calibri" panose="020F0502020204030204" pitchFamily="34" charset="0"/>
                <a:ea typeface="Fraunces" pitchFamily="34" charset="-122"/>
                <a:cs typeface="Calibri" panose="020F0502020204030204" pitchFamily="34" charset="0"/>
              </a:rPr>
              <a:t>Походження та цілі </a:t>
            </a:r>
            <a:r>
              <a:rPr lang="en-US" sz="2660" b="1" dirty="0">
                <a:solidFill>
                  <a:srgbClr val="FFFFFF"/>
                </a:solidFill>
                <a:latin typeface="Calibri" panose="020F0502020204030204" pitchFamily="34" charset="0"/>
                <a:ea typeface="Fraunces" pitchFamily="34" charset="-122"/>
                <a:cs typeface="Calibri" panose="020F0502020204030204" pitchFamily="34" charset="0"/>
              </a:rPr>
              <a:t>CORS</a:t>
            </a:r>
            <a:endParaRPr lang="uk-UA" sz="2400" b="1" dirty="0">
              <a:solidFill>
                <a:srgbClr val="FFFFFF"/>
              </a:solidFill>
              <a:latin typeface="Calibri" panose="020F0502020204030204" pitchFamily="34" charset="0"/>
              <a:ea typeface="Fraunces" pitchFamily="34" charset="-122"/>
              <a:cs typeface="Calibri" panose="020F0502020204030204" pitchFamily="34" charset="0"/>
            </a:endParaRPr>
          </a:p>
          <a:p>
            <a:pPr>
              <a:lnSpc>
                <a:spcPts val="2734"/>
              </a:lnSpc>
            </a:pPr>
            <a:endParaRPr lang="uk-UA" sz="2400" b="1" dirty="0">
              <a:solidFill>
                <a:srgbClr val="FFFFFF"/>
              </a:solidFill>
              <a:latin typeface="Calibri" panose="020F0502020204030204" pitchFamily="34" charset="0"/>
              <a:ea typeface="Fraunces" pitchFamily="34" charset="-122"/>
              <a:cs typeface="Calibri" panose="020F0502020204030204" pitchFamily="34" charset="0"/>
            </a:endParaRPr>
          </a:p>
          <a:p>
            <a:pPr>
              <a:lnSpc>
                <a:spcPts val="2734"/>
              </a:lnSpc>
            </a:pPr>
            <a:endParaRPr lang="uk-UA" sz="2400" b="1" dirty="0">
              <a:solidFill>
                <a:srgbClr val="FFFFFF"/>
              </a:solidFill>
              <a:latin typeface="Calibri" panose="020F0502020204030204" pitchFamily="34" charset="0"/>
              <a:ea typeface="Fraunces" pitchFamily="34" charset="-122"/>
              <a:cs typeface="Calibri" panose="020F0502020204030204" pitchFamily="34" charset="0"/>
            </a:endParaRPr>
          </a:p>
          <a:p>
            <a:pPr>
              <a:lnSpc>
                <a:spcPts val="2734"/>
              </a:lnSpc>
            </a:pPr>
            <a:endParaRPr lang="uk-UA" sz="2400" b="1" dirty="0">
              <a:solidFill>
                <a:schemeClr val="bg1"/>
              </a:solidFill>
              <a:ea typeface="Fraunces" pitchFamily="34" charset="-122"/>
              <a:cs typeface="Calibri" panose="020F0502020204030204" pitchFamily="34" charset="0"/>
            </a:endParaRPr>
          </a:p>
          <a:p>
            <a:pPr marL="342900" indent="-342900">
              <a:lnSpc>
                <a:spcPts val="2734"/>
              </a:lnSpc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bg1"/>
                </a:solidFill>
              </a:rPr>
              <a:t>Безпека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ts val="2734"/>
              </a:lnSpc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bg1"/>
                </a:solidFill>
              </a:rPr>
              <a:t>Контроль доступу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ts val="2734"/>
              </a:lnSpc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bg1"/>
                </a:solidFill>
              </a:rPr>
              <a:t>Зручність розробки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2037993" y="5414963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5667137" y="5063013"/>
            <a:ext cx="3296007" cy="701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734"/>
              </a:lnSpc>
            </a:pPr>
            <a:endParaRPr lang="en-US" sz="218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5667137" y="5415082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9296399" y="5064085"/>
            <a:ext cx="3296007" cy="701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734"/>
              </a:lnSpc>
            </a:pP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415082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4542259-1C0B-495E-9EB5-C154CBCE0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830" y="2059437"/>
            <a:ext cx="6709144" cy="335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9690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341</Words>
  <Application>Microsoft Office PowerPoint</Application>
  <PresentationFormat>Довільний</PresentationFormat>
  <Paragraphs>157</Paragraphs>
  <Slides>18</Slides>
  <Notes>18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Андрій Яцуляк</cp:lastModifiedBy>
  <cp:revision>36</cp:revision>
  <dcterms:created xsi:type="dcterms:W3CDTF">2023-10-08T05:34:33Z</dcterms:created>
  <dcterms:modified xsi:type="dcterms:W3CDTF">2023-10-20T09:33:44Z</dcterms:modified>
</cp:coreProperties>
</file>