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57" r:id="rId3"/>
    <p:sldId id="277" r:id="rId4"/>
    <p:sldId id="273" r:id="rId5"/>
    <p:sldId id="274" r:id="rId6"/>
    <p:sldId id="275" r:id="rId7"/>
    <p:sldId id="276" r:id="rId8"/>
    <p:sldId id="295" r:id="rId9"/>
    <p:sldId id="258" r:id="rId10"/>
    <p:sldId id="293" r:id="rId11"/>
    <p:sldId id="294" r:id="rId12"/>
    <p:sldId id="282" r:id="rId13"/>
    <p:sldId id="281" r:id="rId14"/>
    <p:sldId id="292" r:id="rId15"/>
    <p:sldId id="278" r:id="rId16"/>
    <p:sldId id="296" r:id="rId17"/>
    <p:sldId id="264" r:id="rId18"/>
    <p:sldId id="279" r:id="rId19"/>
    <p:sldId id="283" r:id="rId20"/>
    <p:sldId id="285" r:id="rId21"/>
    <p:sldId id="286" r:id="rId22"/>
    <p:sldId id="288" r:id="rId23"/>
    <p:sldId id="291" r:id="rId24"/>
    <p:sldId id="289" r:id="rId25"/>
    <p:sldId id="290" r:id="rId26"/>
    <p:sldId id="263" r:id="rId27"/>
    <p:sldId id="287" r:id="rId28"/>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2017" autoAdjust="0"/>
    <p:restoredTop sz="80322" autoAdjust="0"/>
  </p:normalViewPr>
  <p:slideViewPr>
    <p:cSldViewPr>
      <p:cViewPr varScale="1">
        <p:scale>
          <a:sx n="93" d="100"/>
          <a:sy n="93" d="100"/>
        </p:scale>
        <p:origin x="1746" y="78"/>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1453D9-A6B1-4454-8A57-E0FAECEBD248}" type="datetimeFigureOut">
              <a:rPr lang="uk-UA" smtClean="0"/>
              <a:t>05.09.2022</a:t>
            </a:fld>
            <a:endParaRPr lang="uk-UA"/>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EA5394-22AC-48B3-85CF-C71D9C50DB9F}" type="slidenum">
              <a:rPr lang="uk-UA" smtClean="0"/>
              <a:t>‹#›</a:t>
            </a:fld>
            <a:endParaRPr lang="uk-UA"/>
          </a:p>
        </p:txBody>
      </p:sp>
    </p:spTree>
    <p:extLst>
      <p:ext uri="{BB962C8B-B14F-4D97-AF65-F5344CB8AC3E}">
        <p14:creationId xmlns:p14="http://schemas.microsoft.com/office/powerpoint/2010/main" val="20250918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CB09D4-AD5D-4C83-B172-95D53200A791}" type="datetimeFigureOut">
              <a:rPr lang="uk-UA" smtClean="0"/>
              <a:t>05.09.2022</a:t>
            </a:fld>
            <a:endParaRPr lang="uk-UA"/>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BDC182-0672-44AB-9373-784EDADB917C}" type="slidenum">
              <a:rPr lang="uk-UA" smtClean="0"/>
              <a:t>‹#›</a:t>
            </a:fld>
            <a:endParaRPr lang="uk-UA"/>
          </a:p>
        </p:txBody>
      </p:sp>
    </p:spTree>
    <p:extLst>
      <p:ext uri="{BB962C8B-B14F-4D97-AF65-F5344CB8AC3E}">
        <p14:creationId xmlns:p14="http://schemas.microsoft.com/office/powerpoint/2010/main" val="14742653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Server-side" TargetMode="External"/><Relationship Id="rId3" Type="http://schemas.openxmlformats.org/officeDocument/2006/relationships/hyperlink" Target="https://en.wikipedia.org/wiki/MongoDB" TargetMode="External"/><Relationship Id="rId7" Type="http://schemas.openxmlformats.org/officeDocument/2006/relationships/hyperlink" Target="https://en.wikipedia.org/wiki/Node.js"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Angular_(application_platform)" TargetMode="External"/><Relationship Id="rId5" Type="http://schemas.openxmlformats.org/officeDocument/2006/relationships/hyperlink" Target="https://en.wikipedia.org/wiki/AngularJS" TargetMode="External"/><Relationship Id="rId4" Type="http://schemas.openxmlformats.org/officeDocument/2006/relationships/hyperlink" Target="https://en.wikipedia.org/wiki/Express.js" TargetMode="External"/><Relationship Id="rId9" Type="http://schemas.openxmlformats.org/officeDocument/2006/relationships/hyperlink" Target="https://en.wikipedia.org/wiki/Client-sid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thinkapps.com/blog/development/mobile-app-development-glossary-for-founders-and-product-manager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ru.wikipedia.org/wiki/%D0%90%D0%BD%D0%B3%D0%BB%D0%B8%D0%B9%D1%81%D0%BA%D0%B8%D0%B9_%D1%8F%D0%B7%D1%8B%D0%BA"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ru.wikipedia.org/wiki/%D0%98%D1%81%D1%85%D0%BE%D0%B4%D0%BD%D1%8B%D0%B9_%D0%BA%D0%BE%D0%B4" TargetMode="External"/><Relationship Id="rId5" Type="http://schemas.openxmlformats.org/officeDocument/2006/relationships/hyperlink" Target="https://ru.wikipedia.org/wiki/%D0%A2%D0%B5%D1%81%D1%82%D0%B8%D1%80%D0%BE%D0%B2%D0%B0%D0%BD%D0%B8%D0%B5_%D0%BF%D1%80%D0%BE%D0%B3%D1%80%D0%B0%D0%BC%D0%BC%D0%BD%D0%BE%D0%B3%D0%BE_%D0%BE%D0%B1%D0%B5%D1%81%D0%BF%D0%B5%D1%87%D0%B5%D0%BD%D0%B8%D1%8F" TargetMode="External"/><Relationship Id="rId4" Type="http://schemas.openxmlformats.org/officeDocument/2006/relationships/hyperlink" Target="https://ru.wikipedia.org/wiki/%D0%9B%D0%B0%D1%82%D0%B8%D0%BD%D1%81%D0%BA%D0%B8%D0%B9_%D1%8F%D0%B7%D1%8B%D0%BA"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Software_configuration_managemen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Front-End vs Back-End vs Full Stack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http://blog.udacity.com/2014/12/front-end-vs-back-end-vs-full-stack-web-developers.html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MERN is a scaffolding tool which makes it easy to build universal apps using Mongo, Express, React and </a:t>
            </a:r>
            <a:r>
              <a:rPr lang="en-US" sz="1200" b="0" i="0" kern="1200" dirty="0" err="1" smtClean="0">
                <a:solidFill>
                  <a:schemeClr val="tx1"/>
                </a:solidFill>
                <a:effectLst/>
                <a:latin typeface="+mn-lt"/>
                <a:ea typeface="+mn-ea"/>
                <a:cs typeface="+mn-cs"/>
              </a:rPr>
              <a:t>NodeJS</a:t>
            </a:r>
            <a:r>
              <a:rPr lang="en-US" sz="1200" b="0" i="0" kern="1200" dirty="0" smtClean="0">
                <a:solidFill>
                  <a:schemeClr val="tx1"/>
                </a:solidFill>
                <a:effectLst/>
                <a:latin typeface="+mn-lt"/>
                <a:ea typeface="+mn-ea"/>
                <a:cs typeface="+mn-cs"/>
              </a:rPr>
              <a:t>. It </a:t>
            </a:r>
            <a:r>
              <a:rPr lang="en-US" sz="1200" b="0" i="0" kern="1200" dirty="0" err="1" smtClean="0">
                <a:solidFill>
                  <a:schemeClr val="tx1"/>
                </a:solidFill>
                <a:effectLst/>
                <a:latin typeface="+mn-lt"/>
                <a:ea typeface="+mn-ea"/>
                <a:cs typeface="+mn-cs"/>
              </a:rPr>
              <a:t>minimises</a:t>
            </a:r>
            <a:r>
              <a:rPr lang="en-US" sz="1200" b="0" i="0" kern="1200" dirty="0" smtClean="0">
                <a:solidFill>
                  <a:schemeClr val="tx1"/>
                </a:solidFill>
                <a:effectLst/>
                <a:latin typeface="+mn-lt"/>
                <a:ea typeface="+mn-ea"/>
                <a:cs typeface="+mn-cs"/>
              </a:rPr>
              <a:t> the setup time and gets you up to speed using proven technologies.</a:t>
            </a:r>
            <a:endParaRPr lang="uk-U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http://mern.io</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https://angular-fullstack.github.io/get-started/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MEAN is an opinionated </a:t>
            </a:r>
            <a:r>
              <a:rPr lang="en-US" sz="1200" b="1" i="0" kern="1200" dirty="0" err="1" smtClean="0">
                <a:solidFill>
                  <a:schemeClr val="tx1"/>
                </a:solidFill>
                <a:effectLst/>
                <a:latin typeface="+mn-lt"/>
                <a:ea typeface="+mn-ea"/>
                <a:cs typeface="+mn-cs"/>
              </a:rPr>
              <a:t>fullstack</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javascript</a:t>
            </a:r>
            <a:r>
              <a:rPr lang="en-US" sz="1200" b="1" i="0" kern="1200" dirty="0" smtClean="0">
                <a:solidFill>
                  <a:schemeClr val="tx1"/>
                </a:solidFill>
                <a:effectLst/>
                <a:latin typeface="+mn-lt"/>
                <a:ea typeface="+mn-ea"/>
                <a:cs typeface="+mn-cs"/>
              </a:rPr>
              <a:t> framework - </a:t>
            </a:r>
            <a:br>
              <a:rPr lang="en-US" sz="1200" b="1"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which simplifies and accelerates web application development.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http://mean.io/</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MEAN.JS is a full-stack JavaScript solution that helps you build fast, robust, and maintainable production web applications using MongoDB, Express, AngularJS, and Node.js.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http://meanjs.org/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MEAN stack is </a:t>
            </a:r>
            <a:r>
              <a:rPr lang="en-US" sz="1200" b="0" i="0" u="none" strike="noStrike" kern="1200" dirty="0" smtClean="0">
                <a:solidFill>
                  <a:schemeClr val="tx1"/>
                </a:solidFill>
                <a:effectLst/>
                <a:latin typeface="+mn-lt"/>
                <a:ea typeface="+mn-ea"/>
                <a:cs typeface="+mn-cs"/>
                <a:hlinkClick r:id="rId3" tooltip="MongoDB"/>
              </a:rPr>
              <a:t>MongoDB</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tooltip="Express.js"/>
              </a:rPr>
              <a:t>Express.js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tooltip="AngularJS"/>
              </a:rPr>
              <a:t>AngularJS</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6" tooltip="Angular (application platform)"/>
              </a:rPr>
              <a:t>Angular</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7" tooltip="Node.js"/>
              </a:rPr>
              <a:t>Node.js</a:t>
            </a:r>
            <a:r>
              <a:rPr lang="en-US" sz="1200" b="0" i="0" kern="1200" dirty="0" smtClean="0">
                <a:solidFill>
                  <a:schemeClr val="tx1"/>
                </a:solidFill>
                <a:effectLst/>
                <a:latin typeface="+mn-lt"/>
                <a:ea typeface="+mn-ea"/>
                <a:cs typeface="+mn-cs"/>
              </a:rPr>
              <a:t>. Because all components of the MEAN stack support programs are written in JavaScript, MEAN applications can be written in one language for both </a:t>
            </a:r>
            <a:r>
              <a:rPr lang="en-US" sz="1200" b="0" i="0" u="none" strike="noStrike" kern="1200" dirty="0" smtClean="0">
                <a:solidFill>
                  <a:schemeClr val="tx1"/>
                </a:solidFill>
                <a:effectLst/>
                <a:latin typeface="+mn-lt"/>
                <a:ea typeface="+mn-ea"/>
                <a:cs typeface="+mn-cs"/>
                <a:hlinkClick r:id="rId8" tooltip="Server-side"/>
              </a:rPr>
              <a:t>server-side</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9" tooltip="Client-side"/>
              </a:rPr>
              <a:t>client-side</a:t>
            </a:r>
            <a:r>
              <a:rPr lang="en-US" sz="1200" b="0" i="0" kern="1200" dirty="0" smtClean="0">
                <a:solidFill>
                  <a:schemeClr val="tx1"/>
                </a:solidFill>
                <a:effectLst/>
                <a:latin typeface="+mn-lt"/>
                <a:ea typeface="+mn-ea"/>
                <a:cs typeface="+mn-cs"/>
              </a:rPr>
              <a:t> execution environments.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https://en.wikipedia.org/wiki/MEAN_(software_bundle)</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http://info.nic.ru/st/14/out_45.shtml</a:t>
            </a:r>
          </a:p>
          <a:p>
            <a:r>
              <a:rPr lang="en-US" dirty="0" smtClean="0"/>
              <a:t>https://en.wikiversity.org/wiki/User:Jane_Kruch/DNS:_what_is_it_and_how_it_works</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11</a:t>
            </a:fld>
            <a:endParaRPr lang="uk-UA"/>
          </a:p>
        </p:txBody>
      </p:sp>
    </p:spTree>
    <p:extLst>
      <p:ext uri="{BB962C8B-B14F-4D97-AF65-F5344CB8AC3E}">
        <p14:creationId xmlns:p14="http://schemas.microsoft.com/office/powerpoint/2010/main" val="2086323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https://www.w3schools.com/css/css_syntax.asp</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12</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https://www.w3schools.com/css/css_syntax.asp</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13</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http://inspirationalpixels.com/tutorials/creating-an-accordion-with-html-css-jquery</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14</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a:t>
            </a:r>
            <a:r>
              <a:rPr lang="en-US" smtClean="0"/>
              <a:t>://inspirationalpixels.com/tutorials/creating-an-accordion-with-html-css-jquery</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15</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https://learn.javascript.ru/screencast/webpack</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17</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jQuery</a:t>
            </a:r>
          </a:p>
          <a:p>
            <a:r>
              <a:rPr lang="en-US" dirty="0" smtClean="0"/>
              <a:t>https://www.tutorialspoint.com/jquery/jquery-overview.htm</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18</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19</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https://docs.angularjs.org/guide/concepts</a:t>
            </a:r>
          </a:p>
          <a:p>
            <a:r>
              <a:rPr lang="en-US" dirty="0" smtClean="0"/>
              <a:t>https://www.tutorialspoint.com/angularjs/angularjs_overview.htm</a:t>
            </a:r>
          </a:p>
          <a:p>
            <a:r>
              <a:rPr lang="en-US" sz="1200" b="0" i="0" kern="1200" dirty="0" smtClean="0">
                <a:solidFill>
                  <a:schemeClr val="tx1"/>
                </a:solidFill>
                <a:effectLst/>
                <a:latin typeface="+mn-lt"/>
                <a:ea typeface="+mn-ea"/>
                <a:cs typeface="+mn-cs"/>
              </a:rPr>
              <a:t>AngularJS is a structural framework for dynamic web apps. It lets you use HTML as your template language and lets you extend HTML's syntax to express your application's components clearly and succinctly. </a:t>
            </a:r>
            <a:r>
              <a:rPr lang="en-US" sz="1200" b="0" i="0" kern="1200" dirty="0" err="1" smtClean="0">
                <a:solidFill>
                  <a:schemeClr val="tx1"/>
                </a:solidFill>
                <a:effectLst/>
                <a:latin typeface="+mn-lt"/>
                <a:ea typeface="+mn-ea"/>
                <a:cs typeface="+mn-cs"/>
              </a:rPr>
              <a:t>Angular's</a:t>
            </a:r>
            <a:r>
              <a:rPr lang="en-US" sz="1200" b="0" i="0" kern="1200" dirty="0" smtClean="0">
                <a:solidFill>
                  <a:schemeClr val="tx1"/>
                </a:solidFill>
                <a:effectLst/>
                <a:latin typeface="+mn-lt"/>
                <a:ea typeface="+mn-ea"/>
                <a:cs typeface="+mn-cs"/>
              </a:rPr>
              <a:t> data binding and dependency injection eliminate much of the code you currently have to write. And it all happens within the browser, making it an ideal partner with any server technology.</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20</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https://www.keycdn.com/blog/webpack/</a:t>
            </a:r>
          </a:p>
          <a:p>
            <a:endParaRPr lang="en-US" dirty="0" smtClean="0"/>
          </a:p>
          <a:p>
            <a:r>
              <a:rPr lang="en-US" dirty="0" smtClean="0"/>
              <a:t>https://learn.javascript.ru/screencast/webpack</a:t>
            </a:r>
          </a:p>
          <a:p>
            <a:endParaRPr lang="en-US" dirty="0" smtClean="0"/>
          </a:p>
          <a:p>
            <a:r>
              <a:rPr lang="en-US" dirty="0" smtClean="0"/>
              <a:t>http://browserify.org/</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21</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3</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26BDC182-0672-44AB-9373-784EDADB917C}" type="slidenum">
              <a:rPr lang="uk-UA" smtClean="0"/>
              <a:t>22</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26BDC182-0672-44AB-9373-784EDADB917C}" type="slidenum">
              <a:rPr lang="uk-UA" smtClean="0"/>
              <a:t>23</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26BDC182-0672-44AB-9373-784EDADB917C}" type="slidenum">
              <a:rPr lang="uk-UA" smtClean="0"/>
              <a:t>24</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26BDC182-0672-44AB-9373-784EDADB917C}" type="slidenum">
              <a:rPr lang="uk-UA" smtClean="0"/>
              <a:t>25</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26BDC182-0672-44AB-9373-784EDADB917C}" type="slidenum">
              <a:rPr lang="uk-UA" smtClean="0"/>
              <a:t>26</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26BDC182-0672-44AB-9373-784EDADB917C}" type="slidenum">
              <a:rPr lang="uk-UA" smtClean="0"/>
              <a:t>27</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dirty="0" smtClean="0"/>
              <a:t>Стрімкий розвиток від статичних </a:t>
            </a:r>
            <a:r>
              <a:rPr lang="en-US" dirty="0" smtClean="0"/>
              <a:t>html</a:t>
            </a:r>
            <a:r>
              <a:rPr lang="uk-UA" dirty="0" smtClean="0"/>
              <a:t> сторінок,</a:t>
            </a:r>
            <a:r>
              <a:rPr lang="uk-UA" baseline="0" dirty="0" smtClean="0"/>
              <a:t> які містили </a:t>
            </a:r>
            <a:r>
              <a:rPr lang="en-US" baseline="0" dirty="0" err="1" smtClean="0"/>
              <a:t>css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uk-UA" baseline="0" dirty="0" smtClean="0"/>
              <a:t>Складно залишатись на вістрі цього розвитку</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sz="1200" b="0" i="0" kern="1200" dirty="0" smtClean="0">
                <a:solidFill>
                  <a:schemeClr val="tx1"/>
                </a:solidFill>
                <a:effectLst/>
                <a:latin typeface="+mn-lt"/>
                <a:ea typeface="+mn-ea"/>
                <a:cs typeface="+mn-cs"/>
              </a:rPr>
              <a:t>A Final Note about the Front-End</a:t>
            </a:r>
          </a:p>
          <a:p>
            <a:r>
              <a:rPr lang="en-US" sz="1200" b="0" i="0" kern="1200" dirty="0" smtClean="0">
                <a:solidFill>
                  <a:schemeClr val="tx1"/>
                </a:solidFill>
                <a:effectLst/>
                <a:latin typeface="+mn-lt"/>
                <a:ea typeface="+mn-ea"/>
                <a:cs typeface="+mn-cs"/>
              </a:rPr>
              <a:t>In order to more fully explain the process of the information’s return — but without going too deep into the mechanisms of the front-end, since they are complex and deserve to be explored in a separate post — we should clarify that there are two “layers” that comprise the front-end:</a:t>
            </a:r>
          </a:p>
          <a:p>
            <a:r>
              <a:rPr lang="en-US" sz="1200" b="1" i="0" kern="1200" dirty="0" smtClean="0">
                <a:solidFill>
                  <a:schemeClr val="tx1"/>
                </a:solidFill>
                <a:effectLst/>
                <a:latin typeface="+mn-lt"/>
                <a:ea typeface="+mn-ea"/>
                <a:cs typeface="+mn-cs"/>
              </a:rPr>
              <a:t>One layer </a:t>
            </a:r>
            <a:r>
              <a:rPr lang="en-US" sz="1200" b="0" i="0" kern="1200" dirty="0" smtClean="0">
                <a:solidFill>
                  <a:schemeClr val="tx1"/>
                </a:solidFill>
                <a:effectLst/>
                <a:latin typeface="+mn-lt"/>
                <a:ea typeface="+mn-ea"/>
                <a:cs typeface="+mn-cs"/>
              </a:rPr>
              <a:t>is directly related to the </a:t>
            </a:r>
            <a:r>
              <a:rPr lang="en-US" sz="1200" b="0" i="0" u="none" strike="noStrike" kern="1200" dirty="0" smtClean="0">
                <a:solidFill>
                  <a:schemeClr val="tx1"/>
                </a:solidFill>
                <a:effectLst/>
                <a:latin typeface="+mn-lt"/>
                <a:ea typeface="+mn-ea"/>
                <a:cs typeface="+mn-cs"/>
                <a:hlinkClick r:id="rId3" tooltip="Mobile App Development Glossary for Founders and Product Managers"/>
              </a:rPr>
              <a:t>OS</a:t>
            </a:r>
            <a:r>
              <a:rPr lang="en-US" sz="1200" b="0" i="0" kern="1200" dirty="0" smtClean="0">
                <a:solidFill>
                  <a:schemeClr val="tx1"/>
                </a:solidFill>
                <a:effectLst/>
                <a:latin typeface="+mn-lt"/>
                <a:ea typeface="+mn-ea"/>
                <a:cs typeface="+mn-cs"/>
              </a:rPr>
              <a:t> in which our app has been developed. The nature of this part is logical, and it is in charge of transforming the language of the data delivered from the API’s language to that of the specific OS.</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other layer</a:t>
            </a:r>
            <a:r>
              <a:rPr lang="en-US" sz="1200" b="0" i="0" kern="1200" dirty="0" smtClean="0">
                <a:solidFill>
                  <a:schemeClr val="tx1"/>
                </a:solidFill>
                <a:effectLst/>
                <a:latin typeface="+mn-lt"/>
                <a:ea typeface="+mn-ea"/>
                <a:cs typeface="+mn-cs"/>
              </a:rPr>
              <a:t> is directly related to the app’s aesthetic design, and which is, by nature, visual. This visual part is the one mentioned at the beginning of this article, the one with which users can see and interact.</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logical layer</a:t>
            </a:r>
            <a:r>
              <a:rPr lang="en-US" sz="1200" b="0" i="0" kern="1200" dirty="0" smtClean="0">
                <a:solidFill>
                  <a:schemeClr val="tx1"/>
                </a:solidFill>
                <a:effectLst/>
                <a:latin typeface="+mn-lt"/>
                <a:ea typeface="+mn-ea"/>
                <a:cs typeface="+mn-cs"/>
              </a:rPr>
              <a:t>, although considered a part of the front-end, is not seen by the final user. Very informally, we could call it the “back-end part of the front-end.” But more on that in a future post.</a:t>
            </a:r>
          </a:p>
          <a:p>
            <a:pPr marL="0" marR="0" indent="0" algn="l" defTabSz="914400" rtl="0" eaLnBrk="1" fontAlgn="auto" latinLnBrk="0" hangingPunct="1">
              <a:lnSpc>
                <a:spcPct val="100000"/>
              </a:lnSpc>
              <a:spcBef>
                <a:spcPts val="0"/>
              </a:spcBef>
              <a:spcAft>
                <a:spcPts val="0"/>
              </a:spcAft>
              <a:buClrTx/>
              <a:buSzTx/>
              <a:buFontTx/>
              <a:buNone/>
              <a:tabLst/>
              <a:defRPr/>
            </a:pPr>
            <a:endParaRPr lang="uk-U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uk-UA"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uk-UA" dirty="0" smtClean="0"/>
          </a:p>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4</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http://thinkapps.com/blog/development/basics-back-end-development/</a:t>
            </a:r>
            <a:endParaRPr lang="uk-U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Its job is to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smtClean="0">
                <a:solidFill>
                  <a:schemeClr val="tx1"/>
                </a:solidFill>
                <a:effectLst/>
                <a:latin typeface="+mn-lt"/>
                <a:ea typeface="+mn-ea"/>
                <a:cs typeface="+mn-cs"/>
              </a:rPr>
              <a:t>access the information that users require through the app,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smtClean="0">
                <a:solidFill>
                  <a:schemeClr val="tx1"/>
                </a:solidFill>
                <a:effectLst/>
                <a:latin typeface="+mn-lt"/>
                <a:ea typeface="+mn-ea"/>
                <a:cs typeface="+mn-cs"/>
              </a:rPr>
              <a:t>combine and transform such information</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smtClean="0">
                <a:solidFill>
                  <a:schemeClr val="tx1"/>
                </a:solidFill>
                <a:effectLst/>
                <a:latin typeface="+mn-lt"/>
                <a:ea typeface="+mn-ea"/>
                <a:cs typeface="+mn-cs"/>
              </a:rPr>
              <a:t>return the information in its new shape to the requester.</a:t>
            </a:r>
            <a:endParaRPr lang="uk-UA" dirty="0" smtClean="0"/>
          </a:p>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5</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err="1" smtClean="0">
                <a:solidFill>
                  <a:schemeClr val="tx1"/>
                </a:solidFill>
                <a:effectLst/>
                <a:latin typeface="+mn-lt"/>
                <a:ea typeface="+mn-ea"/>
                <a:cs typeface="+mn-cs"/>
              </a:rPr>
              <a:t>Code</a:t>
            </a:r>
            <a:r>
              <a:rPr lang="ru-RU" sz="1200" b="0" i="0" kern="1200" dirty="0" smtClean="0">
                <a:solidFill>
                  <a:schemeClr val="tx1"/>
                </a:solidFill>
                <a:effectLst/>
                <a:latin typeface="+mn-lt"/>
                <a:ea typeface="+mn-ea"/>
                <a:cs typeface="+mn-cs"/>
              </a:rPr>
              <a:t> — разработка и анализ кода, инструменты контроля версий, слияние кода;</a:t>
            </a:r>
          </a:p>
          <a:p>
            <a:r>
              <a:rPr lang="ru-RU" sz="1200" b="0" i="0" kern="1200" dirty="0" err="1" smtClean="0">
                <a:solidFill>
                  <a:schemeClr val="tx1"/>
                </a:solidFill>
                <a:effectLst/>
                <a:latin typeface="+mn-lt"/>
                <a:ea typeface="+mn-ea"/>
                <a:cs typeface="+mn-cs"/>
              </a:rPr>
              <a:t>Build</a:t>
            </a:r>
            <a:r>
              <a:rPr lang="ru-RU" sz="1200" b="0" i="0" kern="1200" dirty="0" smtClean="0">
                <a:solidFill>
                  <a:schemeClr val="tx1"/>
                </a:solidFill>
                <a:effectLst/>
                <a:latin typeface="+mn-lt"/>
                <a:ea typeface="+mn-ea"/>
                <a:cs typeface="+mn-cs"/>
              </a:rPr>
              <a:t> — инструменты непрерывной интеграции, статус сборки;</a:t>
            </a:r>
          </a:p>
          <a:p>
            <a:r>
              <a:rPr lang="ru-RU" sz="1200" b="0" i="0" kern="1200" dirty="0" err="1" smtClean="0">
                <a:solidFill>
                  <a:schemeClr val="tx1"/>
                </a:solidFill>
                <a:effectLst/>
                <a:latin typeface="+mn-lt"/>
                <a:ea typeface="+mn-ea"/>
                <a:cs typeface="+mn-cs"/>
              </a:rPr>
              <a:t>Test</a:t>
            </a:r>
            <a:r>
              <a:rPr lang="ru-RU" sz="1200" b="0" i="0" kern="1200" dirty="0" smtClean="0">
                <a:solidFill>
                  <a:schemeClr val="tx1"/>
                </a:solidFill>
                <a:effectLst/>
                <a:latin typeface="+mn-lt"/>
                <a:ea typeface="+mn-ea"/>
                <a:cs typeface="+mn-cs"/>
              </a:rPr>
              <a:t> — инструменты непрерывного тестирования, которые обеспечивают обратную связь по бизнес-рискам;</a:t>
            </a:r>
          </a:p>
          <a:p>
            <a:r>
              <a:rPr lang="ru-RU" sz="1200" b="0" i="0" kern="1200" dirty="0" smtClean="0">
                <a:solidFill>
                  <a:schemeClr val="tx1"/>
                </a:solidFill>
                <a:effectLst/>
                <a:latin typeface="+mn-lt"/>
                <a:ea typeface="+mn-ea"/>
                <a:cs typeface="+mn-cs"/>
              </a:rPr>
              <a:t>Пакет — </a:t>
            </a:r>
            <a:r>
              <a:rPr lang="ru-RU" sz="1200" b="0" i="0" kern="1200" dirty="0" err="1" smtClean="0">
                <a:solidFill>
                  <a:schemeClr val="tx1"/>
                </a:solidFill>
                <a:effectLst/>
                <a:latin typeface="+mn-lt"/>
                <a:ea typeface="+mn-ea"/>
                <a:cs typeface="+mn-cs"/>
              </a:rPr>
              <a:t>репозиторий</a:t>
            </a:r>
            <a:r>
              <a:rPr lang="ru-RU" sz="1200" b="0" i="0" kern="1200" dirty="0" smtClean="0">
                <a:solidFill>
                  <a:schemeClr val="tx1"/>
                </a:solidFill>
                <a:effectLst/>
                <a:latin typeface="+mn-lt"/>
                <a:ea typeface="+mn-ea"/>
                <a:cs typeface="+mn-cs"/>
              </a:rPr>
              <a:t> артефактов, предварительная установка приложения;</a:t>
            </a:r>
          </a:p>
          <a:p>
            <a:r>
              <a:rPr lang="ru-RU" sz="1200" b="0" i="0" kern="1200" dirty="0" err="1" smtClean="0">
                <a:solidFill>
                  <a:schemeClr val="tx1"/>
                </a:solidFill>
                <a:effectLst/>
                <a:latin typeface="+mn-lt"/>
                <a:ea typeface="+mn-ea"/>
                <a:cs typeface="+mn-cs"/>
              </a:rPr>
              <a:t>Release</a:t>
            </a:r>
            <a:r>
              <a:rPr lang="ru-RU" sz="1200" b="0" i="0" kern="1200" dirty="0" smtClean="0">
                <a:solidFill>
                  <a:schemeClr val="tx1"/>
                </a:solidFill>
                <a:effectLst/>
                <a:latin typeface="+mn-lt"/>
                <a:ea typeface="+mn-ea"/>
                <a:cs typeface="+mn-cs"/>
              </a:rPr>
              <a:t> — управление изменениями, официальное утверждение выпуска, автоматизация выпуска;</a:t>
            </a:r>
          </a:p>
          <a:p>
            <a:r>
              <a:rPr lang="ru-RU" sz="1200" b="0" i="0" kern="1200" dirty="0" smtClean="0">
                <a:solidFill>
                  <a:schemeClr val="tx1"/>
                </a:solidFill>
                <a:effectLst/>
                <a:latin typeface="+mn-lt"/>
                <a:ea typeface="+mn-ea"/>
                <a:cs typeface="+mn-cs"/>
              </a:rPr>
              <a:t>Конфигурация — Конфигурация и управление инфраструктурой, Инфраструктура как инструменты кода;</a:t>
            </a:r>
          </a:p>
          <a:p>
            <a:r>
              <a:rPr lang="ru-RU" sz="1200" b="0" i="0" kern="1200" dirty="0" smtClean="0">
                <a:solidFill>
                  <a:schemeClr val="tx1"/>
                </a:solidFill>
                <a:effectLst/>
                <a:latin typeface="+mn-lt"/>
                <a:ea typeface="+mn-ea"/>
                <a:cs typeface="+mn-cs"/>
              </a:rPr>
              <a:t>Мониторинг — мониторинг производительности приложений, опыт работы с конечным пользователем.</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b="1" i="0" kern="1200" dirty="0" err="1" smtClean="0">
                <a:solidFill>
                  <a:schemeClr val="tx1"/>
                </a:solidFill>
                <a:effectLst/>
                <a:latin typeface="+mn-lt"/>
                <a:ea typeface="+mn-ea"/>
                <a:cs typeface="+mn-cs"/>
              </a:rPr>
              <a:t>Регрессио́нное</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тести́рование</a:t>
            </a:r>
            <a:r>
              <a:rPr lang="ru-RU" sz="1200" b="0" i="0"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hlinkClick r:id="rId3" tooltip="Английский язык"/>
              </a:rPr>
              <a:t>англ.</a:t>
            </a:r>
            <a:r>
              <a:rPr lang="ru-RU" sz="1200" b="0" i="0"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regression</a:t>
            </a:r>
            <a:r>
              <a:rPr lang="ru-RU" sz="1200" b="0" i="1"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testing</a:t>
            </a:r>
            <a:r>
              <a:rPr lang="ru-RU" sz="1200" b="0" i="0" kern="1200" dirty="0" smtClean="0">
                <a:solidFill>
                  <a:schemeClr val="tx1"/>
                </a:solidFill>
                <a:effectLst/>
                <a:latin typeface="+mn-lt"/>
                <a:ea typeface="+mn-ea"/>
                <a:cs typeface="+mn-cs"/>
              </a:rPr>
              <a:t>, от </a:t>
            </a:r>
            <a:r>
              <a:rPr lang="ru-RU" sz="1200" b="0" i="0" u="none" strike="noStrike" kern="1200" dirty="0" smtClean="0">
                <a:solidFill>
                  <a:schemeClr val="tx1"/>
                </a:solidFill>
                <a:effectLst/>
                <a:latin typeface="+mn-lt"/>
                <a:ea typeface="+mn-ea"/>
                <a:cs typeface="+mn-cs"/>
                <a:hlinkClick r:id="rId4" tooltip="Латинский язык"/>
              </a:rPr>
              <a:t>лат.</a:t>
            </a:r>
            <a:r>
              <a:rPr lang="ru-RU" sz="1200" b="0" i="0"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regressio</a:t>
            </a:r>
            <a:r>
              <a:rPr lang="ru-RU" sz="1200" b="0" i="0" kern="1200" dirty="0" smtClean="0">
                <a:solidFill>
                  <a:schemeClr val="tx1"/>
                </a:solidFill>
                <a:effectLst/>
                <a:latin typeface="+mn-lt"/>
                <a:ea typeface="+mn-ea"/>
                <a:cs typeface="+mn-cs"/>
              </a:rPr>
              <a:t> — движение назад) — собирательное название для всех видов </a:t>
            </a:r>
            <a:r>
              <a:rPr lang="ru-RU" sz="1200" b="0" i="0" u="none" strike="noStrike" kern="1200" dirty="0" smtClean="0">
                <a:solidFill>
                  <a:schemeClr val="tx1"/>
                </a:solidFill>
                <a:effectLst/>
                <a:latin typeface="+mn-lt"/>
                <a:ea typeface="+mn-ea"/>
                <a:cs typeface="+mn-cs"/>
                <a:hlinkClick r:id="rId5" tooltip="Тестирование программного обеспечения"/>
              </a:rPr>
              <a:t>тестирования программного обеспечения</a:t>
            </a:r>
            <a:r>
              <a:rPr lang="ru-RU" sz="1200" b="0" i="0" kern="1200" dirty="0" smtClean="0">
                <a:solidFill>
                  <a:schemeClr val="tx1"/>
                </a:solidFill>
                <a:effectLst/>
                <a:latin typeface="+mn-lt"/>
                <a:ea typeface="+mn-ea"/>
                <a:cs typeface="+mn-cs"/>
              </a:rPr>
              <a:t>, направленных на обнаружение ошибок в уже протестированных участках </a:t>
            </a:r>
            <a:r>
              <a:rPr lang="ru-RU" sz="1200" b="0" i="0" u="none" strike="noStrike" kern="1200" dirty="0" smtClean="0">
                <a:solidFill>
                  <a:schemeClr val="tx1"/>
                </a:solidFill>
                <a:effectLst/>
                <a:latin typeface="+mn-lt"/>
                <a:ea typeface="+mn-ea"/>
                <a:cs typeface="+mn-cs"/>
                <a:hlinkClick r:id="rId6" tooltip="Исходный код"/>
              </a:rPr>
              <a:t>исходного кода</a:t>
            </a:r>
            <a:r>
              <a:rPr lang="ru-RU" sz="1200" b="0" i="0" kern="1200" dirty="0" smtClean="0">
                <a:solidFill>
                  <a:schemeClr val="tx1"/>
                </a:solidFill>
                <a:effectLst/>
                <a:latin typeface="+mn-lt"/>
                <a:ea typeface="+mn-ea"/>
                <a:cs typeface="+mn-cs"/>
              </a:rPr>
              <a:t>. Такие ошибки — когда после внесения изменений в программу перестаёт работать то, что должно было продолжать работать, — называют </a:t>
            </a:r>
            <a:r>
              <a:rPr lang="ru-RU" sz="1200" b="0" i="1" kern="1200" dirty="0" smtClean="0">
                <a:solidFill>
                  <a:schemeClr val="tx1"/>
                </a:solidFill>
                <a:effectLst/>
                <a:latin typeface="+mn-lt"/>
                <a:ea typeface="+mn-ea"/>
                <a:cs typeface="+mn-cs"/>
              </a:rPr>
              <a:t>регрессионными ошибками</a:t>
            </a:r>
            <a:r>
              <a:rPr lang="ru-RU" sz="1200" b="0" i="0" kern="1200" dirty="0" smtClean="0">
                <a:solidFill>
                  <a:schemeClr val="tx1"/>
                </a:solidFill>
                <a:effectLst/>
                <a:latin typeface="+mn-lt"/>
                <a:ea typeface="+mn-ea"/>
                <a:cs typeface="+mn-cs"/>
              </a:rPr>
              <a: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https://www.linkedin.com/pulse/what-devops-how-does-work-subodh-jain</a:t>
            </a:r>
          </a:p>
          <a:p>
            <a:pPr marL="0" marR="0" indent="0" algn="l" defTabSz="914400" rtl="0" eaLnBrk="1" fontAlgn="auto" latinLnBrk="0" hangingPunct="1">
              <a:lnSpc>
                <a:spcPct val="100000"/>
              </a:lnSpc>
              <a:spcBef>
                <a:spcPts val="0"/>
              </a:spcBef>
              <a:spcAft>
                <a:spcPts val="0"/>
              </a:spcAft>
              <a:buClrTx/>
              <a:buSzTx/>
              <a:buFontTx/>
              <a:buNone/>
              <a:tabLst/>
              <a:defRPr/>
            </a:pPr>
            <a:endParaRPr lang="uk-U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https://www.quora.com/Does-the-concept-of-a-full-stack-engineer-run-counter-to-the-DevOps-culture-mindset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Traditionally, web developer roles were broken into back end (working with databases and server logic) and front end (designing and implementing the user facing components of a web application). A Full Stack Engineer has some level of competence in both.</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Thanks to powerful web development frameworks like Node.js/Express.js, Ruby on Rails, and Python Django, it's reasonable to expect all web developers to be able to build full apps without assistance from front-end or back-end specialists.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For example, I am a full stack engineer, and I touch the front end, the back end, and some aspects of "operations", such as writing scripts to dump my database to Amazon S3. But I am absolutely not a </a:t>
            </a:r>
            <a:r>
              <a:rPr lang="en-US" sz="1200" b="0" i="0" kern="1200" dirty="0" err="1" smtClean="0">
                <a:solidFill>
                  <a:schemeClr val="tx1"/>
                </a:solidFill>
                <a:effectLst/>
                <a:latin typeface="+mn-lt"/>
                <a:ea typeface="+mn-ea"/>
                <a:cs typeface="+mn-cs"/>
              </a:rPr>
              <a:t>SysAdmin</a:t>
            </a:r>
            <a:r>
              <a:rPr lang="en-US" sz="1200" b="0" i="0" kern="1200" dirty="0" smtClean="0">
                <a:solidFill>
                  <a:schemeClr val="tx1"/>
                </a:solidFill>
                <a:effectLst/>
                <a:latin typeface="+mn-lt"/>
                <a:ea typeface="+mn-ea"/>
                <a:cs typeface="+mn-cs"/>
              </a:rPr>
              <a:t> or a DevOps.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DevOps and Full Stack Engineers are complementary roles. The DevOps is an expert in bash scripting, using tools like Vagrant, Chef, Docker, and other esoteric infrastructure that is beyond my interest and comprehension.</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The same can be said for Quality Assurance Engineer roles. Sure, Full Stack Engineers write automated tests. But QA Engineers are experts at finding weaknesses in code.</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For a startup, you can just use </a:t>
            </a:r>
            <a:r>
              <a:rPr lang="en-US" sz="1200" b="0" i="0" kern="1200" dirty="0" err="1" smtClean="0">
                <a:solidFill>
                  <a:schemeClr val="tx1"/>
                </a:solidFill>
                <a:effectLst/>
                <a:latin typeface="+mn-lt"/>
                <a:ea typeface="+mn-ea"/>
                <a:cs typeface="+mn-cs"/>
              </a:rPr>
              <a:t>Heroku</a:t>
            </a:r>
            <a:r>
              <a:rPr lang="en-US" sz="1200" b="0" i="0" kern="1200" dirty="0" smtClean="0">
                <a:solidFill>
                  <a:schemeClr val="tx1"/>
                </a:solidFill>
                <a:effectLst/>
                <a:latin typeface="+mn-lt"/>
                <a:ea typeface="+mn-ea"/>
                <a:cs typeface="+mn-cs"/>
              </a:rPr>
              <a:t> instead of hiring a DevOps. Your Full Stack Engineers can pile in on a "QA cycle", which obviates the need for dedicated QA Engineer. Your code quality and infrastructure won't be as good, but it's often a worthwhile economic tradeoff.</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But it would be a mistake to build a large team consisting only of Full Stack Engineers. You would need DevOps and QA Engineers as well. </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The ratio of QA Engineers to DevOps to full stack engineers also depends on what you're doing. For example, Google's web products divisions might have 10 Full Stack Engineers for every one QA Engineer. They make extensive use of Google App Engine, so they need fewer DevOps (though their App Engine team probably has a ton of DevOps). It's worth pointing out that Google also has dedicated front-end and back-end engineers.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At Platform-as-a-Service companies like </a:t>
            </a:r>
            <a:r>
              <a:rPr lang="en-US" sz="1200" b="0" i="0" kern="1200" dirty="0" err="1" smtClean="0">
                <a:solidFill>
                  <a:schemeClr val="tx1"/>
                </a:solidFill>
                <a:effectLst/>
                <a:latin typeface="+mn-lt"/>
                <a:ea typeface="+mn-ea"/>
                <a:cs typeface="+mn-cs"/>
              </a:rPr>
              <a:t>Heroku</a:t>
            </a:r>
            <a:r>
              <a:rPr lang="en-US" sz="1200" b="0" i="0" kern="1200" dirty="0" smtClean="0">
                <a:solidFill>
                  <a:schemeClr val="tx1"/>
                </a:solidFill>
                <a:effectLst/>
                <a:latin typeface="+mn-lt"/>
                <a:ea typeface="+mn-ea"/>
                <a:cs typeface="+mn-cs"/>
              </a:rPr>
              <a:t>, though, I suspect they'd have a much higher ratio of DevOps to Full Stack Engineers. </a:t>
            </a:r>
            <a:endParaRPr lang="uk-UA" dirty="0" smtClean="0"/>
          </a:p>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6</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https://habr.com/ru/company/piter/blog/343270/</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Непрерывная интеграция, непрерывная доставка, непрерывное развертывание: просто матрешка</a:t>
            </a:r>
            <a:endParaRPr lang="ru-RU"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https://www.linkedin.com/pulse/what-devops-how-does-work-subodh-jain</a:t>
            </a:r>
          </a:p>
          <a:p>
            <a:pPr marL="0" marR="0" indent="0" algn="l" defTabSz="914400" rtl="0" eaLnBrk="1" fontAlgn="auto" latinLnBrk="0" hangingPunct="1">
              <a:lnSpc>
                <a:spcPct val="100000"/>
              </a:lnSpc>
              <a:spcBef>
                <a:spcPts val="0"/>
              </a:spcBef>
              <a:spcAft>
                <a:spcPts val="0"/>
              </a:spcAft>
              <a:buClrTx/>
              <a:buSzTx/>
              <a:buFontTx/>
              <a:buNone/>
              <a:tabLst/>
              <a:defRPr/>
            </a:pPr>
            <a:endParaRPr lang="uk-UA" dirty="0" smtClean="0"/>
          </a:p>
          <a:p>
            <a:pPr fontAlgn="base"/>
            <a:r>
              <a:rPr lang="en-US" sz="1200" b="0" i="0" kern="1200" dirty="0" smtClean="0">
                <a:solidFill>
                  <a:schemeClr val="tx1"/>
                </a:solidFill>
                <a:effectLst/>
                <a:latin typeface="+mn-lt"/>
                <a:ea typeface="+mn-ea"/>
                <a:cs typeface="+mn-cs"/>
              </a:rPr>
              <a:t>DevOps is the set of practices which can help </a:t>
            </a:r>
            <a:r>
              <a:rPr lang="en-US" sz="1200" b="0" i="0" kern="1200" dirty="0" err="1" smtClean="0">
                <a:solidFill>
                  <a:schemeClr val="tx1"/>
                </a:solidFill>
                <a:effectLst/>
                <a:latin typeface="+mn-lt"/>
                <a:ea typeface="+mn-ea"/>
                <a:cs typeface="+mn-cs"/>
              </a:rPr>
              <a:t>organisation</a:t>
            </a:r>
            <a:r>
              <a:rPr lang="en-US" sz="1200" b="0" i="0" kern="1200" dirty="0" smtClean="0">
                <a:solidFill>
                  <a:schemeClr val="tx1"/>
                </a:solidFill>
                <a:effectLst/>
                <a:latin typeface="+mn-lt"/>
                <a:ea typeface="+mn-ea"/>
                <a:cs typeface="+mn-cs"/>
              </a:rPr>
              <a:t> to reduce their go to market cycle time by improving and enhancing everything from inception to delivery, if planned properly DevOps can help companies up to 50% of cycle time reduction to their delivery pipeline. DevOps can help companies to release features faster also ensuring the better quality to their customers.</a:t>
            </a:r>
          </a:p>
          <a:p>
            <a:pPr fontAlgn="base"/>
            <a:r>
              <a:rPr lang="en-US" sz="1200" b="0" i="0" kern="1200" dirty="0" smtClean="0">
                <a:solidFill>
                  <a:schemeClr val="tx1"/>
                </a:solidFill>
                <a:effectLst/>
                <a:latin typeface="+mn-lt"/>
                <a:ea typeface="+mn-ea"/>
                <a:cs typeface="+mn-cs"/>
              </a:rPr>
              <a:t>DevOps helps in better co-ordination between the multiple stakeholders mostly </a:t>
            </a:r>
            <a:r>
              <a:rPr lang="en-US" sz="1200" b="0" i="0" kern="1200" dirty="0" err="1" smtClean="0">
                <a:solidFill>
                  <a:schemeClr val="tx1"/>
                </a:solidFill>
                <a:effectLst/>
                <a:latin typeface="+mn-lt"/>
                <a:ea typeface="+mn-ea"/>
                <a:cs typeface="+mn-cs"/>
              </a:rPr>
              <a:t>categorised</a:t>
            </a:r>
            <a:r>
              <a:rPr lang="en-US" sz="1200" b="0" i="0" kern="1200" dirty="0" smtClean="0">
                <a:solidFill>
                  <a:schemeClr val="tx1"/>
                </a:solidFill>
                <a:effectLst/>
                <a:latin typeface="+mn-lt"/>
                <a:ea typeface="+mn-ea"/>
                <a:cs typeface="+mn-cs"/>
              </a:rPr>
              <a:t> as Operations, Development and QA team, Here it can not only helps in better co-ordination and communication between them but also adds better integration and faster development hence enable companies to faster deployment of their products and features with better quality and less bugs.</a:t>
            </a:r>
          </a:p>
          <a:p>
            <a:pPr fontAlgn="base"/>
            <a:r>
              <a:rPr lang="en-US" sz="1200" b="0" i="0" kern="1200" dirty="0" smtClean="0">
                <a:solidFill>
                  <a:schemeClr val="tx1"/>
                </a:solidFill>
                <a:effectLst/>
                <a:latin typeface="+mn-lt"/>
                <a:ea typeface="+mn-ea"/>
                <a:cs typeface="+mn-cs"/>
              </a:rPr>
              <a:t>To understand the concept better we can refer to the below</a:t>
            </a:r>
          </a:p>
          <a:p>
            <a:pPr fontAlgn="base"/>
            <a:r>
              <a:rPr lang="en-US" sz="1200" b="0" i="0" kern="1200" dirty="0" smtClean="0">
                <a:solidFill>
                  <a:schemeClr val="tx1"/>
                </a:solidFill>
                <a:effectLst/>
                <a:latin typeface="+mn-lt"/>
                <a:ea typeface="+mn-ea"/>
                <a:cs typeface="+mn-cs"/>
              </a:rPr>
              <a:t>Automation / Integration which is one of essential feature of DevOps helps companies to achieve continues integration, verification, delivery and deployment thus reduces the go to market time and cost drastically. Use of various tools and practices as part of DevOps also helps companies and teams to be more productive.</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SCM (Source Code Management) – GitHub,</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GitLab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Bitbucket</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Mercurial</a:t>
            </a:r>
          </a:p>
          <a:p>
            <a:pPr fontAlgn="base"/>
            <a:r>
              <a:rPr lang="en-US" sz="1200" b="1" i="0" kern="1200" dirty="0" smtClean="0">
                <a:solidFill>
                  <a:schemeClr val="tx1"/>
                </a:solidFill>
                <a:effectLst/>
                <a:latin typeface="+mn-lt"/>
                <a:ea typeface="+mn-ea"/>
                <a:cs typeface="+mn-cs"/>
              </a:rPr>
              <a:t>Source Code  Management</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Version Control Systems)</a:t>
            </a:r>
            <a:r>
              <a:rPr lang="en-US" sz="1200" b="0" i="0" kern="1200" dirty="0" smtClean="0">
                <a:solidFill>
                  <a:schemeClr val="tx1"/>
                </a:solidFill>
                <a:effectLst/>
                <a:latin typeface="+mn-lt"/>
                <a:ea typeface="+mn-ea"/>
                <a:cs typeface="+mn-cs"/>
              </a:rPr>
              <a:t> are just that, software that provides versioning functionality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Subversion, TFS Version Control) all fall into this category.</a:t>
            </a:r>
          </a:p>
          <a:p>
            <a:pPr fontAlgn="base"/>
            <a:r>
              <a:rPr lang="en-US" sz="1200" b="1" i="0" u="sng" kern="1200" dirty="0" smtClean="0">
                <a:solidFill>
                  <a:schemeClr val="tx1"/>
                </a:solidFill>
                <a:effectLst/>
                <a:latin typeface="+mn-lt"/>
                <a:ea typeface="+mn-ea"/>
                <a:cs typeface="+mn-cs"/>
                <a:hlinkClick r:id="rId3"/>
              </a:rPr>
              <a:t>Software Configuration Management</a:t>
            </a:r>
            <a:r>
              <a:rPr lang="en-US" sz="1200" b="0" i="0" kern="1200" dirty="0" smtClean="0">
                <a:solidFill>
                  <a:schemeClr val="tx1"/>
                </a:solidFill>
                <a:effectLst/>
                <a:latin typeface="+mn-lt"/>
                <a:ea typeface="+mn-ea"/>
                <a:cs typeface="+mn-cs"/>
              </a:rPr>
              <a:t>  is a broader term that encompasses all the processes needed to build, package, and deploy software -- this includes Version Control Systems. It does not refer to software per se</a:t>
            </a:r>
          </a:p>
          <a:p>
            <a:pPr fontAlgn="base"/>
            <a:endParaRPr lang="en-US" sz="1200" b="0" i="0" kern="1200" dirty="0" smtClean="0">
              <a:solidFill>
                <a:schemeClr val="tx1"/>
              </a:solidFill>
              <a:effectLst/>
              <a:latin typeface="+mn-lt"/>
              <a:ea typeface="+mn-ea"/>
              <a:cs typeface="+mn-cs"/>
            </a:endParaRPr>
          </a:p>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7</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Непрерывная интеграция (CI): короткоживущие функциональные ветки, команда сливает их с основной веткой разработки по несколько раз в день, процессы сборки и тестирования полностью автоматизированы, результат имеем в пределах 10 минут; развертывание выполняется вручную.</a:t>
            </a:r>
          </a:p>
          <a:p>
            <a:r>
              <a:rPr lang="ru-RU" sz="1200" b="0" i="0" kern="1200" dirty="0" smtClean="0">
                <a:solidFill>
                  <a:schemeClr val="tx1"/>
                </a:solidFill>
                <a:effectLst/>
                <a:latin typeface="+mn-lt"/>
                <a:ea typeface="+mn-ea"/>
                <a:cs typeface="+mn-cs"/>
              </a:rPr>
              <a:t>Непрерывная доставка (CD): автоматизируется CI + весь процесс релиза ПО. Может состоять из нескольких этапов. Развертывание в </a:t>
            </a:r>
            <a:r>
              <a:rPr lang="ru-RU" sz="1200" b="0" i="0" kern="1200" dirty="0" err="1" smtClean="0">
                <a:solidFill>
                  <a:schemeClr val="tx1"/>
                </a:solidFill>
                <a:effectLst/>
                <a:latin typeface="+mn-lt"/>
                <a:ea typeface="+mn-ea"/>
                <a:cs typeface="+mn-cs"/>
              </a:rPr>
              <a:t>продакшен</a:t>
            </a:r>
            <a:r>
              <a:rPr lang="ru-RU" sz="1200" b="0" i="0" kern="1200" dirty="0" smtClean="0">
                <a:solidFill>
                  <a:schemeClr val="tx1"/>
                </a:solidFill>
                <a:effectLst/>
                <a:latin typeface="+mn-lt"/>
                <a:ea typeface="+mn-ea"/>
                <a:cs typeface="+mn-cs"/>
              </a:rPr>
              <a:t> выполняется вручную.</a:t>
            </a:r>
          </a:p>
          <a:p>
            <a:r>
              <a:rPr lang="ru-RU" sz="1200" b="0" i="0" kern="1200" dirty="0" smtClean="0">
                <a:solidFill>
                  <a:schemeClr val="tx1"/>
                </a:solidFill>
                <a:effectLst/>
                <a:latin typeface="+mn-lt"/>
                <a:ea typeface="+mn-ea"/>
                <a:cs typeface="+mn-cs"/>
              </a:rPr>
              <a:t>Непрерывное развертывание: CI + CD + полностью автоматизированное развертывание в </a:t>
            </a:r>
            <a:r>
              <a:rPr lang="ru-RU" sz="1200" b="0" i="0" kern="1200" dirty="0" err="1" smtClean="0">
                <a:solidFill>
                  <a:schemeClr val="tx1"/>
                </a:solidFill>
                <a:effectLst/>
                <a:latin typeface="+mn-lt"/>
                <a:ea typeface="+mn-ea"/>
                <a:cs typeface="+mn-cs"/>
              </a:rPr>
              <a:t>продакшен</a:t>
            </a:r>
            <a:r>
              <a:rPr lang="ru-RU" sz="1200" b="0" i="0" kern="1200" dirty="0" smtClean="0">
                <a:solidFill>
                  <a:schemeClr val="tx1"/>
                </a:solidFill>
                <a:effectLst/>
                <a:latin typeface="+mn-lt"/>
                <a:ea typeface="+mn-ea"/>
                <a:cs typeface="+mn-cs"/>
              </a:rPr>
              <a:t>.</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26BDC182-0672-44AB-9373-784EDADB917C}" type="slidenum">
              <a:rPr lang="uk-UA" smtClean="0"/>
              <a:t>8</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https://www.w3schools.com/css/css_syntax.asp</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9</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http://info.nic.ru/st/14/out_45.shtml</a:t>
            </a:r>
          </a:p>
          <a:p>
            <a:r>
              <a:rPr lang="en-US" dirty="0" smtClean="0"/>
              <a:t>https://pikabu.ru/story/ochen_primernaya_skhema_rabotyi_dns_4351369</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10</a:t>
            </a:fld>
            <a:endParaRPr lang="uk-UA"/>
          </a:p>
        </p:txBody>
      </p:sp>
    </p:spTree>
    <p:extLst>
      <p:ext uri="{BB962C8B-B14F-4D97-AF65-F5344CB8AC3E}">
        <p14:creationId xmlns:p14="http://schemas.microsoft.com/office/powerpoint/2010/main" val="2086323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uk-UA"/>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uk-UA"/>
          </a:p>
        </p:txBody>
      </p:sp>
      <p:sp>
        <p:nvSpPr>
          <p:cNvPr id="4" name="Дата 3"/>
          <p:cNvSpPr>
            <a:spLocks noGrp="1"/>
          </p:cNvSpPr>
          <p:nvPr>
            <p:ph type="dt" sz="half" idx="10"/>
          </p:nvPr>
        </p:nvSpPr>
        <p:spPr/>
        <p:txBody>
          <a:bodyPr/>
          <a:lstStyle/>
          <a:p>
            <a:fld id="{3178447C-8821-4CF4-888E-B5DCB9834D30}" type="datetime1">
              <a:rPr lang="uk-UA" smtClean="0"/>
              <a:t>05.09.2022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08799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8D33A05E-CF79-4CD9-AFB4-405AB6039735}" type="datetime1">
              <a:rPr lang="uk-UA" smtClean="0"/>
              <a:t>05.09.2022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41215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B70E0F83-5D71-4253-9426-71FC08B6009B}" type="datetime1">
              <a:rPr lang="uk-UA" smtClean="0"/>
              <a:t>05.09.2022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752802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2AA1CA5C-63FE-4D2D-B6C1-5CDD73FCE9DC}" type="datetime1">
              <a:rPr lang="uk-UA" smtClean="0"/>
              <a:t>05.09.2022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979318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169D8F1-A583-44C1-912E-75482DAC1816}" type="datetime1">
              <a:rPr lang="uk-UA" smtClean="0"/>
              <a:t>05.09.2022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34497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Дата 4"/>
          <p:cNvSpPr>
            <a:spLocks noGrp="1"/>
          </p:cNvSpPr>
          <p:nvPr>
            <p:ph type="dt" sz="half" idx="10"/>
          </p:nvPr>
        </p:nvSpPr>
        <p:spPr/>
        <p:txBody>
          <a:bodyPr/>
          <a:lstStyle/>
          <a:p>
            <a:fld id="{F6D16D27-115E-4907-857F-0FD212538DE7}" type="datetime1">
              <a:rPr lang="uk-UA" smtClean="0"/>
              <a:t>05.09.2022</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38037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7" name="Дата 6"/>
          <p:cNvSpPr>
            <a:spLocks noGrp="1"/>
          </p:cNvSpPr>
          <p:nvPr>
            <p:ph type="dt" sz="half" idx="10"/>
          </p:nvPr>
        </p:nvSpPr>
        <p:spPr/>
        <p:txBody>
          <a:bodyPr/>
          <a:lstStyle/>
          <a:p>
            <a:fld id="{EEDC11DA-245F-4EF4-9EDA-C9E79C0B6E08}" type="datetime1">
              <a:rPr lang="uk-UA" smtClean="0"/>
              <a:t>05.09.2022</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1504413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Дата 2"/>
          <p:cNvSpPr>
            <a:spLocks noGrp="1"/>
          </p:cNvSpPr>
          <p:nvPr>
            <p:ph type="dt" sz="half" idx="10"/>
          </p:nvPr>
        </p:nvSpPr>
        <p:spPr/>
        <p:txBody>
          <a:bodyPr/>
          <a:lstStyle/>
          <a:p>
            <a:fld id="{716B094B-ECB7-452E-86DD-E7FAA18DE5CC}" type="datetime1">
              <a:rPr lang="uk-UA" smtClean="0"/>
              <a:t>05.09.2022</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27715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EAD1720-AF55-4A3D-BF91-D1AA5ADDBF69}" type="datetime1">
              <a:rPr lang="uk-UA" smtClean="0"/>
              <a:t>05.09.2022</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2485969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uk-UA"/>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237D40F-B16C-48D7-904C-9525302400B6}" type="datetime1">
              <a:rPr lang="uk-UA" smtClean="0"/>
              <a:t>05.09.2022</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1029109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E45D9C8-4271-4216-9E1D-94C946ACDA52}" type="datetime1">
              <a:rPr lang="uk-UA" smtClean="0"/>
              <a:t>05.09.2022</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2655845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uk-UA"/>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529E2-65AE-4ECD-B30E-E46963B22BE8}" type="datetime1">
              <a:rPr lang="uk-UA" smtClean="0"/>
              <a:t>05.09.2022</a:t>
            </a:fld>
            <a:endParaRPr lang="uk-UA"/>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8DA0C-EC06-4E4E-870B-D840CDD39891}" type="slidenum">
              <a:rPr lang="uk-UA" smtClean="0"/>
              <a:t>‹#›</a:t>
            </a:fld>
            <a:endParaRPr lang="uk-UA"/>
          </a:p>
        </p:txBody>
      </p:sp>
    </p:spTree>
    <p:extLst>
      <p:ext uri="{BB962C8B-B14F-4D97-AF65-F5344CB8AC3E}">
        <p14:creationId xmlns:p14="http://schemas.microsoft.com/office/powerpoint/2010/main" val="281993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ovk@windowsliv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gif"/></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3.png"/><Relationship Id="rId7" Type="http://schemas.openxmlformats.org/officeDocument/2006/relationships/hyperlink" Target="notepad%20Example1/index.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Example1/index.html" TargetMode="External"/><Relationship Id="rId5" Type="http://schemas.openxmlformats.org/officeDocument/2006/relationships/image" Target="../media/image25.png"/><Relationship Id="rId10" Type="http://schemas.openxmlformats.org/officeDocument/2006/relationships/hyperlink" Target="notepad%20Example1/defaults.css" TargetMode="External"/><Relationship Id="rId4" Type="http://schemas.openxmlformats.org/officeDocument/2006/relationships/image" Target="../media/image24.png"/><Relationship Id="rId9" Type="http://schemas.openxmlformats.org/officeDocument/2006/relationships/hyperlink" Target="notepad%20Example1/script.j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5576" y="1340768"/>
            <a:ext cx="7772400" cy="1368152"/>
          </a:xfrm>
        </p:spPr>
        <p:txBody>
          <a:bodyPr>
            <a:normAutofit fontScale="90000"/>
          </a:bodyPr>
          <a:lstStyle/>
          <a:p>
            <a:r>
              <a:rPr lang="uk-UA" dirty="0" smtClean="0"/>
              <a:t>«Програмування </a:t>
            </a:r>
            <a:r>
              <a:rPr lang="uk-UA" dirty="0"/>
              <a:t>та підтримка </a:t>
            </a:r>
            <a:r>
              <a:rPr lang="uk-UA" dirty="0" smtClean="0"/>
              <a:t>веб-застосувань»</a:t>
            </a:r>
            <a:endParaRPr lang="uk-UA" dirty="0"/>
          </a:p>
        </p:txBody>
      </p:sp>
      <p:sp>
        <p:nvSpPr>
          <p:cNvPr id="3" name="Подзаголовок 2"/>
          <p:cNvSpPr>
            <a:spLocks noGrp="1"/>
          </p:cNvSpPr>
          <p:nvPr>
            <p:ph type="subTitle" idx="1"/>
          </p:nvPr>
        </p:nvSpPr>
        <p:spPr>
          <a:xfrm>
            <a:off x="1317340" y="4941168"/>
            <a:ext cx="6400800" cy="1368152"/>
          </a:xfrm>
        </p:spPr>
        <p:txBody>
          <a:bodyPr/>
          <a:lstStyle/>
          <a:p>
            <a:r>
              <a:rPr lang="uk-UA" dirty="0" smtClean="0"/>
              <a:t>Вовк Олександр Володимирович</a:t>
            </a:r>
          </a:p>
          <a:p>
            <a:r>
              <a:rPr lang="en-US" dirty="0" smtClean="0">
                <a:hlinkClick r:id="rId2"/>
              </a:rPr>
              <a:t>vovk@windowslive.com</a:t>
            </a:r>
            <a:endParaRPr lang="en-US" dirty="0" smtClean="0"/>
          </a:p>
        </p:txBody>
      </p:sp>
      <p:sp>
        <p:nvSpPr>
          <p:cNvPr id="4" name="TextBox 3"/>
          <p:cNvSpPr txBox="1"/>
          <p:nvPr/>
        </p:nvSpPr>
        <p:spPr>
          <a:xfrm>
            <a:off x="-36512" y="116632"/>
            <a:ext cx="9108504" cy="1015663"/>
          </a:xfrm>
          <a:prstGeom prst="rect">
            <a:avLst/>
          </a:prstGeom>
          <a:noFill/>
        </p:spPr>
        <p:txBody>
          <a:bodyPr wrap="square" rtlCol="0">
            <a:spAutoFit/>
          </a:bodyPr>
          <a:lstStyle/>
          <a:p>
            <a:pPr algn="ctr"/>
            <a:r>
              <a:rPr lang="uk-UA" sz="2000" dirty="0" smtClean="0"/>
              <a:t>Львівський національний університет імені Івана Франка</a:t>
            </a:r>
          </a:p>
          <a:p>
            <a:pPr algn="ctr"/>
            <a:r>
              <a:rPr lang="uk-UA" sz="2000" dirty="0" smtClean="0"/>
              <a:t>факультет прикладної математики та інформатики</a:t>
            </a:r>
          </a:p>
          <a:p>
            <a:pPr algn="ctr"/>
            <a:r>
              <a:rPr lang="uk-UA" sz="2000" dirty="0"/>
              <a:t>кафедра Інформаційних </a:t>
            </a:r>
            <a:r>
              <a:rPr lang="uk-UA" sz="2000" dirty="0" smtClean="0"/>
              <a:t>систем</a:t>
            </a:r>
            <a:endParaRPr lang="uk-UA" sz="2000" dirty="0"/>
          </a:p>
        </p:txBody>
      </p:sp>
      <p:sp>
        <p:nvSpPr>
          <p:cNvPr id="5" name="TextBox 4"/>
          <p:cNvSpPr txBox="1"/>
          <p:nvPr/>
        </p:nvSpPr>
        <p:spPr>
          <a:xfrm>
            <a:off x="0" y="6413266"/>
            <a:ext cx="9144000" cy="400110"/>
          </a:xfrm>
          <a:prstGeom prst="rect">
            <a:avLst/>
          </a:prstGeom>
          <a:noFill/>
        </p:spPr>
        <p:txBody>
          <a:bodyPr wrap="square" rtlCol="0">
            <a:spAutoFit/>
          </a:bodyPr>
          <a:lstStyle/>
          <a:p>
            <a:pPr algn="ctr"/>
            <a:r>
              <a:rPr lang="uk-UA" sz="2000" dirty="0" smtClean="0"/>
              <a:t>202</a:t>
            </a:r>
            <a:r>
              <a:rPr lang="en-US" sz="2000" dirty="0" smtClean="0"/>
              <a:t>2</a:t>
            </a:r>
            <a:endParaRPr lang="uk-UA" sz="2000" dirty="0"/>
          </a:p>
        </p:txBody>
      </p:sp>
      <p:sp>
        <p:nvSpPr>
          <p:cNvPr id="6" name="Номер слайда 5"/>
          <p:cNvSpPr>
            <a:spLocks noGrp="1"/>
          </p:cNvSpPr>
          <p:nvPr>
            <p:ph type="sldNum" sz="quarter" idx="12"/>
          </p:nvPr>
        </p:nvSpPr>
        <p:spPr/>
        <p:txBody>
          <a:bodyPr/>
          <a:lstStyle/>
          <a:p>
            <a:fld id="{FEA8DA0C-EC06-4E4E-870B-D840CDD39891}" type="slidenum">
              <a:rPr lang="uk-UA" smtClean="0"/>
              <a:t>1</a:t>
            </a:fld>
            <a:endParaRPr lang="uk-UA" dirty="0"/>
          </a:p>
        </p:txBody>
      </p:sp>
      <p:sp>
        <p:nvSpPr>
          <p:cNvPr id="7" name="Прямоугольник 6"/>
          <p:cNvSpPr/>
          <p:nvPr/>
        </p:nvSpPr>
        <p:spPr>
          <a:xfrm>
            <a:off x="2286000" y="3105835"/>
            <a:ext cx="4572000" cy="954107"/>
          </a:xfrm>
          <a:prstGeom prst="rect">
            <a:avLst/>
          </a:prstGeom>
        </p:spPr>
        <p:txBody>
          <a:bodyPr>
            <a:spAutoFit/>
          </a:bodyPr>
          <a:lstStyle/>
          <a:p>
            <a:pPr algn="ctr"/>
            <a:r>
              <a:rPr lang="uk-UA" sz="2800" b="1" dirty="0" smtClean="0"/>
              <a:t>Огляд курсу. </a:t>
            </a:r>
            <a:r>
              <a:rPr lang="en-US" sz="2800" b="1" dirty="0" smtClean="0"/>
              <a:t/>
            </a:r>
            <a:br>
              <a:rPr lang="en-US" sz="2800" b="1" dirty="0" smtClean="0"/>
            </a:br>
            <a:r>
              <a:rPr lang="uk-UA" sz="2800" b="1" dirty="0" smtClean="0"/>
              <a:t>Огляд </a:t>
            </a:r>
            <a:r>
              <a:rPr lang="en-US" sz="2800" b="1" dirty="0" smtClean="0"/>
              <a:t>Front</a:t>
            </a:r>
            <a:r>
              <a:rPr lang="uk-UA" sz="2800" b="1" dirty="0" smtClean="0"/>
              <a:t>-</a:t>
            </a:r>
            <a:r>
              <a:rPr lang="en-US" sz="2800" b="1" dirty="0" smtClean="0"/>
              <a:t>end </a:t>
            </a:r>
            <a:r>
              <a:rPr lang="uk-UA" sz="2800" b="1" dirty="0" smtClean="0"/>
              <a:t>розробки</a:t>
            </a:r>
            <a:r>
              <a:rPr lang="en-US" sz="2800" b="1" dirty="0" smtClean="0"/>
              <a:t>.</a:t>
            </a:r>
            <a:endParaRPr lang="uk-UA" sz="2800" b="1" dirty="0"/>
          </a:p>
        </p:txBody>
      </p:sp>
    </p:spTree>
    <p:extLst>
      <p:ext uri="{BB962C8B-B14F-4D97-AF65-F5344CB8AC3E}">
        <p14:creationId xmlns:p14="http://schemas.microsoft.com/office/powerpoint/2010/main" val="4073695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10</a:t>
            </a:fld>
            <a:endParaRPr lang="uk-UA"/>
          </a:p>
        </p:txBody>
      </p:sp>
      <p:sp>
        <p:nvSpPr>
          <p:cNvPr id="5" name="Прямоугольник 4"/>
          <p:cNvSpPr/>
          <p:nvPr/>
        </p:nvSpPr>
        <p:spPr>
          <a:xfrm>
            <a:off x="0" y="8620"/>
            <a:ext cx="9144000" cy="615553"/>
          </a:xfrm>
          <a:prstGeom prst="rect">
            <a:avLst/>
          </a:prstGeom>
        </p:spPr>
        <p:txBody>
          <a:bodyPr wrap="square">
            <a:spAutoFit/>
          </a:bodyPr>
          <a:lstStyle/>
          <a:p>
            <a:pPr algn="ctr"/>
            <a:r>
              <a:rPr lang="en-US" b="1" dirty="0" smtClean="0"/>
              <a:t>Domain </a:t>
            </a:r>
            <a:r>
              <a:rPr lang="en-US" b="1" dirty="0"/>
              <a:t>Name </a:t>
            </a:r>
            <a:r>
              <a:rPr lang="en-US" b="1" dirty="0" smtClean="0"/>
              <a:t>System (DNS)</a:t>
            </a:r>
          </a:p>
          <a:p>
            <a:pPr algn="ctr"/>
            <a:r>
              <a:rPr lang="en-US" sz="1600" dirty="0" smtClean="0"/>
              <a:t>Translates </a:t>
            </a:r>
            <a:r>
              <a:rPr lang="en-US" sz="1600" dirty="0"/>
              <a:t>more readily memorized domain names to the numerical IP </a:t>
            </a:r>
            <a:r>
              <a:rPr lang="en-US" sz="1600" dirty="0" smtClean="0"/>
              <a:t>addresses</a:t>
            </a:r>
            <a:endParaRPr lang="en-US" dirty="0" smtClean="0"/>
          </a:p>
        </p:txBody>
      </p:sp>
      <p:sp>
        <p:nvSpPr>
          <p:cNvPr id="6" name="Прямоугольник 5"/>
          <p:cNvSpPr/>
          <p:nvPr/>
        </p:nvSpPr>
        <p:spPr>
          <a:xfrm>
            <a:off x="-18008" y="620688"/>
            <a:ext cx="4337980" cy="6317114"/>
          </a:xfrm>
          <a:prstGeom prst="rect">
            <a:avLst/>
          </a:prstGeom>
        </p:spPr>
        <p:txBody>
          <a:bodyPr wrap="square">
            <a:spAutoFit/>
          </a:bodyPr>
          <a:lstStyle/>
          <a:p>
            <a:pPr algn="ctr">
              <a:spcAft>
                <a:spcPts val="600"/>
              </a:spcAft>
            </a:pPr>
            <a:r>
              <a:rPr lang="en-US" b="1" dirty="0"/>
              <a:t>Recursive queries</a:t>
            </a:r>
          </a:p>
          <a:p>
            <a:pPr marL="342900" indent="-342900" algn="just">
              <a:spcAft>
                <a:spcPts val="300"/>
              </a:spcAft>
              <a:buFont typeface="+mj-lt"/>
              <a:buAutoNum type="arabicPeriod"/>
            </a:pPr>
            <a:r>
              <a:rPr lang="en-US" sz="1400" dirty="0"/>
              <a:t>Once you have typed character address in the URL field of your browser, it accesses the function Winsock </a:t>
            </a:r>
            <a:r>
              <a:rPr lang="en-US" sz="1400" dirty="0" err="1"/>
              <a:t>GetHostByName</a:t>
            </a:r>
            <a:r>
              <a:rPr lang="en-US" sz="1400" dirty="0"/>
              <a:t> (if it is a platform win32), which in this case is the DNS resolver.</a:t>
            </a:r>
          </a:p>
          <a:p>
            <a:pPr marL="342900" indent="-342900" algn="just">
              <a:spcAft>
                <a:spcPts val="300"/>
              </a:spcAft>
              <a:buFont typeface="+mj-lt"/>
              <a:buAutoNum type="arabicPeriod"/>
            </a:pPr>
            <a:r>
              <a:rPr lang="en-US" sz="1400" dirty="0"/>
              <a:t>Resolvers sends recursive query to the local DNS-server that asks to identify IP-address </a:t>
            </a:r>
            <a:r>
              <a:rPr lang="en-US" sz="1400" i="1" dirty="0"/>
              <a:t>“www. jane.example.ua</a:t>
            </a:r>
            <a:r>
              <a:rPr lang="en-US" sz="1400" dirty="0"/>
              <a:t>”</a:t>
            </a:r>
          </a:p>
          <a:p>
            <a:pPr marL="342900" indent="-342900" algn="just">
              <a:spcAft>
                <a:spcPts val="300"/>
              </a:spcAft>
              <a:buFont typeface="+mj-lt"/>
              <a:buAutoNum type="arabicPeriod"/>
            </a:pPr>
            <a:r>
              <a:rPr lang="en-US" sz="1400" dirty="0"/>
              <a:t>Local server looks whether the content of the database of its own zones of responsibility can provide answer the question . If yes - resolver sends a response.</a:t>
            </a:r>
          </a:p>
          <a:p>
            <a:pPr marL="342900" indent="-342900" algn="just">
              <a:spcAft>
                <a:spcPts val="300"/>
              </a:spcAft>
              <a:buFont typeface="+mj-lt"/>
              <a:buAutoNum type="arabicPeriod"/>
            </a:pPr>
            <a:r>
              <a:rPr lang="en-US" sz="1400" dirty="0"/>
              <a:t>If not - the local server sends the root DNS-server question about the node </a:t>
            </a:r>
            <a:r>
              <a:rPr lang="en-US" sz="1400" i="1" dirty="0"/>
              <a:t>“www. jane.example.ua”</a:t>
            </a:r>
            <a:endParaRPr lang="en-US" sz="1400" dirty="0"/>
          </a:p>
          <a:p>
            <a:pPr marL="342900" indent="-342900" algn="just">
              <a:spcAft>
                <a:spcPts val="300"/>
              </a:spcAft>
              <a:buFont typeface="+mj-lt"/>
              <a:buAutoNum type="arabicPeriod"/>
            </a:pPr>
            <a:r>
              <a:rPr lang="en-US" sz="1400" dirty="0"/>
              <a:t>Root server actually do not </a:t>
            </a:r>
            <a:r>
              <a:rPr lang="en-US" sz="1400"/>
              <a:t>know </a:t>
            </a:r>
            <a:r>
              <a:rPr lang="en-US" sz="1400" smtClean="0"/>
              <a:t>any</a:t>
            </a:r>
            <a:r>
              <a:rPr lang="en-US" sz="1400"/>
              <a:t>t</a:t>
            </a:r>
            <a:r>
              <a:rPr lang="en-US" sz="1400" smtClean="0"/>
              <a:t>hing </a:t>
            </a:r>
            <a:r>
              <a:rPr lang="en-US" sz="1400" dirty="0"/>
              <a:t>about the hosts and can report only the address of the server responsible for the .</a:t>
            </a:r>
            <a:r>
              <a:rPr lang="en-US" sz="1400" dirty="0" err="1"/>
              <a:t>ua</a:t>
            </a:r>
            <a:r>
              <a:rPr lang="en-US" sz="1400" dirty="0"/>
              <a:t>-zone.</a:t>
            </a:r>
          </a:p>
          <a:p>
            <a:pPr marL="342900" indent="-342900" algn="just">
              <a:spcAft>
                <a:spcPts val="300"/>
              </a:spcAft>
              <a:buFont typeface="+mj-lt"/>
              <a:buAutoNum type="arabicPeriod"/>
            </a:pPr>
            <a:r>
              <a:rPr lang="en-US" sz="1400" dirty="0"/>
              <a:t>Local server continues to send queries one by one to the servers that are responsible for </a:t>
            </a:r>
            <a:r>
              <a:rPr lang="en-US" sz="1400" i="1" dirty="0"/>
              <a:t>. </a:t>
            </a:r>
            <a:r>
              <a:rPr lang="en-US" sz="1400" i="1" dirty="0" err="1"/>
              <a:t>ua</a:t>
            </a:r>
            <a:r>
              <a:rPr lang="en-US" sz="1400" i="1" dirty="0"/>
              <a:t>-zone, .example.ua-zone</a:t>
            </a:r>
            <a:r>
              <a:rPr lang="en-US" sz="1400" dirty="0"/>
              <a:t> and finally comes to the server responsible for the </a:t>
            </a:r>
            <a:r>
              <a:rPr lang="en-US" sz="1400" i="1" dirty="0"/>
              <a:t>.jane.example.ua-zone.</a:t>
            </a:r>
            <a:endParaRPr lang="en-US" sz="1400" dirty="0"/>
          </a:p>
          <a:p>
            <a:pPr marL="342900" indent="-342900" algn="just">
              <a:spcAft>
                <a:spcPts val="300"/>
              </a:spcAft>
              <a:buFont typeface="+mj-lt"/>
              <a:buAutoNum type="arabicPeriod"/>
            </a:pPr>
            <a:r>
              <a:rPr lang="en-US" sz="1400" dirty="0"/>
              <a:t>Domain server </a:t>
            </a:r>
            <a:r>
              <a:rPr lang="en-US" sz="1400" i="1" dirty="0"/>
              <a:t>jane.example.ua</a:t>
            </a:r>
            <a:r>
              <a:rPr lang="en-US" sz="1400" dirty="0"/>
              <a:t> finds in its database and returns the required host and sends to local server the IP-address which corresponds to the name.</a:t>
            </a:r>
          </a:p>
          <a:p>
            <a:pPr marL="342900" indent="-342900" algn="just">
              <a:spcAft>
                <a:spcPts val="300"/>
              </a:spcAft>
              <a:buFont typeface="+mj-lt"/>
              <a:buAutoNum type="arabicPeriod"/>
            </a:pPr>
            <a:r>
              <a:rPr lang="en-US" sz="1400" dirty="0"/>
              <a:t>In the end your browser can use the IP address and show you the desired page.</a:t>
            </a:r>
            <a:endParaRPr lang="uk-UA" sz="1400" u="sng" dirty="0">
              <a:solidFill>
                <a:schemeClr val="accent6">
                  <a:lumMod val="50000"/>
                </a:schemeClr>
              </a:solidFill>
            </a:endParaRPr>
          </a:p>
        </p:txBody>
      </p:sp>
      <p:pic>
        <p:nvPicPr>
          <p:cNvPr id="1028" name="Picture 4" descr="https://upload.wikimedia.org/wikipedia/commons/c/c7/Recursive_queries_schem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7980" y="656692"/>
            <a:ext cx="4806528" cy="6147024"/>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6372200" y="656692"/>
            <a:ext cx="2772308" cy="461665"/>
          </a:xfrm>
          <a:prstGeom prst="rect">
            <a:avLst/>
          </a:prstGeom>
        </p:spPr>
        <p:txBody>
          <a:bodyPr wrap="square">
            <a:spAutoFit/>
          </a:bodyPr>
          <a:lstStyle/>
          <a:p>
            <a:pPr algn="ctr"/>
            <a:r>
              <a:rPr lang="en-US" sz="1200" u="sng" dirty="0">
                <a:solidFill>
                  <a:schemeClr val="accent6">
                    <a:lumMod val="50000"/>
                  </a:schemeClr>
                </a:solidFill>
              </a:rPr>
              <a:t>en.wikiversity.org/wiki/</a:t>
            </a:r>
            <a:r>
              <a:rPr lang="en-US" sz="1200" u="sng" dirty="0" err="1">
                <a:solidFill>
                  <a:schemeClr val="accent6">
                    <a:lumMod val="50000"/>
                  </a:schemeClr>
                </a:solidFill>
              </a:rPr>
              <a:t>User:Jane_Kruch</a:t>
            </a:r>
            <a:r>
              <a:rPr lang="en-US" sz="1200" u="sng" dirty="0">
                <a:solidFill>
                  <a:schemeClr val="accent6">
                    <a:lumMod val="50000"/>
                  </a:schemeClr>
                </a:solidFill>
              </a:rPr>
              <a:t>/DNS:_</a:t>
            </a:r>
            <a:r>
              <a:rPr lang="en-US" sz="1200" u="sng" dirty="0" err="1">
                <a:solidFill>
                  <a:schemeClr val="accent6">
                    <a:lumMod val="50000"/>
                  </a:schemeClr>
                </a:solidFill>
              </a:rPr>
              <a:t>what_is_it_and_how_it_works</a:t>
            </a:r>
            <a:endParaRPr lang="en-US" sz="1200" b="1" dirty="0"/>
          </a:p>
        </p:txBody>
      </p:sp>
    </p:spTree>
    <p:extLst>
      <p:ext uri="{BB962C8B-B14F-4D97-AF65-F5344CB8AC3E}">
        <p14:creationId xmlns:p14="http://schemas.microsoft.com/office/powerpoint/2010/main" val="1681438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11</a:t>
            </a:fld>
            <a:endParaRPr lang="uk-UA"/>
          </a:p>
        </p:txBody>
      </p:sp>
      <p:sp>
        <p:nvSpPr>
          <p:cNvPr id="6" name="Прямоугольник 5"/>
          <p:cNvSpPr/>
          <p:nvPr/>
        </p:nvSpPr>
        <p:spPr>
          <a:xfrm>
            <a:off x="-508" y="1484784"/>
            <a:ext cx="3132348" cy="5132174"/>
          </a:xfrm>
          <a:prstGeom prst="rect">
            <a:avLst/>
          </a:prstGeom>
        </p:spPr>
        <p:txBody>
          <a:bodyPr wrap="square">
            <a:spAutoFit/>
          </a:bodyPr>
          <a:lstStyle/>
          <a:p>
            <a:pPr marL="342900" indent="-342900" algn="just">
              <a:spcAft>
                <a:spcPts val="300"/>
              </a:spcAft>
              <a:buFont typeface="+mj-lt"/>
              <a:buAutoNum type="arabicPeriod" startAt="4"/>
            </a:pPr>
            <a:r>
              <a:rPr lang="en-US" sz="1600" dirty="0" smtClean="0"/>
              <a:t>Resolver </a:t>
            </a:r>
            <a:r>
              <a:rPr lang="en-US" sz="1600" dirty="0"/>
              <a:t>sends query to a root-server asking for the IP address for “www.jane.example.ua”.</a:t>
            </a:r>
          </a:p>
          <a:p>
            <a:pPr marL="342900" indent="-342900" algn="just">
              <a:spcAft>
                <a:spcPts val="300"/>
              </a:spcAft>
              <a:buFont typeface="+mj-lt"/>
              <a:buAutoNum type="arabicPeriod" startAt="4"/>
            </a:pPr>
            <a:r>
              <a:rPr lang="en-US" sz="1600" dirty="0" smtClean="0"/>
              <a:t>The </a:t>
            </a:r>
            <a:r>
              <a:rPr lang="en-US" sz="1600" dirty="0"/>
              <a:t>root server in its order doesn’t know about the “www.jane.example.ua” and redirects you to the TLD server which in our case is .</a:t>
            </a:r>
            <a:r>
              <a:rPr lang="en-US" sz="1600" dirty="0" err="1"/>
              <a:t>ua</a:t>
            </a:r>
            <a:r>
              <a:rPr lang="en-US" sz="1600" dirty="0"/>
              <a:t>-zone (</a:t>
            </a:r>
            <a:r>
              <a:rPr lang="en-US" sz="1600" dirty="0" err="1"/>
              <a:t>ccTLD</a:t>
            </a:r>
            <a:r>
              <a:rPr lang="en-US" sz="1600" dirty="0"/>
              <a:t>).</a:t>
            </a:r>
          </a:p>
          <a:p>
            <a:pPr marL="342900" indent="-342900" algn="just">
              <a:spcAft>
                <a:spcPts val="300"/>
              </a:spcAft>
              <a:buFont typeface="+mj-lt"/>
              <a:buAutoNum type="arabicPeriod" startAt="4"/>
            </a:pPr>
            <a:r>
              <a:rPr lang="en-US" sz="1600" dirty="0" smtClean="0"/>
              <a:t>After </a:t>
            </a:r>
            <a:r>
              <a:rPr lang="en-US" sz="1600" dirty="0"/>
              <a:t>the receiving information from root-server, the resolver sends queries in turn to the .</a:t>
            </a:r>
            <a:r>
              <a:rPr lang="en-US" sz="1600" dirty="0" err="1"/>
              <a:t>ua</a:t>
            </a:r>
            <a:r>
              <a:rPr lang="en-US" sz="1600" dirty="0"/>
              <a:t>-zone, after to .example.ua, then to .jane.example.ua and finally gets the IP address for “www.jane.example.ua” in the last server.</a:t>
            </a:r>
          </a:p>
          <a:p>
            <a:pPr marL="342900" indent="-342900" algn="just">
              <a:spcAft>
                <a:spcPts val="300"/>
              </a:spcAft>
              <a:buFont typeface="+mj-lt"/>
              <a:buAutoNum type="arabicPeriod" startAt="4"/>
            </a:pPr>
            <a:r>
              <a:rPr lang="en-US" sz="1600" dirty="0" smtClean="0"/>
              <a:t>The </a:t>
            </a:r>
            <a:r>
              <a:rPr lang="en-US" sz="1600" dirty="0"/>
              <a:t>resolver gets the IP address and can provide your browser with it.</a:t>
            </a:r>
            <a:endParaRPr lang="uk-UA" sz="1600" u="sng" dirty="0">
              <a:solidFill>
                <a:schemeClr val="accent6">
                  <a:lumMod val="50000"/>
                </a:schemeClr>
              </a:solidFill>
            </a:endParaRPr>
          </a:p>
        </p:txBody>
      </p:sp>
      <p:pic>
        <p:nvPicPr>
          <p:cNvPr id="2050" name="Picture 2" descr="https://upload.wikimedia.org/wikipedia/commons/7/7f/Iterative_queries_schem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1649659"/>
            <a:ext cx="6021932" cy="5163717"/>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0" y="0"/>
            <a:ext cx="9144000" cy="1508105"/>
          </a:xfrm>
          <a:prstGeom prst="rect">
            <a:avLst/>
          </a:prstGeom>
        </p:spPr>
        <p:txBody>
          <a:bodyPr wrap="square">
            <a:spAutoFit/>
          </a:bodyPr>
          <a:lstStyle/>
          <a:p>
            <a:pPr algn="ctr">
              <a:spcAft>
                <a:spcPts val="600"/>
              </a:spcAft>
            </a:pPr>
            <a:r>
              <a:rPr lang="en-US" b="1" dirty="0"/>
              <a:t>Non-recursive (iterative) </a:t>
            </a:r>
            <a:r>
              <a:rPr lang="en-US" b="1" dirty="0" smtClean="0"/>
              <a:t>queries (DNS</a:t>
            </a:r>
            <a:r>
              <a:rPr lang="en-US" dirty="0" smtClean="0"/>
              <a:t>)</a:t>
            </a:r>
            <a:endParaRPr lang="en-US" b="1" dirty="0" smtClean="0"/>
          </a:p>
          <a:p>
            <a:pPr marL="342900" indent="-342900">
              <a:spcAft>
                <a:spcPts val="300"/>
              </a:spcAft>
              <a:buFont typeface="+mj-lt"/>
              <a:buAutoNum type="arabicPeriod"/>
            </a:pPr>
            <a:r>
              <a:rPr lang="en-US" sz="1600" dirty="0"/>
              <a:t>Once you type the address in the search bar and access the DNS resolver.</a:t>
            </a:r>
          </a:p>
          <a:p>
            <a:pPr marL="342900" indent="-342900">
              <a:spcAft>
                <a:spcPts val="300"/>
              </a:spcAft>
              <a:buFont typeface="+mj-lt"/>
              <a:buAutoNum type="arabicPeriod"/>
            </a:pPr>
            <a:r>
              <a:rPr lang="en-US" sz="1600" dirty="0" smtClean="0"/>
              <a:t>DNS </a:t>
            </a:r>
            <a:r>
              <a:rPr lang="en-US" sz="1600" dirty="0"/>
              <a:t>resolver sends the query to the locally configured DNS server. The DNS server looks up for “www.jane.example.ua” in its cache and finds, then server sends the answer immediately</a:t>
            </a:r>
            <a:r>
              <a:rPr lang="en-US" sz="1600" dirty="0" smtClean="0"/>
              <a:t>.</a:t>
            </a:r>
          </a:p>
          <a:p>
            <a:pPr marL="342900" indent="-342900">
              <a:spcAft>
                <a:spcPts val="300"/>
              </a:spcAft>
              <a:buFont typeface="+mj-lt"/>
              <a:buAutoNum type="arabicPeriod"/>
            </a:pPr>
            <a:r>
              <a:rPr lang="en-US" sz="1600" dirty="0"/>
              <a:t>But if there is no answer, server replies that you should send your query to the root-servers</a:t>
            </a:r>
            <a:r>
              <a:rPr lang="en-US" sz="1600" dirty="0" smtClean="0"/>
              <a:t>.</a:t>
            </a:r>
            <a:endParaRPr lang="en-US" b="1" dirty="0"/>
          </a:p>
        </p:txBody>
      </p:sp>
      <p:sp>
        <p:nvSpPr>
          <p:cNvPr id="8" name="Прямоугольник 7"/>
          <p:cNvSpPr/>
          <p:nvPr/>
        </p:nvSpPr>
        <p:spPr>
          <a:xfrm>
            <a:off x="7272300" y="1508105"/>
            <a:ext cx="1668170" cy="830997"/>
          </a:xfrm>
          <a:prstGeom prst="rect">
            <a:avLst/>
          </a:prstGeom>
        </p:spPr>
        <p:txBody>
          <a:bodyPr wrap="square">
            <a:spAutoFit/>
          </a:bodyPr>
          <a:lstStyle/>
          <a:p>
            <a:pPr algn="ctr"/>
            <a:r>
              <a:rPr lang="en-US" sz="1200" u="sng" dirty="0">
                <a:solidFill>
                  <a:schemeClr val="accent6">
                    <a:lumMod val="50000"/>
                  </a:schemeClr>
                </a:solidFill>
              </a:rPr>
              <a:t>en.wikiversity.org/wiki/</a:t>
            </a:r>
            <a:r>
              <a:rPr lang="en-US" sz="1200" u="sng" dirty="0" err="1">
                <a:solidFill>
                  <a:schemeClr val="accent6">
                    <a:lumMod val="50000"/>
                  </a:schemeClr>
                </a:solidFill>
              </a:rPr>
              <a:t>User:Jane_Kruch</a:t>
            </a:r>
            <a:r>
              <a:rPr lang="en-US" sz="1200" u="sng" dirty="0">
                <a:solidFill>
                  <a:schemeClr val="accent6">
                    <a:lumMod val="50000"/>
                  </a:schemeClr>
                </a:solidFill>
              </a:rPr>
              <a:t>/DNS:_</a:t>
            </a:r>
            <a:r>
              <a:rPr lang="en-US" sz="1200" u="sng" dirty="0" err="1">
                <a:solidFill>
                  <a:schemeClr val="accent6">
                    <a:lumMod val="50000"/>
                  </a:schemeClr>
                </a:solidFill>
              </a:rPr>
              <a:t>what_is_it_and_how_it_works</a:t>
            </a:r>
            <a:endParaRPr lang="en-US" sz="1200" b="1" dirty="0"/>
          </a:p>
        </p:txBody>
      </p:sp>
    </p:spTree>
    <p:extLst>
      <p:ext uri="{BB962C8B-B14F-4D97-AF65-F5344CB8AC3E}">
        <p14:creationId xmlns:p14="http://schemas.microsoft.com/office/powerpoint/2010/main" val="34115522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pc\Desktop\Web_course\resources\Pictures\CSS-shade.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963940"/>
            <a:ext cx="3096344" cy="35246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SS sele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435" y="5110880"/>
            <a:ext cx="3230667" cy="67565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Selectors (2)   Three primary kinds of selectors:     By tag (type selector):     h1 { font-family: verdana,sans-serif; ..."/>
          <p:cNvPicPr>
            <a:picLocks noChangeAspect="1" noChangeArrowheads="1"/>
          </p:cNvPicPr>
          <p:nvPr/>
        </p:nvPicPr>
        <p:blipFill rotWithShape="1">
          <a:blip r:embed="rId5">
            <a:extLst>
              <a:ext uri="{28A0092B-C50C-407E-A947-70E740481C1C}">
                <a14:useLocalDpi xmlns:a14="http://schemas.microsoft.com/office/drawing/2010/main" val="0"/>
              </a:ext>
            </a:extLst>
          </a:blip>
          <a:srcRect l="3208" t="13167" r="7817" b="2514"/>
          <a:stretch/>
        </p:blipFill>
        <p:spPr bwMode="auto">
          <a:xfrm>
            <a:off x="3347864" y="764704"/>
            <a:ext cx="5572170" cy="3960440"/>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3347864" y="6309320"/>
            <a:ext cx="4572000" cy="369332"/>
          </a:xfrm>
          <a:prstGeom prst="rect">
            <a:avLst/>
          </a:prstGeom>
        </p:spPr>
        <p:txBody>
          <a:bodyPr>
            <a:spAutoFit/>
          </a:bodyPr>
          <a:lstStyle/>
          <a:p>
            <a:r>
              <a:rPr lang="en-US" u="sng" dirty="0" smtClean="0"/>
              <a:t>www.w3schools.com/css/css3_intro.asp</a:t>
            </a:r>
            <a:endParaRPr lang="uk-UA" u="sng" dirty="0"/>
          </a:p>
        </p:txBody>
      </p:sp>
    </p:spTree>
    <p:extLst>
      <p:ext uri="{BB962C8B-B14F-4D97-AF65-F5344CB8AC3E}">
        <p14:creationId xmlns:p14="http://schemas.microsoft.com/office/powerpoint/2010/main" val="248820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13</a:t>
            </a:fld>
            <a:endParaRPr lang="uk-UA" dirty="0"/>
          </a:p>
        </p:txBody>
      </p:sp>
      <p:pic>
        <p:nvPicPr>
          <p:cNvPr id="5125" name="Picture 5" descr="C:\Users\pc\Desktop\Web_course\resources\Pictures\tests4geeks-javascript-answer-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217" y="164318"/>
            <a:ext cx="6226387" cy="2976650"/>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08" y="75717"/>
            <a:ext cx="899592" cy="90501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83568" y="3889499"/>
            <a:ext cx="8136904" cy="2923877"/>
          </a:xfrm>
          <a:prstGeom prst="rect">
            <a:avLst/>
          </a:prstGeom>
          <a:noFill/>
        </p:spPr>
        <p:txBody>
          <a:bodyPr wrap="square" rtlCol="0">
            <a:spAutoFit/>
          </a:bodyPr>
          <a:lstStyle/>
          <a:p>
            <a:pPr algn="ctr"/>
            <a:r>
              <a:rPr lang="en-US" sz="2000" b="1" dirty="0" smtClean="0"/>
              <a:t>jQuery features: </a:t>
            </a:r>
          </a:p>
          <a:p>
            <a:endParaRPr lang="en-US" sz="1600" b="1" dirty="0"/>
          </a:p>
          <a:p>
            <a:pPr marL="285750" indent="-285750">
              <a:buFont typeface="Arial" panose="020B0604020202020204" pitchFamily="34" charset="0"/>
              <a:buChar char="•"/>
            </a:pPr>
            <a:r>
              <a:rPr lang="en-US" sz="1600" b="1" dirty="0" smtClean="0"/>
              <a:t>DOM </a:t>
            </a:r>
            <a:r>
              <a:rPr lang="en-US" sz="1600" b="1" dirty="0"/>
              <a:t>manipulation</a:t>
            </a:r>
            <a:r>
              <a:rPr lang="en-US" sz="1600" dirty="0"/>
              <a:t> − The jQuery made it easy to select DOM elements, traverse them and modifying their content by using cross-browser open source selector engine called </a:t>
            </a:r>
            <a:r>
              <a:rPr lang="en-US" sz="1600" b="1" dirty="0"/>
              <a:t>Sizzle</a:t>
            </a:r>
            <a:r>
              <a:rPr lang="en-US" sz="1600" dirty="0"/>
              <a:t>.</a:t>
            </a:r>
          </a:p>
          <a:p>
            <a:pPr marL="285750" indent="-285750">
              <a:buFont typeface="Arial" panose="020B0604020202020204" pitchFamily="34" charset="0"/>
              <a:buChar char="•"/>
            </a:pPr>
            <a:r>
              <a:rPr lang="en-US" sz="1600" b="1" dirty="0"/>
              <a:t>Event handling</a:t>
            </a:r>
            <a:r>
              <a:rPr lang="en-US" sz="1600" dirty="0"/>
              <a:t> − The jQuery offers an elegant way to capture a wide variety of events, such as a user clicking on a link, without the need to clutter the HTML code itself with event handlers.</a:t>
            </a:r>
          </a:p>
          <a:p>
            <a:pPr marL="285750" indent="-285750">
              <a:buFont typeface="Arial" panose="020B0604020202020204" pitchFamily="34" charset="0"/>
              <a:buChar char="•"/>
            </a:pPr>
            <a:r>
              <a:rPr lang="en-US" sz="1600" b="1" dirty="0"/>
              <a:t>AJAX Support</a:t>
            </a:r>
            <a:r>
              <a:rPr lang="en-US" sz="1600" dirty="0"/>
              <a:t> − The jQuery helps you a lot to develop a responsive and feature-rich site using AJAX technology.</a:t>
            </a:r>
          </a:p>
          <a:p>
            <a:pPr marL="285750" indent="-285750">
              <a:buFont typeface="Arial" panose="020B0604020202020204" pitchFamily="34" charset="0"/>
              <a:buChar char="•"/>
            </a:pPr>
            <a:r>
              <a:rPr lang="en-US" sz="1600" b="1" dirty="0"/>
              <a:t>Animations</a:t>
            </a:r>
            <a:r>
              <a:rPr lang="en-US" sz="1600" dirty="0"/>
              <a:t> − The jQuery comes with plenty of built-in animation effects which you can use in your websites</a:t>
            </a:r>
            <a:r>
              <a:rPr lang="en-US" sz="1600" dirty="0" smtClean="0"/>
              <a:t>.</a:t>
            </a:r>
            <a:endParaRPr lang="en-US" sz="1600" dirty="0"/>
          </a:p>
        </p:txBody>
      </p:sp>
      <p:pic>
        <p:nvPicPr>
          <p:cNvPr id="2050" name="Picture 2" descr="Картинки по запросу jQuer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803" y="3645024"/>
            <a:ext cx="995498" cy="1061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368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14</a:t>
            </a:fld>
            <a:endParaRPr lang="uk-UA" dirty="0"/>
          </a:p>
        </p:txBody>
      </p:sp>
      <p:sp>
        <p:nvSpPr>
          <p:cNvPr id="5" name="Прямоугольник 4"/>
          <p:cNvSpPr/>
          <p:nvPr/>
        </p:nvSpPr>
        <p:spPr>
          <a:xfrm>
            <a:off x="0" y="0"/>
            <a:ext cx="4644008" cy="615553"/>
          </a:xfrm>
          <a:prstGeom prst="rect">
            <a:avLst/>
          </a:prstGeom>
        </p:spPr>
        <p:txBody>
          <a:bodyPr wrap="square">
            <a:spAutoFit/>
          </a:bodyPr>
          <a:lstStyle/>
          <a:p>
            <a:pPr algn="ctr"/>
            <a:r>
              <a:rPr lang="en-US" b="1" dirty="0" smtClean="0"/>
              <a:t>Chrome </a:t>
            </a:r>
            <a:r>
              <a:rPr lang="en-US" b="1" dirty="0" err="1" smtClean="0"/>
              <a:t>DevTools</a:t>
            </a:r>
            <a:r>
              <a:rPr lang="en-US" b="1" dirty="0" smtClean="0"/>
              <a:t>  (</a:t>
            </a:r>
            <a:r>
              <a:rPr lang="en-US" b="1" dirty="0" err="1" smtClean="0"/>
              <a:t>Ctrl+Shift+I</a:t>
            </a:r>
            <a:r>
              <a:rPr lang="en-US" b="1" dirty="0" smtClean="0"/>
              <a:t>)</a:t>
            </a:r>
          </a:p>
          <a:p>
            <a:pPr algn="ctr"/>
            <a:r>
              <a:rPr lang="en-US" sz="1600" b="1" u="sng" dirty="0" smtClean="0">
                <a:solidFill>
                  <a:srgbClr val="FF0000"/>
                </a:solidFill>
              </a:rPr>
              <a:t>developers.google.com/web/tools/chrome-</a:t>
            </a:r>
            <a:r>
              <a:rPr lang="en-US" sz="1600" b="1" u="sng" dirty="0" err="1" smtClean="0">
                <a:solidFill>
                  <a:srgbClr val="FF0000"/>
                </a:solidFill>
              </a:rPr>
              <a:t>devtools</a:t>
            </a:r>
            <a:endParaRPr lang="uk-UA" sz="1600" b="1" u="sng" dirty="0">
              <a:solidFill>
                <a:srgbClr val="FF0000"/>
              </a:solidFill>
            </a:endParaRPr>
          </a:p>
        </p:txBody>
      </p:sp>
      <p:pic>
        <p:nvPicPr>
          <p:cNvPr id="1026" name="Picture 2" descr="Sources Pan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5977" y="-99392"/>
            <a:ext cx="5040560" cy="41300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lements Pane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31350" y="3483650"/>
            <a:ext cx="4893178" cy="3725770"/>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82202" y="1259532"/>
            <a:ext cx="4058559" cy="1477328"/>
          </a:xfrm>
          <a:prstGeom prst="rect">
            <a:avLst/>
          </a:prstGeom>
        </p:spPr>
        <p:txBody>
          <a:bodyPr wrap="square">
            <a:spAutoFit/>
          </a:bodyPr>
          <a:lstStyle/>
          <a:p>
            <a:pPr algn="just"/>
            <a:r>
              <a:rPr lang="en-US" b="1" dirty="0"/>
              <a:t>Sources </a:t>
            </a:r>
            <a:r>
              <a:rPr lang="en-US" b="1" dirty="0" smtClean="0"/>
              <a:t>panel</a:t>
            </a:r>
          </a:p>
          <a:p>
            <a:pPr algn="just"/>
            <a:endParaRPr lang="en-US" b="1" dirty="0"/>
          </a:p>
          <a:p>
            <a:pPr algn="just"/>
            <a:r>
              <a:rPr lang="en-US" dirty="0" smtClean="0"/>
              <a:t>Debug </a:t>
            </a:r>
            <a:r>
              <a:rPr lang="en-US" dirty="0"/>
              <a:t>your JavaScript using breakpoints or connect your local files via Workspaces to use </a:t>
            </a:r>
            <a:r>
              <a:rPr lang="en-US" dirty="0" err="1"/>
              <a:t>DevTools</a:t>
            </a:r>
            <a:r>
              <a:rPr lang="en-US" dirty="0"/>
              <a:t> as a code editor</a:t>
            </a:r>
            <a:r>
              <a:rPr lang="en-US" dirty="0" smtClean="0"/>
              <a:t>.</a:t>
            </a:r>
            <a:endParaRPr lang="en-US" dirty="0"/>
          </a:p>
        </p:txBody>
      </p:sp>
      <p:sp>
        <p:nvSpPr>
          <p:cNvPr id="9" name="Прямоугольник 8"/>
          <p:cNvSpPr/>
          <p:nvPr/>
        </p:nvSpPr>
        <p:spPr>
          <a:xfrm>
            <a:off x="100684" y="4401108"/>
            <a:ext cx="4040077" cy="1477328"/>
          </a:xfrm>
          <a:prstGeom prst="rect">
            <a:avLst/>
          </a:prstGeom>
        </p:spPr>
        <p:txBody>
          <a:bodyPr wrap="square">
            <a:spAutoFit/>
          </a:bodyPr>
          <a:lstStyle/>
          <a:p>
            <a:pPr algn="just"/>
            <a:r>
              <a:rPr lang="en-US" b="1" dirty="0"/>
              <a:t>Elements </a:t>
            </a:r>
            <a:r>
              <a:rPr lang="en-US" b="1" dirty="0" smtClean="0"/>
              <a:t>panel</a:t>
            </a:r>
          </a:p>
          <a:p>
            <a:pPr algn="just"/>
            <a:endParaRPr lang="en-US" b="1" dirty="0"/>
          </a:p>
          <a:p>
            <a:pPr algn="just"/>
            <a:r>
              <a:rPr lang="en-US" dirty="0" smtClean="0"/>
              <a:t>Iterate </a:t>
            </a:r>
            <a:r>
              <a:rPr lang="en-US" dirty="0"/>
              <a:t>on the layout and design of your site by freely manipulating the DOM and CSS.</a:t>
            </a:r>
            <a:endParaRPr lang="uk-UA" dirty="0"/>
          </a:p>
        </p:txBody>
      </p:sp>
    </p:spTree>
    <p:extLst>
      <p:ext uri="{BB962C8B-B14F-4D97-AF65-F5344CB8AC3E}">
        <p14:creationId xmlns:p14="http://schemas.microsoft.com/office/powerpoint/2010/main" val="33241767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15</a:t>
            </a:fld>
            <a:endParaRPr lang="uk-UA" dirty="0"/>
          </a:p>
        </p:txBody>
      </p:sp>
      <p:pic>
        <p:nvPicPr>
          <p:cNvPr id="6145" name="Picture 1" descr="C:\Users\pc\Desktop\Web_course\resources\Accordion Tutorial Files - IP\slides\2017-07-04_19-38-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3832051"/>
            <a:ext cx="4838700" cy="2981325"/>
          </a:xfrm>
          <a:prstGeom prst="rect">
            <a:avLst/>
          </a:prstGeom>
          <a:ln w="1905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6147" name="Picture 3" descr="C:\Users\pc\Desktop\Web_course\resources\Accordion Tutorial Files - IP\slides\2017-07-04_19-38-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44574"/>
            <a:ext cx="6615554" cy="3744466"/>
          </a:xfrm>
          <a:prstGeom prst="rect">
            <a:avLst/>
          </a:prstGeom>
          <a:ln w="1905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11" name="Picture 2" descr="C:\Users\pc\Desktop\Web_course\resources\Accordion Tutorial Files - IP\slides\2017-07-04_19-39-3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0686" y="2276872"/>
            <a:ext cx="3795810" cy="4473633"/>
          </a:xfrm>
          <a:prstGeom prst="rect">
            <a:avLst/>
          </a:prstGeom>
          <a:ln w="1905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cxnSp>
        <p:nvCxnSpPr>
          <p:cNvPr id="3" name="Соединительная линия уступом 2"/>
          <p:cNvCxnSpPr/>
          <p:nvPr/>
        </p:nvCxnSpPr>
        <p:spPr>
          <a:xfrm rot="16200000" flipH="1">
            <a:off x="2606284" y="1866329"/>
            <a:ext cx="2563285" cy="1368149"/>
          </a:xfrm>
          <a:prstGeom prst="bentConnector3">
            <a:avLst>
              <a:gd name="adj1" fmla="val 5003"/>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Соединительная линия уступом 33"/>
          <p:cNvCxnSpPr>
            <a:endCxn id="11" idx="0"/>
          </p:cNvCxnSpPr>
          <p:nvPr/>
        </p:nvCxnSpPr>
        <p:spPr>
          <a:xfrm>
            <a:off x="4572001" y="764704"/>
            <a:ext cx="2566590" cy="1512168"/>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 name="Прямоугольник 1"/>
          <p:cNvSpPr/>
          <p:nvPr/>
        </p:nvSpPr>
        <p:spPr>
          <a:xfrm>
            <a:off x="7452320" y="637823"/>
            <a:ext cx="1368153" cy="48692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uk-UA"/>
          </a:p>
        </p:txBody>
      </p:sp>
      <p:sp>
        <p:nvSpPr>
          <p:cNvPr id="10" name="TextBox 9"/>
          <p:cNvSpPr txBox="1"/>
          <p:nvPr/>
        </p:nvSpPr>
        <p:spPr>
          <a:xfrm>
            <a:off x="7536273" y="637823"/>
            <a:ext cx="1212191" cy="461665"/>
          </a:xfrm>
          <a:prstGeom prst="rect">
            <a:avLst/>
          </a:prstGeom>
          <a:noFill/>
        </p:spPr>
        <p:txBody>
          <a:bodyPr wrap="none" rtlCol="0">
            <a:spAutoFit/>
          </a:bodyPr>
          <a:lstStyle/>
          <a:p>
            <a:r>
              <a:rPr lang="en-US" sz="2400" b="1" dirty="0" smtClean="0">
                <a:hlinkClick r:id="rId6" action="ppaction://hlinkfile"/>
              </a:rPr>
              <a:t>Preview</a:t>
            </a:r>
            <a:endParaRPr lang="uk-UA" sz="2400" b="1" dirty="0"/>
          </a:p>
        </p:txBody>
      </p:sp>
      <p:pic>
        <p:nvPicPr>
          <p:cNvPr id="12" name="Picture 4" descr="Похожее изображение">
            <a:hlinkClick r:id="rId7" action="ppaction://program"/>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20172" y="74119"/>
            <a:ext cx="402077" cy="4020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Похожее изображение">
            <a:hlinkClick r:id="rId9" action="ppaction://program"/>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70962" y="3897052"/>
            <a:ext cx="402077" cy="40207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Похожее изображение">
            <a:hlinkClick r:id="rId10" action="ppaction://program"/>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38611" y="2276872"/>
            <a:ext cx="402077" cy="402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372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7880" r="1083"/>
          <a:stretch/>
        </p:blipFill>
        <p:spPr>
          <a:xfrm>
            <a:off x="12170" y="1520788"/>
            <a:ext cx="9161276" cy="3672408"/>
          </a:xfrm>
        </p:spPr>
      </p:pic>
      <p:sp>
        <p:nvSpPr>
          <p:cNvPr id="4" name="Slide Number Placeholder 3"/>
          <p:cNvSpPr>
            <a:spLocks noGrp="1"/>
          </p:cNvSpPr>
          <p:nvPr>
            <p:ph type="sldNum" sz="quarter" idx="12"/>
          </p:nvPr>
        </p:nvSpPr>
        <p:spPr/>
        <p:txBody>
          <a:bodyPr/>
          <a:lstStyle/>
          <a:p>
            <a:fld id="{FEA8DA0C-EC06-4E4E-870B-D840CDD39891}" type="slidenum">
              <a:rPr lang="uk-UA" smtClean="0"/>
              <a:t>16</a:t>
            </a:fld>
            <a:endParaRPr lang="uk-UA"/>
          </a:p>
        </p:txBody>
      </p:sp>
      <p:sp>
        <p:nvSpPr>
          <p:cNvPr id="6" name="TextBox 5"/>
          <p:cNvSpPr txBox="1"/>
          <p:nvPr/>
        </p:nvSpPr>
        <p:spPr>
          <a:xfrm>
            <a:off x="2756604" y="512676"/>
            <a:ext cx="3672408" cy="430887"/>
          </a:xfrm>
          <a:prstGeom prst="rect">
            <a:avLst/>
          </a:prstGeom>
          <a:noFill/>
        </p:spPr>
        <p:txBody>
          <a:bodyPr wrap="square" rtlCol="0">
            <a:spAutoFit/>
          </a:bodyPr>
          <a:lstStyle/>
          <a:p>
            <a:pPr algn="ctr"/>
            <a:r>
              <a:rPr lang="en-US" sz="2200" b="1" dirty="0" smtClean="0">
                <a:latin typeface="Constantia" panose="02030602050306030303" pitchFamily="18" charset="0"/>
              </a:rPr>
              <a:t>Web Timeline</a:t>
            </a:r>
            <a:endParaRPr lang="uk-UA" sz="2200" b="1" dirty="0">
              <a:latin typeface="Constantia" panose="02030602050306030303" pitchFamily="18" charset="0"/>
            </a:endParaRPr>
          </a:p>
        </p:txBody>
      </p:sp>
    </p:spTree>
    <p:extLst>
      <p:ext uri="{BB962C8B-B14F-4D97-AF65-F5344CB8AC3E}">
        <p14:creationId xmlns:p14="http://schemas.microsoft.com/office/powerpoint/2010/main" val="2406150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17</a:t>
            </a:fld>
            <a:endParaRPr lang="uk-UA" dirty="0"/>
          </a:p>
        </p:txBody>
      </p:sp>
      <p:pic>
        <p:nvPicPr>
          <p:cNvPr id="3074" name="Picture 2" descr="C:\Users\pc\Desktop\Web_course\resources\FrontEnd2.png"/>
          <p:cNvPicPr>
            <a:picLocks noChangeAspect="1" noChangeArrowheads="1"/>
          </p:cNvPicPr>
          <p:nvPr/>
        </p:nvPicPr>
        <p:blipFill rotWithShape="1">
          <a:blip r:embed="rId3">
            <a:extLst>
              <a:ext uri="{28A0092B-C50C-407E-A947-70E740481C1C}">
                <a14:useLocalDpi xmlns:a14="http://schemas.microsoft.com/office/drawing/2010/main" val="0"/>
              </a:ext>
            </a:extLst>
          </a:blip>
          <a:srcRect r="15786"/>
          <a:stretch/>
        </p:blipFill>
        <p:spPr bwMode="auto">
          <a:xfrm>
            <a:off x="107504" y="134463"/>
            <a:ext cx="8002456" cy="6488150"/>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6012160" y="6519446"/>
            <a:ext cx="2443105" cy="338554"/>
          </a:xfrm>
          <a:prstGeom prst="rect">
            <a:avLst/>
          </a:prstGeom>
        </p:spPr>
        <p:txBody>
          <a:bodyPr wrap="none">
            <a:spAutoFit/>
          </a:bodyPr>
          <a:lstStyle/>
          <a:p>
            <a:r>
              <a:rPr lang="en-US" sz="1600" dirty="0" smtClean="0">
                <a:solidFill>
                  <a:schemeClr val="accent6">
                    <a:lumMod val="50000"/>
                  </a:schemeClr>
                </a:solidFill>
              </a:rPr>
              <a:t>medium.freecodecamp.org</a:t>
            </a:r>
            <a:endParaRPr lang="uk-UA" sz="1600" dirty="0">
              <a:solidFill>
                <a:schemeClr val="accent6">
                  <a:lumMod val="50000"/>
                </a:schemeClr>
              </a:solidFill>
            </a:endParaRPr>
          </a:p>
        </p:txBody>
      </p:sp>
      <p:sp>
        <p:nvSpPr>
          <p:cNvPr id="11" name="Овал 10"/>
          <p:cNvSpPr/>
          <p:nvPr/>
        </p:nvSpPr>
        <p:spPr>
          <a:xfrm>
            <a:off x="3707904" y="2168860"/>
            <a:ext cx="1152128"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p:cNvSpPr/>
          <p:nvPr/>
        </p:nvSpPr>
        <p:spPr>
          <a:xfrm>
            <a:off x="1907704" y="495508"/>
            <a:ext cx="1152128"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p:cNvSpPr/>
          <p:nvPr/>
        </p:nvSpPr>
        <p:spPr>
          <a:xfrm>
            <a:off x="730027" y="4797152"/>
            <a:ext cx="103366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Овал 16"/>
          <p:cNvSpPr/>
          <p:nvPr/>
        </p:nvSpPr>
        <p:spPr>
          <a:xfrm>
            <a:off x="2956604" y="4797152"/>
            <a:ext cx="1152128"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extBox 1"/>
          <p:cNvSpPr txBox="1"/>
          <p:nvPr/>
        </p:nvSpPr>
        <p:spPr>
          <a:xfrm>
            <a:off x="766030" y="6488668"/>
            <a:ext cx="1033662"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err="1" smtClean="0"/>
              <a:t>Qooxdoo</a:t>
            </a:r>
            <a:endParaRPr lang="uk-UA" dirty="0"/>
          </a:p>
        </p:txBody>
      </p:sp>
      <p:sp>
        <p:nvSpPr>
          <p:cNvPr id="10" name="TextBox 9"/>
          <p:cNvSpPr txBox="1"/>
          <p:nvPr/>
        </p:nvSpPr>
        <p:spPr>
          <a:xfrm>
            <a:off x="1907704" y="6488667"/>
            <a:ext cx="1033662"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err="1" smtClean="0"/>
              <a:t>CreateJS</a:t>
            </a:r>
            <a:endParaRPr lang="uk-UA" dirty="0"/>
          </a:p>
        </p:txBody>
      </p:sp>
    </p:spTree>
    <p:extLst>
      <p:ext uri="{BB962C8B-B14F-4D97-AF65-F5344CB8AC3E}">
        <p14:creationId xmlns:p14="http://schemas.microsoft.com/office/powerpoint/2010/main" val="267533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18</a:t>
            </a:fld>
            <a:endParaRPr lang="uk-UA" dirty="0"/>
          </a:p>
        </p:txBody>
      </p:sp>
      <p:sp>
        <p:nvSpPr>
          <p:cNvPr id="2" name="Прямоугольник 1"/>
          <p:cNvSpPr/>
          <p:nvPr/>
        </p:nvSpPr>
        <p:spPr>
          <a:xfrm>
            <a:off x="24327" y="1700808"/>
            <a:ext cx="3395545" cy="984885"/>
          </a:xfrm>
          <a:prstGeom prst="rect">
            <a:avLst/>
          </a:prstGeom>
        </p:spPr>
        <p:txBody>
          <a:bodyPr wrap="none">
            <a:spAutoFit/>
          </a:bodyPr>
          <a:lstStyle/>
          <a:p>
            <a:r>
              <a:rPr lang="en-US" sz="2000" b="1" dirty="0" smtClean="0">
                <a:solidFill>
                  <a:srgbClr val="FF0000"/>
                </a:solidFill>
              </a:rPr>
              <a:t>ECMAScript: </a:t>
            </a:r>
          </a:p>
          <a:p>
            <a:r>
              <a:rPr lang="en-US" sz="2000" b="1" u="sng" dirty="0" smtClean="0">
                <a:solidFill>
                  <a:srgbClr val="FF0000"/>
                </a:solidFill>
              </a:rPr>
              <a:t>www.ecma-international.org</a:t>
            </a:r>
          </a:p>
          <a:p>
            <a:r>
              <a:rPr lang="en-US" u="sng" dirty="0" smtClean="0"/>
              <a:t>en.wikipedia.org/wiki/ECMAScript</a:t>
            </a:r>
            <a:endParaRPr lang="uk-UA" u="sng" dirty="0"/>
          </a:p>
        </p:txBody>
      </p:sp>
      <p:pic>
        <p:nvPicPr>
          <p:cNvPr id="5124" name="Picture 4" descr="Картинки по запросу es 6 vs es5"/>
          <p:cNvPicPr>
            <a:picLocks noChangeAspect="1" noChangeArrowheads="1"/>
          </p:cNvPicPr>
          <p:nvPr/>
        </p:nvPicPr>
        <p:blipFill rotWithShape="1">
          <a:blip r:embed="rId3">
            <a:extLst>
              <a:ext uri="{28A0092B-C50C-407E-A947-70E740481C1C}">
                <a14:useLocalDpi xmlns:a14="http://schemas.microsoft.com/office/drawing/2010/main" val="0"/>
              </a:ext>
            </a:extLst>
          </a:blip>
          <a:srcRect r="10729" b="19238"/>
          <a:stretch/>
        </p:blipFill>
        <p:spPr bwMode="auto">
          <a:xfrm>
            <a:off x="6314504" y="920479"/>
            <a:ext cx="2644461" cy="1253893"/>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p:cNvPicPr>
            <a:picLocks noChangeAspect="1" noChangeArrowheads="1"/>
          </p:cNvPicPr>
          <p:nvPr/>
        </p:nvPicPr>
        <p:blipFill rotWithShape="1">
          <a:blip r:embed="rId4">
            <a:extLst>
              <a:ext uri="{28A0092B-C50C-407E-A947-70E740481C1C}">
                <a14:useLocalDpi xmlns:a14="http://schemas.microsoft.com/office/drawing/2010/main" val="0"/>
              </a:ext>
            </a:extLst>
          </a:blip>
          <a:srcRect b="6122"/>
          <a:stretch/>
        </p:blipFill>
        <p:spPr bwMode="auto">
          <a:xfrm>
            <a:off x="4333850" y="891829"/>
            <a:ext cx="2038350" cy="1529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0" name="Picture 10"/>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21125" y="2852936"/>
            <a:ext cx="9020487" cy="3666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Прямоугольник 10"/>
          <p:cNvSpPr/>
          <p:nvPr/>
        </p:nvSpPr>
        <p:spPr>
          <a:xfrm>
            <a:off x="4427984" y="132786"/>
            <a:ext cx="3984039" cy="646331"/>
          </a:xfrm>
          <a:prstGeom prst="rect">
            <a:avLst/>
          </a:prstGeom>
        </p:spPr>
        <p:txBody>
          <a:bodyPr wrap="none">
            <a:spAutoFit/>
          </a:bodyPr>
          <a:lstStyle/>
          <a:p>
            <a:r>
              <a:rPr lang="en-US" dirty="0" smtClean="0"/>
              <a:t>New </a:t>
            </a:r>
            <a:r>
              <a:rPr lang="en-US" dirty="0"/>
              <a:t>Features: Overview &amp; </a:t>
            </a:r>
            <a:r>
              <a:rPr lang="en-US" dirty="0" smtClean="0"/>
              <a:t>Comparison: </a:t>
            </a:r>
          </a:p>
          <a:p>
            <a:r>
              <a:rPr lang="en-US" u="sng" dirty="0" smtClean="0"/>
              <a:t>es6-features.org</a:t>
            </a:r>
            <a:endParaRPr lang="uk-UA" u="sng" dirty="0"/>
          </a:p>
        </p:txBody>
      </p:sp>
      <p:sp>
        <p:nvSpPr>
          <p:cNvPr id="12" name="Овал 11"/>
          <p:cNvSpPr/>
          <p:nvPr/>
        </p:nvSpPr>
        <p:spPr>
          <a:xfrm>
            <a:off x="21125" y="3573016"/>
            <a:ext cx="33478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776221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ypeScript 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116632"/>
            <a:ext cx="1974830" cy="1810945"/>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179512" y="188640"/>
            <a:ext cx="6840759" cy="1938992"/>
          </a:xfrm>
          <a:prstGeom prst="rect">
            <a:avLst/>
          </a:prstGeom>
        </p:spPr>
        <p:txBody>
          <a:bodyPr wrap="square">
            <a:spAutoFit/>
          </a:bodyPr>
          <a:lstStyle/>
          <a:p>
            <a:pPr algn="just">
              <a:spcAft>
                <a:spcPts val="1200"/>
              </a:spcAft>
            </a:pPr>
            <a:r>
              <a:rPr lang="en-US" sz="2000" b="1" u="sng" dirty="0"/>
              <a:t>Features of </a:t>
            </a:r>
            <a:r>
              <a:rPr lang="en-US" sz="2000" b="1" u="sng" dirty="0" err="1" smtClean="0"/>
              <a:t>TypeScript</a:t>
            </a:r>
            <a:r>
              <a:rPr lang="en-US" sz="2000" b="1" u="sng" dirty="0"/>
              <a:t> </a:t>
            </a:r>
            <a:r>
              <a:rPr lang="en-US" sz="2000" b="1" u="sng" dirty="0" smtClean="0"/>
              <a:t>(</a:t>
            </a:r>
            <a:r>
              <a:rPr lang="en-US" sz="2000" b="1" u="sng" dirty="0" smtClean="0">
                <a:solidFill>
                  <a:srgbClr val="FF0000"/>
                </a:solidFill>
              </a:rPr>
              <a:t>www.typescriptlang.org</a:t>
            </a:r>
            <a:r>
              <a:rPr lang="en-US" sz="2000" b="1" u="sng" dirty="0" smtClean="0"/>
              <a:t>):</a:t>
            </a:r>
            <a:endParaRPr lang="en-US" sz="2400" b="1" dirty="0"/>
          </a:p>
          <a:p>
            <a:pPr algn="just">
              <a:spcAft>
                <a:spcPts val="1200"/>
              </a:spcAft>
            </a:pPr>
            <a:r>
              <a:rPr lang="en-US" sz="1600" b="1" dirty="0" err="1"/>
              <a:t>TypeScript</a:t>
            </a:r>
            <a:r>
              <a:rPr lang="en-US" sz="1600" b="1" dirty="0"/>
              <a:t> is just JavaScript</a:t>
            </a:r>
            <a:r>
              <a:rPr lang="en-US" sz="1600" dirty="0"/>
              <a:t>. </a:t>
            </a:r>
            <a:r>
              <a:rPr lang="en-US" sz="1600" dirty="0" smtClean="0"/>
              <a:t>Typescript </a:t>
            </a:r>
            <a:r>
              <a:rPr lang="en-US" sz="1600" dirty="0"/>
              <a:t>adopts the basic building blocks of your program from JavaScript. Hence, you only need to know JavaScript to use </a:t>
            </a:r>
            <a:r>
              <a:rPr lang="en-US" sz="1600" dirty="0" err="1"/>
              <a:t>TypeScript</a:t>
            </a:r>
            <a:r>
              <a:rPr lang="en-US" sz="1600" dirty="0"/>
              <a:t>. All </a:t>
            </a:r>
            <a:r>
              <a:rPr lang="en-US" sz="1600" dirty="0" err="1"/>
              <a:t>TypeScript</a:t>
            </a:r>
            <a:r>
              <a:rPr lang="en-US" sz="1600" dirty="0"/>
              <a:t> code is converted into its JavaScript </a:t>
            </a:r>
            <a:r>
              <a:rPr lang="en-US" sz="1600" dirty="0" smtClean="0"/>
              <a:t>equivalent.</a:t>
            </a:r>
            <a:endParaRPr lang="en-US" sz="1600" dirty="0"/>
          </a:p>
          <a:p>
            <a:pPr algn="just">
              <a:spcAft>
                <a:spcPts val="1200"/>
              </a:spcAft>
            </a:pPr>
            <a:r>
              <a:rPr lang="en-US" sz="1600" b="1" dirty="0" err="1"/>
              <a:t>TypeScript</a:t>
            </a:r>
            <a:r>
              <a:rPr lang="en-US" sz="1600" b="1" dirty="0"/>
              <a:t> supports other JS libraries</a:t>
            </a:r>
            <a:r>
              <a:rPr lang="en-US" sz="1600" dirty="0" smtClean="0"/>
              <a:t>. </a:t>
            </a:r>
            <a:r>
              <a:rPr lang="en-US" sz="1600" dirty="0" err="1"/>
              <a:t>TypeScript</a:t>
            </a:r>
            <a:r>
              <a:rPr lang="en-US" sz="1600" dirty="0"/>
              <a:t>-generated JavaScript can reuse all of the existing JavaScript frameworks, tools, and libraries</a:t>
            </a:r>
            <a:r>
              <a:rPr lang="en-US" sz="1600" dirty="0" smtClean="0"/>
              <a:t>.</a:t>
            </a:r>
            <a:endParaRPr lang="en-US" sz="1600" dirty="0"/>
          </a:p>
        </p:txBody>
      </p:sp>
      <p:sp>
        <p:nvSpPr>
          <p:cNvPr id="13" name="Прямоугольник 12"/>
          <p:cNvSpPr/>
          <p:nvPr/>
        </p:nvSpPr>
        <p:spPr>
          <a:xfrm>
            <a:off x="179511" y="3212976"/>
            <a:ext cx="8713877" cy="3477875"/>
          </a:xfrm>
          <a:prstGeom prst="rect">
            <a:avLst/>
          </a:prstGeom>
        </p:spPr>
        <p:txBody>
          <a:bodyPr wrap="square">
            <a:spAutoFit/>
          </a:bodyPr>
          <a:lstStyle/>
          <a:p>
            <a:pPr algn="just">
              <a:spcAft>
                <a:spcPts val="1200"/>
              </a:spcAft>
            </a:pPr>
            <a:r>
              <a:rPr lang="en-US" sz="2000" b="1" u="sng" dirty="0" smtClean="0"/>
              <a:t>Benefits </a:t>
            </a:r>
            <a:r>
              <a:rPr lang="en-US" sz="2000" b="1" u="sng" dirty="0"/>
              <a:t>of </a:t>
            </a:r>
            <a:r>
              <a:rPr lang="en-US" sz="2000" b="1" u="sng" dirty="0" err="1" smtClean="0"/>
              <a:t>TypeScript</a:t>
            </a:r>
            <a:r>
              <a:rPr lang="en-US" sz="2000" b="1" u="sng" dirty="0" smtClean="0"/>
              <a:t>:</a:t>
            </a:r>
            <a:endParaRPr lang="en-US" sz="1600" b="1" dirty="0" smtClean="0"/>
          </a:p>
          <a:p>
            <a:pPr algn="just">
              <a:spcAft>
                <a:spcPts val="1200"/>
              </a:spcAft>
            </a:pPr>
            <a:r>
              <a:rPr lang="en-US" sz="1600" b="1" dirty="0" smtClean="0"/>
              <a:t>Compilation</a:t>
            </a:r>
            <a:r>
              <a:rPr lang="en-US" sz="1600" dirty="0"/>
              <a:t> − JavaScript is an interpreted language. Hence, it needs to be run to test that it is valid. </a:t>
            </a:r>
            <a:r>
              <a:rPr lang="en-US" sz="1600" dirty="0" smtClean="0"/>
              <a:t>Hence</a:t>
            </a:r>
            <a:r>
              <a:rPr lang="en-US" sz="1600" dirty="0"/>
              <a:t>, you have to spend hours trying to find bugs in the code. The </a:t>
            </a:r>
            <a:r>
              <a:rPr lang="en-US" sz="1600" dirty="0" err="1"/>
              <a:t>TypeScript</a:t>
            </a:r>
            <a:r>
              <a:rPr lang="en-US" sz="1600" dirty="0"/>
              <a:t> </a:t>
            </a:r>
            <a:r>
              <a:rPr lang="en-US" sz="1600" dirty="0" err="1"/>
              <a:t>transpiler</a:t>
            </a:r>
            <a:r>
              <a:rPr lang="en-US" sz="1600" dirty="0"/>
              <a:t> provides the error-checking feature. </a:t>
            </a:r>
            <a:r>
              <a:rPr lang="en-US" sz="1600" dirty="0" err="1"/>
              <a:t>TypeScript</a:t>
            </a:r>
            <a:r>
              <a:rPr lang="en-US" sz="1600" dirty="0"/>
              <a:t> will compile the code and generate compilation </a:t>
            </a:r>
            <a:r>
              <a:rPr lang="en-US" sz="1600" dirty="0" smtClean="0"/>
              <a:t>errors.</a:t>
            </a:r>
          </a:p>
          <a:p>
            <a:pPr algn="just">
              <a:spcAft>
                <a:spcPts val="1200"/>
              </a:spcAft>
            </a:pPr>
            <a:r>
              <a:rPr lang="en-US" sz="1600" b="1" dirty="0" smtClean="0"/>
              <a:t>Strong </a:t>
            </a:r>
            <a:r>
              <a:rPr lang="en-US" sz="1600" b="1" dirty="0"/>
              <a:t>Static Typing</a:t>
            </a:r>
            <a:r>
              <a:rPr lang="en-US" sz="1600" dirty="0"/>
              <a:t> − JavaScript is not strongly typed. </a:t>
            </a:r>
            <a:r>
              <a:rPr lang="en-US" sz="1600" dirty="0" err="1"/>
              <a:t>TypeScript</a:t>
            </a:r>
            <a:r>
              <a:rPr lang="en-US" sz="1600" dirty="0"/>
              <a:t> comes with an optional static typing and type inference system through the TLS (</a:t>
            </a:r>
            <a:r>
              <a:rPr lang="en-US" sz="1600" dirty="0" err="1"/>
              <a:t>TypeScript</a:t>
            </a:r>
            <a:r>
              <a:rPr lang="en-US" sz="1600" dirty="0"/>
              <a:t> Language Service). The type of a variable, declared with no type, may be inferred by the TLS based on its value.</a:t>
            </a:r>
          </a:p>
          <a:p>
            <a:pPr algn="just">
              <a:spcAft>
                <a:spcPts val="1200"/>
              </a:spcAft>
            </a:pPr>
            <a:r>
              <a:rPr lang="en-US" sz="1600" dirty="0" err="1"/>
              <a:t>TypeScript</a:t>
            </a:r>
            <a:r>
              <a:rPr lang="en-US" sz="1600" dirty="0"/>
              <a:t> </a:t>
            </a:r>
            <a:r>
              <a:rPr lang="en-US" sz="1600" b="1" dirty="0"/>
              <a:t>supports type definitions</a:t>
            </a:r>
            <a:r>
              <a:rPr lang="en-US" sz="1600" dirty="0"/>
              <a:t> for existing JavaScript libraries. </a:t>
            </a:r>
            <a:r>
              <a:rPr lang="en-US" sz="1600" dirty="0" err="1"/>
              <a:t>TypeScript</a:t>
            </a:r>
            <a:r>
              <a:rPr lang="en-US" sz="1600" dirty="0"/>
              <a:t> Definition file (with </a:t>
            </a:r>
            <a:r>
              <a:rPr lang="en-US" sz="1600" b="1" dirty="0"/>
              <a:t>.</a:t>
            </a:r>
            <a:r>
              <a:rPr lang="en-US" sz="1600" b="1" dirty="0" err="1"/>
              <a:t>d.ts</a:t>
            </a:r>
            <a:r>
              <a:rPr lang="en-US" sz="1600" dirty="0"/>
              <a:t> extension) provides definition for external JavaScript libraries. Hence, </a:t>
            </a:r>
            <a:r>
              <a:rPr lang="en-US" sz="1600" dirty="0" err="1"/>
              <a:t>TypeScript</a:t>
            </a:r>
            <a:r>
              <a:rPr lang="en-US" sz="1600" dirty="0"/>
              <a:t> code can contain these libraries.</a:t>
            </a:r>
          </a:p>
          <a:p>
            <a:pPr algn="just">
              <a:spcAft>
                <a:spcPts val="1200"/>
              </a:spcAft>
            </a:pPr>
            <a:r>
              <a:rPr lang="en-US" sz="1600" dirty="0" err="1"/>
              <a:t>TypeScript</a:t>
            </a:r>
            <a:r>
              <a:rPr lang="en-US" sz="1600" dirty="0"/>
              <a:t> </a:t>
            </a:r>
            <a:r>
              <a:rPr lang="en-US" sz="1600" b="1" dirty="0"/>
              <a:t>supports Object Oriented Programming</a:t>
            </a:r>
            <a:r>
              <a:rPr lang="en-US" sz="1600" dirty="0"/>
              <a:t> concepts like classes, interfaces, inheritance, etc</a:t>
            </a:r>
            <a:r>
              <a:rPr lang="en-US" sz="1600" dirty="0" smtClean="0"/>
              <a:t>.</a:t>
            </a:r>
            <a:endParaRPr lang="en-US" sz="1600" dirty="0"/>
          </a:p>
        </p:txBody>
      </p:sp>
      <p:sp>
        <p:nvSpPr>
          <p:cNvPr id="14" name="Прямоугольник 13"/>
          <p:cNvSpPr/>
          <p:nvPr/>
        </p:nvSpPr>
        <p:spPr>
          <a:xfrm>
            <a:off x="179511" y="2186280"/>
            <a:ext cx="8856985" cy="738664"/>
          </a:xfrm>
          <a:prstGeom prst="rect">
            <a:avLst/>
          </a:prstGeom>
        </p:spPr>
        <p:txBody>
          <a:bodyPr wrap="square">
            <a:spAutoFit/>
          </a:bodyPr>
          <a:lstStyle/>
          <a:p>
            <a:pPr algn="just">
              <a:spcAft>
                <a:spcPts val="1200"/>
              </a:spcAft>
            </a:pPr>
            <a:r>
              <a:rPr lang="en-US" sz="1600" b="1" dirty="0" smtClean="0"/>
              <a:t>JavaScript </a:t>
            </a:r>
            <a:r>
              <a:rPr lang="en-US" sz="1600" b="1" dirty="0"/>
              <a:t>is </a:t>
            </a:r>
            <a:r>
              <a:rPr lang="en-US" sz="1600" b="1" dirty="0" err="1"/>
              <a:t>TypeScript</a:t>
            </a:r>
            <a:r>
              <a:rPr lang="en-US" sz="1600" dirty="0"/>
              <a:t>. This means that any valid </a:t>
            </a:r>
            <a:r>
              <a:rPr lang="en-US" sz="1600" b="1" dirty="0"/>
              <a:t>.</a:t>
            </a:r>
            <a:r>
              <a:rPr lang="en-US" sz="1600" b="1" dirty="0" err="1"/>
              <a:t>js</a:t>
            </a:r>
            <a:r>
              <a:rPr lang="en-US" sz="1600" dirty="0"/>
              <a:t> file can be </a:t>
            </a:r>
            <a:r>
              <a:rPr lang="en-US" sz="1600" dirty="0" smtClean="0"/>
              <a:t>compiled </a:t>
            </a:r>
            <a:r>
              <a:rPr lang="en-US" sz="1600" dirty="0"/>
              <a:t>with other </a:t>
            </a:r>
            <a:r>
              <a:rPr lang="en-US" sz="1600" dirty="0" err="1"/>
              <a:t>TypeScript</a:t>
            </a:r>
            <a:r>
              <a:rPr lang="en-US" sz="1600" dirty="0"/>
              <a:t> files.</a:t>
            </a:r>
          </a:p>
          <a:p>
            <a:pPr algn="just">
              <a:spcAft>
                <a:spcPts val="1200"/>
              </a:spcAft>
            </a:pPr>
            <a:r>
              <a:rPr lang="en-US" sz="1600" b="1" dirty="0" err="1"/>
              <a:t>TypeScript</a:t>
            </a:r>
            <a:r>
              <a:rPr lang="en-US" sz="1600" b="1" dirty="0"/>
              <a:t> is portable</a:t>
            </a:r>
            <a:r>
              <a:rPr lang="en-US" sz="1600" dirty="0"/>
              <a:t>. </a:t>
            </a:r>
            <a:r>
              <a:rPr lang="en-US" sz="1600" dirty="0" err="1"/>
              <a:t>TypeScript</a:t>
            </a:r>
            <a:r>
              <a:rPr lang="en-US" sz="1600" dirty="0"/>
              <a:t> is portable across browsers, devices, and operating systems. </a:t>
            </a:r>
            <a:endParaRPr lang="en-US" sz="1600" dirty="0" smtClean="0"/>
          </a:p>
        </p:txBody>
      </p:sp>
    </p:spTree>
    <p:extLst>
      <p:ext uri="{BB962C8B-B14F-4D97-AF65-F5344CB8AC3E}">
        <p14:creationId xmlns:p14="http://schemas.microsoft.com/office/powerpoint/2010/main" val="41257970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7666"/>
          <a:stretch/>
        </p:blipFill>
        <p:spPr bwMode="auto">
          <a:xfrm>
            <a:off x="1043608" y="867188"/>
            <a:ext cx="7280082" cy="4290004"/>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p:cNvSpPr>
            <a:spLocks noGrp="1"/>
          </p:cNvSpPr>
          <p:nvPr>
            <p:ph type="sldNum" sz="quarter" idx="12"/>
          </p:nvPr>
        </p:nvSpPr>
        <p:spPr/>
        <p:txBody>
          <a:bodyPr/>
          <a:lstStyle/>
          <a:p>
            <a:fld id="{FEA8DA0C-EC06-4E4E-870B-D840CDD39891}" type="slidenum">
              <a:rPr lang="uk-UA" smtClean="0"/>
              <a:t>2</a:t>
            </a:fld>
            <a:endParaRPr lang="uk-UA" dirty="0"/>
          </a:p>
        </p:txBody>
      </p:sp>
      <p:sp>
        <p:nvSpPr>
          <p:cNvPr id="6" name="Прямоугольник 5"/>
          <p:cNvSpPr/>
          <p:nvPr/>
        </p:nvSpPr>
        <p:spPr>
          <a:xfrm>
            <a:off x="-36512" y="6453336"/>
            <a:ext cx="2443105" cy="338554"/>
          </a:xfrm>
          <a:prstGeom prst="rect">
            <a:avLst/>
          </a:prstGeom>
        </p:spPr>
        <p:txBody>
          <a:bodyPr wrap="none">
            <a:spAutoFit/>
          </a:bodyPr>
          <a:lstStyle/>
          <a:p>
            <a:r>
              <a:rPr lang="en-US" sz="1600" dirty="0" smtClean="0">
                <a:solidFill>
                  <a:schemeClr val="accent6">
                    <a:lumMod val="50000"/>
                  </a:schemeClr>
                </a:solidFill>
              </a:rPr>
              <a:t>medium.freecodecamp.org</a:t>
            </a:r>
            <a:endParaRPr lang="uk-UA" sz="1600" dirty="0">
              <a:solidFill>
                <a:schemeClr val="accent6">
                  <a:lumMod val="50000"/>
                </a:schemeClr>
              </a:solidFill>
            </a:endParaRPr>
          </a:p>
        </p:txBody>
      </p:sp>
      <p:sp>
        <p:nvSpPr>
          <p:cNvPr id="2" name="TextBox 1"/>
          <p:cNvSpPr txBox="1"/>
          <p:nvPr/>
        </p:nvSpPr>
        <p:spPr>
          <a:xfrm>
            <a:off x="1907704" y="260648"/>
            <a:ext cx="4581062" cy="538609"/>
          </a:xfrm>
          <a:prstGeom prst="rect">
            <a:avLst/>
          </a:prstGeom>
          <a:noFill/>
        </p:spPr>
        <p:txBody>
          <a:bodyPr wrap="none" rtlCol="0">
            <a:spAutoFit/>
          </a:bodyPr>
          <a:lstStyle/>
          <a:p>
            <a:r>
              <a:rPr lang="en-US" sz="2900" b="1" dirty="0" smtClean="0">
                <a:latin typeface="Constantia" panose="02030602050306030303" pitchFamily="18" charset="0"/>
              </a:rPr>
              <a:t>Web Developer Overview</a:t>
            </a:r>
            <a:endParaRPr lang="uk-UA" sz="2900" b="1" dirty="0">
              <a:latin typeface="Constantia" panose="02030602050306030303" pitchFamily="18" charset="0"/>
            </a:endParaRPr>
          </a:p>
        </p:txBody>
      </p:sp>
    </p:spTree>
    <p:extLst>
      <p:ext uri="{BB962C8B-B14F-4D97-AF65-F5344CB8AC3E}">
        <p14:creationId xmlns:p14="http://schemas.microsoft.com/office/powerpoint/2010/main" val="2876730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4072" y="3561397"/>
            <a:ext cx="8928992" cy="3323987"/>
          </a:xfrm>
          <a:prstGeom prst="rect">
            <a:avLst/>
          </a:prstGeom>
        </p:spPr>
        <p:txBody>
          <a:bodyPr wrap="square">
            <a:spAutoFit/>
          </a:bodyPr>
          <a:lstStyle/>
          <a:p>
            <a:pPr>
              <a:spcAft>
                <a:spcPts val="1200"/>
              </a:spcAft>
            </a:pPr>
            <a:r>
              <a:rPr lang="en-US" b="1" dirty="0" smtClean="0"/>
              <a:t>Some features </a:t>
            </a:r>
            <a:r>
              <a:rPr lang="en-US" b="1" dirty="0"/>
              <a:t>of AngularJS (</a:t>
            </a:r>
            <a:r>
              <a:rPr lang="en-US" b="1" u="sng" dirty="0">
                <a:solidFill>
                  <a:srgbClr val="FF0000"/>
                </a:solidFill>
              </a:rPr>
              <a:t>www.angularjs.org</a:t>
            </a:r>
            <a:r>
              <a:rPr lang="en-US" b="1" dirty="0"/>
              <a:t>):</a:t>
            </a:r>
            <a:endParaRPr lang="en-US" dirty="0"/>
          </a:p>
          <a:p>
            <a:pPr marL="285750" indent="-285750">
              <a:spcAft>
                <a:spcPts val="1200"/>
              </a:spcAft>
              <a:buFont typeface="Arial" panose="020B0604020202020204" pitchFamily="34" charset="0"/>
              <a:buChar char="•"/>
            </a:pPr>
            <a:r>
              <a:rPr lang="en-US" sz="1600" b="1" dirty="0"/>
              <a:t>Data-binding</a:t>
            </a:r>
            <a:r>
              <a:rPr lang="en-US" sz="1600" dirty="0"/>
              <a:t> − It is the automatic synchronization of data between model and view components.</a:t>
            </a:r>
          </a:p>
          <a:p>
            <a:pPr marL="285750" indent="-285750">
              <a:spcAft>
                <a:spcPts val="1200"/>
              </a:spcAft>
              <a:buFont typeface="Arial" panose="020B0604020202020204" pitchFamily="34" charset="0"/>
              <a:buChar char="•"/>
            </a:pPr>
            <a:r>
              <a:rPr lang="en-US" sz="1600" b="1" dirty="0" smtClean="0"/>
              <a:t>Controller</a:t>
            </a:r>
            <a:r>
              <a:rPr lang="en-US" sz="1600" dirty="0"/>
              <a:t> − These are JavaScript functions that are bound to a particular scope.</a:t>
            </a:r>
          </a:p>
          <a:p>
            <a:pPr marL="285750" indent="-285750">
              <a:spcAft>
                <a:spcPts val="1200"/>
              </a:spcAft>
              <a:buFont typeface="Arial" panose="020B0604020202020204" pitchFamily="34" charset="0"/>
              <a:buChar char="•"/>
            </a:pPr>
            <a:r>
              <a:rPr lang="en-US" sz="1600" b="1" dirty="0" smtClean="0"/>
              <a:t>Directives</a:t>
            </a:r>
            <a:r>
              <a:rPr lang="en-US" sz="1600" dirty="0"/>
              <a:t> − Directives are markers on DOM elements (such as elements, attributes, </a:t>
            </a:r>
            <a:r>
              <a:rPr lang="en-US" sz="1600" dirty="0" err="1"/>
              <a:t>css</a:t>
            </a:r>
            <a:r>
              <a:rPr lang="en-US" sz="1600" dirty="0"/>
              <a:t>, and more). These can be used to create custom HTML tags that serve as new, custom widgets. AngularJS has built-in directives (</a:t>
            </a:r>
            <a:r>
              <a:rPr lang="en-US" sz="1600" dirty="0" err="1"/>
              <a:t>ngBind</a:t>
            </a:r>
            <a:r>
              <a:rPr lang="en-US" sz="1600" dirty="0"/>
              <a:t>, </a:t>
            </a:r>
            <a:r>
              <a:rPr lang="en-US" sz="1600" dirty="0" err="1"/>
              <a:t>ngModel</a:t>
            </a:r>
            <a:r>
              <a:rPr lang="en-US" sz="1600" dirty="0"/>
              <a:t>...)</a:t>
            </a:r>
          </a:p>
          <a:p>
            <a:pPr marL="285750" indent="-285750">
              <a:spcAft>
                <a:spcPts val="1200"/>
              </a:spcAft>
              <a:buFont typeface="Arial" panose="020B0604020202020204" pitchFamily="34" charset="0"/>
              <a:buChar char="•"/>
            </a:pPr>
            <a:r>
              <a:rPr lang="en-US" sz="1600" b="1" dirty="0"/>
              <a:t>Templates</a:t>
            </a:r>
            <a:r>
              <a:rPr lang="en-US" sz="1600" dirty="0"/>
              <a:t> − These are the rendered view with information from the controller and model. These can be a single file (like index.html) or multiple views in one page using "partials".</a:t>
            </a:r>
          </a:p>
          <a:p>
            <a:pPr marL="285750" indent="-285750">
              <a:spcAft>
                <a:spcPts val="1200"/>
              </a:spcAft>
              <a:buFont typeface="Arial" panose="020B0604020202020204" pitchFamily="34" charset="0"/>
              <a:buChar char="•"/>
            </a:pPr>
            <a:r>
              <a:rPr lang="en-US" sz="1600" b="1" dirty="0" smtClean="0"/>
              <a:t>MVC</a:t>
            </a:r>
            <a:r>
              <a:rPr lang="en-US" sz="1600" dirty="0" smtClean="0"/>
              <a:t> (Model</a:t>
            </a:r>
            <a:r>
              <a:rPr lang="en-US" sz="1600" dirty="0"/>
              <a:t>, View and </a:t>
            </a:r>
            <a:r>
              <a:rPr lang="en-US" sz="1600" dirty="0" smtClean="0"/>
              <a:t>Controller). </a:t>
            </a:r>
            <a:r>
              <a:rPr lang="en-US" sz="1600" dirty="0"/>
              <a:t>AngularJS does not implement MVC in the traditional sense, but rather something closer to MVVM (Model-View-</a:t>
            </a:r>
            <a:r>
              <a:rPr lang="en-US" sz="1600" dirty="0" err="1"/>
              <a:t>ViewModel</a:t>
            </a:r>
            <a:r>
              <a:rPr lang="en-US" sz="1600" dirty="0" smtClean="0"/>
              <a:t>).</a:t>
            </a:r>
            <a:endParaRPr lang="en-US" sz="1600" dirty="0"/>
          </a:p>
        </p:txBody>
      </p:sp>
      <p:pic>
        <p:nvPicPr>
          <p:cNvPr id="7172" name="Picture 4" descr="AngularJS Concep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296" y="128251"/>
            <a:ext cx="4374776" cy="3444765"/>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https://docs.angularjs.org/img/guide/concepts-databinding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7176" name="Picture 8" descr="https://docs.angularjs.org/img/guide/concepts-databindin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8943" y="332656"/>
            <a:ext cx="3867553" cy="2281105"/>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168" y="2780928"/>
            <a:ext cx="2447925" cy="9239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AutoShape 11" descr="Картинки по запросу Angula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
        <p:nvSpPr>
          <p:cNvPr id="5" name="AutoShape 13" descr="Картинки по запросу Angula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7182"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67" y="7937"/>
            <a:ext cx="1115616" cy="1115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78220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webpack workfl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608" y="44624"/>
            <a:ext cx="6984776" cy="34923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79512" y="3791393"/>
            <a:ext cx="8712968" cy="28779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lvl="0">
              <a:lnSpc>
                <a:spcPct val="125000"/>
              </a:lnSpc>
              <a:spcAft>
                <a:spcPts val="1200"/>
              </a:spcAft>
            </a:pPr>
            <a:r>
              <a:rPr kumimoji="0" lang="en-US" altLang="uk-UA" b="1" i="0" u="none" strike="noStrike" cap="none" normalizeH="0" baseline="0" dirty="0" smtClean="0">
                <a:ln>
                  <a:noFill/>
                </a:ln>
                <a:solidFill>
                  <a:srgbClr val="222222"/>
                </a:solidFill>
                <a:effectLst/>
                <a:latin typeface="+mn-lt"/>
              </a:rPr>
              <a:t>T</a:t>
            </a:r>
            <a:r>
              <a:rPr kumimoji="0" lang="uk-UA" altLang="uk-UA" b="1" i="0" u="none" strike="noStrike" cap="none" normalizeH="0" baseline="0" dirty="0" err="1" smtClean="0">
                <a:ln>
                  <a:noFill/>
                </a:ln>
                <a:solidFill>
                  <a:srgbClr val="222222"/>
                </a:solidFill>
                <a:effectLst/>
                <a:latin typeface="+mn-lt"/>
              </a:rPr>
              <a:t>wo</a:t>
            </a:r>
            <a:r>
              <a:rPr kumimoji="0" lang="uk-UA" altLang="uk-UA" b="1" i="0" u="none" strike="noStrike" cap="none" normalizeH="0" baseline="0" dirty="0" smtClean="0">
                <a:ln>
                  <a:noFill/>
                </a:ln>
                <a:solidFill>
                  <a:srgbClr val="222222"/>
                </a:solidFill>
                <a:effectLst/>
                <a:latin typeface="+mn-lt"/>
              </a:rPr>
              <a:t> </a:t>
            </a:r>
            <a:r>
              <a:rPr kumimoji="0" lang="uk-UA" altLang="uk-UA" b="1" i="0" u="none" strike="noStrike" cap="none" normalizeH="0" baseline="0" dirty="0" err="1" smtClean="0">
                <a:ln>
                  <a:noFill/>
                </a:ln>
                <a:solidFill>
                  <a:srgbClr val="222222"/>
                </a:solidFill>
                <a:effectLst/>
                <a:latin typeface="+mn-lt"/>
              </a:rPr>
              <a:t>basic</a:t>
            </a:r>
            <a:r>
              <a:rPr kumimoji="0" lang="uk-UA" altLang="uk-UA" b="1" i="0" u="none" strike="noStrike" cap="none" normalizeH="0" baseline="0" dirty="0" smtClean="0">
                <a:ln>
                  <a:noFill/>
                </a:ln>
                <a:solidFill>
                  <a:srgbClr val="222222"/>
                </a:solidFill>
                <a:effectLst/>
                <a:latin typeface="+mn-lt"/>
              </a:rPr>
              <a:t> </a:t>
            </a:r>
            <a:r>
              <a:rPr kumimoji="0" lang="uk-UA" altLang="uk-UA" b="1" i="0" u="none" strike="noStrike" cap="none" normalizeH="0" baseline="0" dirty="0" err="1" smtClean="0">
                <a:ln>
                  <a:noFill/>
                </a:ln>
                <a:solidFill>
                  <a:srgbClr val="222222"/>
                </a:solidFill>
                <a:effectLst/>
                <a:latin typeface="+mn-lt"/>
              </a:rPr>
              <a:t>principles</a:t>
            </a:r>
            <a:r>
              <a:rPr lang="en-US" altLang="uk-UA" b="1" dirty="0">
                <a:solidFill>
                  <a:srgbClr val="222222"/>
                </a:solidFill>
                <a:latin typeface="+mn-lt"/>
              </a:rPr>
              <a:t> of </a:t>
            </a:r>
            <a:r>
              <a:rPr lang="en-US" altLang="uk-UA" b="1" dirty="0" err="1" smtClean="0">
                <a:solidFill>
                  <a:srgbClr val="222222"/>
                </a:solidFill>
                <a:latin typeface="+mn-lt"/>
              </a:rPr>
              <a:t>webpack</a:t>
            </a:r>
            <a:r>
              <a:rPr lang="en-US" altLang="uk-UA" b="1" dirty="0" smtClean="0">
                <a:solidFill>
                  <a:srgbClr val="222222"/>
                </a:solidFill>
                <a:latin typeface="+mn-lt"/>
              </a:rPr>
              <a:t> (</a:t>
            </a:r>
            <a:r>
              <a:rPr lang="en-US" altLang="uk-UA" b="1" u="sng" dirty="0" smtClean="0">
                <a:solidFill>
                  <a:srgbClr val="FF0000"/>
                </a:solidFill>
                <a:latin typeface="+mn-lt"/>
              </a:rPr>
              <a:t>webpack.js.org</a:t>
            </a:r>
            <a:r>
              <a:rPr lang="en-US" altLang="uk-UA" b="1" dirty="0" smtClean="0">
                <a:solidFill>
                  <a:srgbClr val="222222"/>
                </a:solidFill>
                <a:latin typeface="+mn-lt"/>
              </a:rPr>
              <a:t>)</a:t>
            </a:r>
            <a:r>
              <a:rPr kumimoji="0" lang="uk-UA" altLang="uk-UA" b="0" i="0" u="none" strike="noStrike" cap="none" normalizeH="0" baseline="0" dirty="0" smtClean="0">
                <a:ln>
                  <a:noFill/>
                </a:ln>
                <a:solidFill>
                  <a:srgbClr val="222222"/>
                </a:solidFill>
                <a:effectLst/>
                <a:latin typeface="+mn-lt"/>
              </a:rPr>
              <a:t>:</a:t>
            </a:r>
            <a:endParaRPr kumimoji="0" lang="uk-UA" altLang="uk-UA" b="0" i="0" u="none" strike="noStrike" cap="none" normalizeH="0" baseline="0" dirty="0" smtClean="0">
              <a:ln>
                <a:noFill/>
              </a:ln>
              <a:solidFill>
                <a:schemeClr val="tx1"/>
              </a:solidFill>
              <a:effectLst/>
              <a:latin typeface="+mn-lt"/>
            </a:endParaRPr>
          </a:p>
          <a:p>
            <a:pPr marL="342900" marR="0" lvl="0" indent="-342900" algn="l" defTabSz="914400" rtl="0" eaLnBrk="0" fontAlgn="base" latinLnBrk="0" hangingPunct="0">
              <a:lnSpc>
                <a:spcPct val="125000"/>
              </a:lnSpc>
              <a:spcBef>
                <a:spcPct val="0"/>
              </a:spcBef>
              <a:spcAft>
                <a:spcPts val="1200"/>
              </a:spcAft>
              <a:buClrTx/>
              <a:buSzTx/>
              <a:buFont typeface="+mj-lt"/>
              <a:buAutoNum type="arabicPeriod"/>
              <a:tabLst/>
            </a:pPr>
            <a:r>
              <a:rPr kumimoji="0" lang="uk-UA" altLang="uk-UA" sz="1600" b="0" i="0" u="none" strike="noStrike" cap="none" normalizeH="0" baseline="0" dirty="0" err="1" smtClean="0">
                <a:ln>
                  <a:noFill/>
                </a:ln>
                <a:solidFill>
                  <a:srgbClr val="222222"/>
                </a:solidFill>
                <a:effectLst/>
                <a:latin typeface="+mn-lt"/>
              </a:rPr>
              <a:t>With</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Webpack</a:t>
            </a:r>
            <a:r>
              <a:rPr kumimoji="0" lang="uk-UA" altLang="uk-UA" sz="1600" b="0" i="0" u="none" strike="noStrike" cap="none" normalizeH="0" baseline="0" dirty="0" smtClean="0">
                <a:ln>
                  <a:noFill/>
                </a:ln>
                <a:solidFill>
                  <a:srgbClr val="222222"/>
                </a:solidFill>
                <a:effectLst/>
                <a:latin typeface="+mn-lt"/>
              </a:rPr>
              <a:t>, </a:t>
            </a:r>
            <a:r>
              <a:rPr kumimoji="0" lang="uk-UA" altLang="uk-UA" sz="1600" b="1" i="0" u="none" strike="noStrike" cap="none" normalizeH="0" baseline="0" dirty="0" err="1" smtClean="0">
                <a:ln>
                  <a:noFill/>
                </a:ln>
                <a:solidFill>
                  <a:srgbClr val="222222"/>
                </a:solidFill>
                <a:effectLst/>
                <a:latin typeface="+mn-lt"/>
              </a:rPr>
              <a:t>everything</a:t>
            </a:r>
            <a:r>
              <a:rPr kumimoji="0" lang="uk-UA" altLang="uk-UA" sz="1600" b="1" i="0" u="none" strike="noStrike" cap="none" normalizeH="0" baseline="0" dirty="0" smtClean="0">
                <a:ln>
                  <a:noFill/>
                </a:ln>
                <a:solidFill>
                  <a:srgbClr val="222222"/>
                </a:solidFill>
                <a:effectLst/>
                <a:latin typeface="+mn-lt"/>
              </a:rPr>
              <a:t> </a:t>
            </a:r>
            <a:r>
              <a:rPr kumimoji="0" lang="uk-UA" altLang="uk-UA" sz="1600" b="1" i="0" u="none" strike="noStrike" cap="none" normalizeH="0" baseline="0" dirty="0" err="1" smtClean="0">
                <a:ln>
                  <a:noFill/>
                </a:ln>
                <a:solidFill>
                  <a:srgbClr val="222222"/>
                </a:solidFill>
                <a:effectLst/>
                <a:latin typeface="+mn-lt"/>
              </a:rPr>
              <a:t>can</a:t>
            </a:r>
            <a:r>
              <a:rPr kumimoji="0" lang="uk-UA" altLang="uk-UA" sz="1600" b="1" i="0" u="none" strike="noStrike" cap="none" normalizeH="0" baseline="0" dirty="0" smtClean="0">
                <a:ln>
                  <a:noFill/>
                </a:ln>
                <a:solidFill>
                  <a:srgbClr val="222222"/>
                </a:solidFill>
                <a:effectLst/>
                <a:latin typeface="+mn-lt"/>
              </a:rPr>
              <a:t> </a:t>
            </a:r>
            <a:r>
              <a:rPr kumimoji="0" lang="uk-UA" altLang="uk-UA" sz="1600" b="1" i="0" u="none" strike="noStrike" cap="none" normalizeH="0" baseline="0" dirty="0" err="1" smtClean="0">
                <a:ln>
                  <a:noFill/>
                </a:ln>
                <a:solidFill>
                  <a:srgbClr val="222222"/>
                </a:solidFill>
                <a:effectLst/>
                <a:latin typeface="+mn-lt"/>
              </a:rPr>
              <a:t>be</a:t>
            </a:r>
            <a:r>
              <a:rPr kumimoji="0" lang="uk-UA" altLang="uk-UA" sz="1600" b="1" i="0" u="none" strike="noStrike" cap="none" normalizeH="0" baseline="0" dirty="0" smtClean="0">
                <a:ln>
                  <a:noFill/>
                </a:ln>
                <a:solidFill>
                  <a:srgbClr val="222222"/>
                </a:solidFill>
                <a:effectLst/>
                <a:latin typeface="+mn-lt"/>
              </a:rPr>
              <a:t> a </a:t>
            </a:r>
            <a:r>
              <a:rPr kumimoji="0" lang="uk-UA" altLang="uk-UA" sz="1600" b="1" i="0" u="none" strike="noStrike" cap="none" normalizeH="0" baseline="0" dirty="0" err="1" smtClean="0">
                <a:ln>
                  <a:noFill/>
                </a:ln>
                <a:solidFill>
                  <a:srgbClr val="222222"/>
                </a:solidFill>
                <a:effectLst/>
                <a:latin typeface="+mn-lt"/>
              </a:rPr>
              <a:t>module</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This</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includes</a:t>
            </a:r>
            <a:r>
              <a:rPr kumimoji="0" lang="uk-UA" altLang="uk-UA" sz="1600" b="0" i="0" u="none" strike="noStrike" cap="none" normalizeH="0" baseline="0" dirty="0" smtClean="0">
                <a:ln>
                  <a:noFill/>
                </a:ln>
                <a:solidFill>
                  <a:srgbClr val="222222"/>
                </a:solidFill>
                <a:effectLst/>
                <a:latin typeface="+mn-lt"/>
              </a:rPr>
              <a:t> JS </a:t>
            </a:r>
            <a:r>
              <a:rPr kumimoji="0" lang="uk-UA" altLang="uk-UA" sz="1600" b="0" i="0" u="none" strike="noStrike" cap="none" normalizeH="0" baseline="0" dirty="0" err="1" smtClean="0">
                <a:ln>
                  <a:noFill/>
                </a:ln>
                <a:solidFill>
                  <a:srgbClr val="222222"/>
                </a:solidFill>
                <a:effectLst/>
                <a:latin typeface="+mn-lt"/>
              </a:rPr>
              <a:t>files</a:t>
            </a:r>
            <a:r>
              <a:rPr kumimoji="0" lang="uk-UA" altLang="uk-UA" sz="1600" b="0" i="0" u="none" strike="noStrike" cap="none" normalizeH="0" baseline="0" dirty="0" smtClean="0">
                <a:ln>
                  <a:noFill/>
                </a:ln>
                <a:solidFill>
                  <a:srgbClr val="222222"/>
                </a:solidFill>
                <a:effectLst/>
                <a:latin typeface="+mn-lt"/>
              </a:rPr>
              <a:t>, CSS, </a:t>
            </a:r>
            <a:r>
              <a:rPr kumimoji="0" lang="uk-UA" altLang="uk-UA" sz="1600" b="0" i="0" u="none" strike="noStrike" cap="none" normalizeH="0" baseline="0" dirty="0" err="1" smtClean="0">
                <a:ln>
                  <a:noFill/>
                </a:ln>
                <a:solidFill>
                  <a:srgbClr val="222222"/>
                </a:solidFill>
                <a:effectLst/>
                <a:latin typeface="+mn-lt"/>
              </a:rPr>
              <a:t>images</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and</a:t>
            </a:r>
            <a:r>
              <a:rPr kumimoji="0" lang="uk-UA" altLang="uk-UA" sz="1600" b="0" i="0" u="none" strike="noStrike" cap="none" normalizeH="0" baseline="0" dirty="0" smtClean="0">
                <a:ln>
                  <a:noFill/>
                </a:ln>
                <a:solidFill>
                  <a:srgbClr val="222222"/>
                </a:solidFill>
                <a:effectLst/>
                <a:latin typeface="+mn-lt"/>
              </a:rPr>
              <a:t> HTML. </a:t>
            </a:r>
            <a:r>
              <a:rPr kumimoji="0" lang="uk-UA" altLang="uk-UA" sz="1600" b="0" i="0" u="none" strike="noStrike" cap="none" normalizeH="0" baseline="0" dirty="0" err="1" smtClean="0">
                <a:ln>
                  <a:noFill/>
                </a:ln>
                <a:solidFill>
                  <a:srgbClr val="222222"/>
                </a:solidFill>
                <a:effectLst/>
                <a:latin typeface="+mn-lt"/>
              </a:rPr>
              <a:t>Consequently</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any</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artifact</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may</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be</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divided</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into</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small</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manageable</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chunks</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for</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reuse</a:t>
            </a:r>
            <a:r>
              <a:rPr kumimoji="0" lang="uk-UA" altLang="uk-UA" sz="1600" b="0" i="0" u="none" strike="noStrike" cap="none" normalizeH="0" baseline="0" dirty="0" smtClean="0">
                <a:ln>
                  <a:noFill/>
                </a:ln>
                <a:solidFill>
                  <a:srgbClr val="222222"/>
                </a:solidFill>
                <a:effectLst/>
                <a:latin typeface="+mn-lt"/>
              </a:rPr>
              <a:t>.</a:t>
            </a:r>
          </a:p>
          <a:p>
            <a:pPr marL="342900" lvl="0" indent="-342900" eaLnBrk="0" hangingPunct="0">
              <a:lnSpc>
                <a:spcPct val="125000"/>
              </a:lnSpc>
              <a:spcAft>
                <a:spcPts val="1200"/>
              </a:spcAft>
              <a:buFont typeface="+mj-lt"/>
              <a:buAutoNum type="arabicPeriod"/>
            </a:pPr>
            <a:r>
              <a:rPr kumimoji="0" lang="uk-UA" altLang="uk-UA" sz="1600" b="0" i="0" u="none" strike="noStrike" cap="none" normalizeH="0" baseline="0" dirty="0" err="1" smtClean="0">
                <a:ln>
                  <a:noFill/>
                </a:ln>
                <a:solidFill>
                  <a:srgbClr val="222222"/>
                </a:solidFill>
                <a:effectLst/>
                <a:latin typeface="+mn-lt"/>
              </a:rPr>
              <a:t>Webpack</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only</a:t>
            </a:r>
            <a:r>
              <a:rPr kumimoji="0" lang="uk-UA" altLang="uk-UA" sz="1600" b="0" i="0" u="none" strike="noStrike" cap="none" normalizeH="0" baseline="0" dirty="0" smtClean="0">
                <a:ln>
                  <a:noFill/>
                </a:ln>
                <a:solidFill>
                  <a:srgbClr val="222222"/>
                </a:solidFill>
                <a:effectLst/>
                <a:latin typeface="+mn-lt"/>
              </a:rPr>
              <a:t> </a:t>
            </a:r>
            <a:r>
              <a:rPr kumimoji="0" lang="uk-UA" altLang="uk-UA" sz="1600" b="1" i="0" u="none" strike="noStrike" cap="none" normalizeH="0" baseline="0" dirty="0" err="1" smtClean="0">
                <a:ln>
                  <a:noFill/>
                </a:ln>
                <a:solidFill>
                  <a:srgbClr val="222222"/>
                </a:solidFill>
                <a:effectLst/>
                <a:latin typeface="+mn-lt"/>
              </a:rPr>
              <a:t>loads</a:t>
            </a:r>
            <a:r>
              <a:rPr kumimoji="0" lang="uk-UA" altLang="uk-UA" sz="1600" b="1" i="0" u="none" strike="noStrike" cap="none" normalizeH="0" baseline="0" dirty="0" smtClean="0">
                <a:ln>
                  <a:noFill/>
                </a:ln>
                <a:solidFill>
                  <a:srgbClr val="222222"/>
                </a:solidFill>
                <a:effectLst/>
                <a:latin typeface="+mn-lt"/>
              </a:rPr>
              <a:t> </a:t>
            </a:r>
            <a:r>
              <a:rPr kumimoji="0" lang="uk-UA" altLang="uk-UA" sz="1600" b="1" i="0" u="none" strike="noStrike" cap="none" normalizeH="0" baseline="0" dirty="0" err="1" smtClean="0">
                <a:ln>
                  <a:noFill/>
                </a:ln>
                <a:solidFill>
                  <a:srgbClr val="222222"/>
                </a:solidFill>
                <a:effectLst/>
                <a:latin typeface="+mn-lt"/>
              </a:rPr>
              <a:t>what</a:t>
            </a:r>
            <a:r>
              <a:rPr kumimoji="0" lang="uk-UA" altLang="uk-UA" sz="1600" b="1" i="0" u="none" strike="noStrike" cap="none" normalizeH="0" baseline="0" dirty="0" smtClean="0">
                <a:ln>
                  <a:noFill/>
                </a:ln>
                <a:solidFill>
                  <a:srgbClr val="222222"/>
                </a:solidFill>
                <a:effectLst/>
                <a:latin typeface="+mn-lt"/>
              </a:rPr>
              <a:t> </a:t>
            </a:r>
            <a:r>
              <a:rPr kumimoji="0" lang="uk-UA" altLang="uk-UA" sz="1600" b="1" i="0" u="none" strike="noStrike" cap="none" normalizeH="0" baseline="0" dirty="0" err="1" smtClean="0">
                <a:ln>
                  <a:noFill/>
                </a:ln>
                <a:solidFill>
                  <a:srgbClr val="222222"/>
                </a:solidFill>
                <a:effectLst/>
                <a:latin typeface="+mn-lt"/>
              </a:rPr>
              <a:t>you</a:t>
            </a:r>
            <a:r>
              <a:rPr kumimoji="0" lang="uk-UA" altLang="uk-UA" sz="1600" b="1" i="0" u="none" strike="noStrike" cap="none" normalizeH="0" baseline="0" dirty="0" smtClean="0">
                <a:ln>
                  <a:noFill/>
                </a:ln>
                <a:solidFill>
                  <a:srgbClr val="222222"/>
                </a:solidFill>
                <a:effectLst/>
                <a:latin typeface="+mn-lt"/>
              </a:rPr>
              <a:t> </a:t>
            </a:r>
            <a:r>
              <a:rPr kumimoji="0" lang="uk-UA" altLang="uk-UA" sz="1600" b="1" i="0" u="none" strike="noStrike" cap="none" normalizeH="0" baseline="0" dirty="0" err="1" smtClean="0">
                <a:ln>
                  <a:noFill/>
                </a:ln>
                <a:solidFill>
                  <a:srgbClr val="222222"/>
                </a:solidFill>
                <a:effectLst/>
                <a:latin typeface="+mn-lt"/>
              </a:rPr>
              <a:t>need</a:t>
            </a:r>
            <a:r>
              <a:rPr kumimoji="0" lang="uk-UA" altLang="uk-UA" sz="1600" b="1" i="0" u="none" strike="noStrike" cap="none" normalizeH="0" baseline="0" dirty="0" smtClean="0">
                <a:ln>
                  <a:noFill/>
                </a:ln>
                <a:solidFill>
                  <a:srgbClr val="222222"/>
                </a:solidFill>
                <a:effectLst/>
                <a:latin typeface="+mn-lt"/>
              </a:rPr>
              <a:t> </a:t>
            </a:r>
            <a:r>
              <a:rPr kumimoji="0" lang="uk-UA" altLang="uk-UA" sz="1600" b="1" i="0" u="none" strike="noStrike" cap="none" normalizeH="0" baseline="0" dirty="0" err="1" smtClean="0">
                <a:ln>
                  <a:noFill/>
                </a:ln>
                <a:solidFill>
                  <a:srgbClr val="222222"/>
                </a:solidFill>
                <a:effectLst/>
                <a:latin typeface="+mn-lt"/>
              </a:rPr>
              <a:t>when</a:t>
            </a:r>
            <a:r>
              <a:rPr kumimoji="0" lang="uk-UA" altLang="uk-UA" sz="1600" b="1" i="0" u="none" strike="noStrike" cap="none" normalizeH="0" baseline="0" dirty="0" smtClean="0">
                <a:ln>
                  <a:noFill/>
                </a:ln>
                <a:solidFill>
                  <a:srgbClr val="222222"/>
                </a:solidFill>
                <a:effectLst/>
                <a:latin typeface="+mn-lt"/>
              </a:rPr>
              <a:t> </a:t>
            </a:r>
            <a:r>
              <a:rPr kumimoji="0" lang="uk-UA" altLang="uk-UA" sz="1600" b="1" i="0" u="none" strike="noStrike" cap="none" normalizeH="0" baseline="0" dirty="0" err="1" smtClean="0">
                <a:ln>
                  <a:noFill/>
                </a:ln>
                <a:solidFill>
                  <a:srgbClr val="222222"/>
                </a:solidFill>
                <a:effectLst/>
                <a:latin typeface="+mn-lt"/>
              </a:rPr>
              <a:t>you</a:t>
            </a:r>
            <a:r>
              <a:rPr kumimoji="0" lang="uk-UA" altLang="uk-UA" sz="1600" b="1" i="0" u="none" strike="noStrike" cap="none" normalizeH="0" baseline="0" dirty="0" smtClean="0">
                <a:ln>
                  <a:noFill/>
                </a:ln>
                <a:solidFill>
                  <a:srgbClr val="222222"/>
                </a:solidFill>
                <a:effectLst/>
                <a:latin typeface="+mn-lt"/>
              </a:rPr>
              <a:t> </a:t>
            </a:r>
            <a:r>
              <a:rPr kumimoji="0" lang="uk-UA" altLang="uk-UA" sz="1600" b="1" i="0" u="none" strike="noStrike" cap="none" normalizeH="0" baseline="0" dirty="0" err="1" smtClean="0">
                <a:ln>
                  <a:noFill/>
                </a:ln>
                <a:solidFill>
                  <a:srgbClr val="222222"/>
                </a:solidFill>
                <a:effectLst/>
                <a:latin typeface="+mn-lt"/>
              </a:rPr>
              <a:t>need</a:t>
            </a:r>
            <a:r>
              <a:rPr kumimoji="0" lang="uk-UA" altLang="uk-UA" sz="1600" b="1"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it</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Other</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module</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bundlers</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typically</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combine</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all</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of</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the</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modules</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to</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generate</a:t>
            </a:r>
            <a:r>
              <a:rPr kumimoji="0" lang="uk-UA" altLang="uk-UA" sz="1600" b="0" i="0" u="none" strike="noStrike" cap="none" normalizeH="0" baseline="0" dirty="0" smtClean="0">
                <a:ln>
                  <a:noFill/>
                </a:ln>
                <a:solidFill>
                  <a:srgbClr val="222222"/>
                </a:solidFill>
                <a:effectLst/>
                <a:latin typeface="+mn-lt"/>
              </a:rPr>
              <a:t> a </a:t>
            </a:r>
            <a:r>
              <a:rPr kumimoji="0" lang="uk-UA" altLang="uk-UA" sz="1600" b="0" i="0" u="none" strike="noStrike" cap="none" normalizeH="0" baseline="0" dirty="0" err="1" smtClean="0">
                <a:ln>
                  <a:noFill/>
                </a:ln>
                <a:solidFill>
                  <a:srgbClr val="222222"/>
                </a:solidFill>
                <a:effectLst/>
                <a:latin typeface="+mn-lt"/>
              </a:rPr>
              <a:t>single</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large</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smtClean="0">
                <a:ln>
                  <a:noFill/>
                </a:ln>
                <a:solidFill>
                  <a:srgbClr val="3686BE"/>
                </a:solidFill>
                <a:effectLst/>
                <a:latin typeface="+mn-lt"/>
                <a:cs typeface="Consolas" pitchFamily="49" charset="0"/>
              </a:rPr>
              <a:t>bundle.js</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file</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Such</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files</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can</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be</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as</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large</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as</a:t>
            </a:r>
            <a:r>
              <a:rPr kumimoji="0" lang="uk-UA" altLang="uk-UA" sz="1600" b="0" i="0" u="none" strike="noStrike" cap="none" normalizeH="0" baseline="0" dirty="0" smtClean="0">
                <a:ln>
                  <a:noFill/>
                </a:ln>
                <a:solidFill>
                  <a:srgbClr val="222222"/>
                </a:solidFill>
                <a:effectLst/>
                <a:latin typeface="+mn-lt"/>
              </a:rPr>
              <a:t> </a:t>
            </a:r>
            <a:r>
              <a:rPr kumimoji="0" lang="uk-UA" altLang="uk-UA" sz="1600" b="1" i="0" u="none" strike="noStrike" cap="none" normalizeH="0" baseline="0" dirty="0" smtClean="0">
                <a:ln>
                  <a:noFill/>
                </a:ln>
                <a:solidFill>
                  <a:srgbClr val="222222"/>
                </a:solidFill>
                <a:effectLst/>
                <a:latin typeface="+mn-lt"/>
              </a:rPr>
              <a:t>15MB</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for</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dynamic</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web</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apps</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which</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will</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take</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ages</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to</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load</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In</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contrast</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Webpack</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generates</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several</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smaller</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bundle</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files</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which</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allows</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it</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to</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load</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parts</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of</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an</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app</a:t>
            </a:r>
            <a:r>
              <a:rPr kumimoji="0" lang="uk-UA" altLang="uk-UA" sz="1600" b="0" i="0" u="none" strike="noStrike" cap="none" normalizeH="0" baseline="0" dirty="0" smtClean="0">
                <a:ln>
                  <a:noFill/>
                </a:ln>
                <a:solidFill>
                  <a:srgbClr val="222222"/>
                </a:solidFill>
                <a:effectLst/>
                <a:latin typeface="+mn-lt"/>
              </a:rPr>
              <a:t> </a:t>
            </a:r>
            <a:r>
              <a:rPr lang="en-US" altLang="uk-UA" sz="1600" dirty="0">
                <a:solidFill>
                  <a:srgbClr val="222222"/>
                </a:solidFill>
                <a:latin typeface="+mn-lt"/>
              </a:rPr>
              <a:t>asynchronously</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Therefore</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users</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don’t</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have</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to</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wait</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for</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unnecessarily</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long</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load</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times</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to</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start</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using</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the</a:t>
            </a:r>
            <a:r>
              <a:rPr kumimoji="0" lang="uk-UA" altLang="uk-UA" sz="1600" b="0" i="0" u="none" strike="noStrike" cap="none" normalizeH="0" baseline="0" dirty="0" smtClean="0">
                <a:ln>
                  <a:noFill/>
                </a:ln>
                <a:solidFill>
                  <a:srgbClr val="222222"/>
                </a:solidFill>
                <a:effectLst/>
                <a:latin typeface="+mn-lt"/>
              </a:rPr>
              <a:t> </a:t>
            </a:r>
            <a:r>
              <a:rPr kumimoji="0" lang="uk-UA" altLang="uk-UA" sz="1600" b="0" i="0" u="none" strike="noStrike" cap="none" normalizeH="0" baseline="0" dirty="0" err="1" smtClean="0">
                <a:ln>
                  <a:noFill/>
                </a:ln>
                <a:solidFill>
                  <a:srgbClr val="222222"/>
                </a:solidFill>
                <a:effectLst/>
                <a:latin typeface="+mn-lt"/>
              </a:rPr>
              <a:t>app</a:t>
            </a:r>
            <a:r>
              <a:rPr kumimoji="0" lang="uk-UA" altLang="uk-UA" sz="1600" b="0" i="0" u="none" strike="noStrike" cap="none" normalizeH="0" baseline="0" dirty="0" smtClean="0">
                <a:ln>
                  <a:noFill/>
                </a:ln>
                <a:solidFill>
                  <a:srgbClr val="222222"/>
                </a:solidFill>
                <a:effectLst/>
                <a:latin typeface="+mn-lt"/>
              </a:rPr>
              <a:t>.</a:t>
            </a:r>
            <a:endParaRPr kumimoji="0" lang="uk-UA" altLang="uk-UA" sz="16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8421880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59463" y="260648"/>
            <a:ext cx="3028971" cy="369332"/>
          </a:xfrm>
          <a:prstGeom prst="rect">
            <a:avLst/>
          </a:prstGeom>
          <a:noFill/>
        </p:spPr>
        <p:txBody>
          <a:bodyPr wrap="none" rtlCol="0">
            <a:spAutoFit/>
          </a:bodyPr>
          <a:lstStyle/>
          <a:p>
            <a:pPr algn="ctr"/>
            <a:r>
              <a:rPr lang="en-US" b="1" dirty="0" err="1"/>
              <a:t>Qooxdoo</a:t>
            </a:r>
            <a:r>
              <a:rPr lang="en-US" b="1" dirty="0"/>
              <a:t> </a:t>
            </a:r>
            <a:r>
              <a:rPr lang="en-US" b="1" dirty="0" smtClean="0"/>
              <a:t>(</a:t>
            </a:r>
            <a:r>
              <a:rPr lang="en-US" b="1" u="sng" dirty="0" smtClean="0">
                <a:solidFill>
                  <a:srgbClr val="FF0000"/>
                </a:solidFill>
              </a:rPr>
              <a:t>www.qooxdoo.org</a:t>
            </a:r>
            <a:r>
              <a:rPr lang="en-US" b="1" dirty="0" smtClean="0"/>
              <a:t>)</a:t>
            </a:r>
            <a:endParaRPr lang="uk-UA" b="1"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908720"/>
            <a:ext cx="8794636"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26540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5947" y="404663"/>
            <a:ext cx="6256007" cy="646331"/>
          </a:xfrm>
          <a:prstGeom prst="rect">
            <a:avLst/>
          </a:prstGeom>
          <a:noFill/>
        </p:spPr>
        <p:txBody>
          <a:bodyPr wrap="none" rtlCol="0">
            <a:spAutoFit/>
          </a:bodyPr>
          <a:lstStyle/>
          <a:p>
            <a:pPr algn="ctr"/>
            <a:r>
              <a:rPr lang="en-US" b="1" dirty="0" err="1" smtClean="0"/>
              <a:t>Qooxdoo</a:t>
            </a:r>
            <a:r>
              <a:rPr lang="en-US" b="1" dirty="0" smtClean="0"/>
              <a:t>. Tree Example.</a:t>
            </a:r>
          </a:p>
          <a:p>
            <a:pPr algn="ctr"/>
            <a:r>
              <a:rPr lang="en-US" b="1" dirty="0" smtClean="0"/>
              <a:t> (</a:t>
            </a:r>
            <a:r>
              <a:rPr lang="en-US" b="1" u="sng" dirty="0" smtClean="0">
                <a:solidFill>
                  <a:srgbClr val="FF0000"/>
                </a:solidFill>
              </a:rPr>
              <a:t>www.qooxdoo.org/current/demobrowser</a:t>
            </a:r>
            <a:r>
              <a:rPr lang="en-US" b="1" u="sng" dirty="0">
                <a:solidFill>
                  <a:srgbClr val="FF0000"/>
                </a:solidFill>
              </a:rPr>
              <a:t>/#virtual~Tree.html</a:t>
            </a:r>
            <a:r>
              <a:rPr lang="en-US" b="1" dirty="0" smtClean="0"/>
              <a:t>)</a:t>
            </a:r>
            <a:endParaRPr lang="uk-UA" b="1"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772816"/>
            <a:ext cx="5810250" cy="40100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0" name="Picture 2" descr="C:\Users\pc\AppData\Local\Temp\SNAGHTML184d61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4501" y="2564904"/>
            <a:ext cx="1990725" cy="2133601"/>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3" name="Стрелка вправо 2"/>
          <p:cNvSpPr/>
          <p:nvPr/>
        </p:nvSpPr>
        <p:spPr>
          <a:xfrm>
            <a:off x="6084168" y="3284984"/>
            <a:ext cx="648072" cy="5173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Стрелка вправо 6"/>
          <p:cNvSpPr/>
          <p:nvPr/>
        </p:nvSpPr>
        <p:spPr>
          <a:xfrm>
            <a:off x="90722" y="2348880"/>
            <a:ext cx="648072"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uk-UA"/>
          </a:p>
        </p:txBody>
      </p:sp>
      <p:sp>
        <p:nvSpPr>
          <p:cNvPr id="8" name="Стрелка вправо 7"/>
          <p:cNvSpPr/>
          <p:nvPr/>
        </p:nvSpPr>
        <p:spPr>
          <a:xfrm>
            <a:off x="90722" y="2024844"/>
            <a:ext cx="41282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uk-UA"/>
          </a:p>
        </p:txBody>
      </p:sp>
      <p:sp>
        <p:nvSpPr>
          <p:cNvPr id="9" name="Стрелка вправо 8"/>
          <p:cNvSpPr/>
          <p:nvPr/>
        </p:nvSpPr>
        <p:spPr>
          <a:xfrm>
            <a:off x="323528" y="3320988"/>
            <a:ext cx="648072"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uk-UA"/>
          </a:p>
        </p:txBody>
      </p:sp>
      <p:sp>
        <p:nvSpPr>
          <p:cNvPr id="10" name="Стрелка вправо 9"/>
          <p:cNvSpPr/>
          <p:nvPr/>
        </p:nvSpPr>
        <p:spPr>
          <a:xfrm>
            <a:off x="323528" y="4437112"/>
            <a:ext cx="648072"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35610877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6606" y="188640"/>
            <a:ext cx="4034694" cy="369332"/>
          </a:xfrm>
          <a:prstGeom prst="rect">
            <a:avLst/>
          </a:prstGeom>
          <a:noFill/>
        </p:spPr>
        <p:txBody>
          <a:bodyPr wrap="none" rtlCol="0">
            <a:spAutoFit/>
          </a:bodyPr>
          <a:lstStyle/>
          <a:p>
            <a:pPr algn="ctr"/>
            <a:r>
              <a:rPr lang="en-US" b="1" dirty="0" err="1" smtClean="0"/>
              <a:t>CreateJS</a:t>
            </a:r>
            <a:r>
              <a:rPr lang="en-US" b="1" dirty="0" smtClean="0"/>
              <a:t> (</a:t>
            </a:r>
            <a:r>
              <a:rPr lang="en-US" b="1" u="sng" dirty="0" smtClean="0">
                <a:solidFill>
                  <a:srgbClr val="FF0000"/>
                </a:solidFill>
              </a:rPr>
              <a:t>createjs.com</a:t>
            </a:r>
            <a:r>
              <a:rPr lang="en-US" b="1" dirty="0" smtClean="0"/>
              <a:t>). Html 5. Canvas.</a:t>
            </a:r>
            <a:endParaRPr lang="uk-UA" b="1"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067" y="764704"/>
            <a:ext cx="6989763" cy="398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140" y="5373216"/>
            <a:ext cx="3338012" cy="1380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Стрелка вправо 4"/>
          <p:cNvSpPr/>
          <p:nvPr/>
        </p:nvSpPr>
        <p:spPr>
          <a:xfrm rot="5400000">
            <a:off x="4038600" y="4826496"/>
            <a:ext cx="432048" cy="5173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Стрелка вправо 3"/>
          <p:cNvSpPr/>
          <p:nvPr/>
        </p:nvSpPr>
        <p:spPr>
          <a:xfrm>
            <a:off x="323528" y="4149080"/>
            <a:ext cx="648072"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uk-UA"/>
          </a:p>
        </p:txBody>
      </p:sp>
      <p:sp>
        <p:nvSpPr>
          <p:cNvPr id="8" name="Стрелка вправо 7"/>
          <p:cNvSpPr/>
          <p:nvPr/>
        </p:nvSpPr>
        <p:spPr>
          <a:xfrm>
            <a:off x="659389" y="1844824"/>
            <a:ext cx="648072"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uk-UA"/>
          </a:p>
        </p:txBody>
      </p:sp>
      <p:sp>
        <p:nvSpPr>
          <p:cNvPr id="9" name="Стрелка вправо 8"/>
          <p:cNvSpPr/>
          <p:nvPr/>
        </p:nvSpPr>
        <p:spPr>
          <a:xfrm>
            <a:off x="716589" y="2924944"/>
            <a:ext cx="648072"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uk-UA"/>
          </a:p>
        </p:txBody>
      </p:sp>
      <p:sp>
        <p:nvSpPr>
          <p:cNvPr id="10" name="Стрелка вправо 9"/>
          <p:cNvSpPr/>
          <p:nvPr/>
        </p:nvSpPr>
        <p:spPr>
          <a:xfrm>
            <a:off x="738794" y="2060848"/>
            <a:ext cx="648072"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28841798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260648"/>
            <a:ext cx="3960440" cy="1754326"/>
          </a:xfrm>
          <a:prstGeom prst="rect">
            <a:avLst/>
          </a:prstGeom>
          <a:noFill/>
        </p:spPr>
        <p:txBody>
          <a:bodyPr wrap="square" rtlCol="0">
            <a:spAutoFit/>
          </a:bodyPr>
          <a:lstStyle/>
          <a:p>
            <a:pPr algn="ctr"/>
            <a:r>
              <a:rPr lang="en-US" b="1" dirty="0" smtClean="0"/>
              <a:t>Adobe Flash. ActionScript 3.0 </a:t>
            </a:r>
          </a:p>
          <a:p>
            <a:pPr algn="ctr"/>
            <a:r>
              <a:rPr lang="en-US" b="1" u="sng" dirty="0" smtClean="0">
                <a:solidFill>
                  <a:srgbClr val="FF0000"/>
                </a:solidFill>
              </a:rPr>
              <a:t>www.adobe.com/</a:t>
            </a:r>
          </a:p>
          <a:p>
            <a:pPr algn="ctr"/>
            <a:r>
              <a:rPr lang="en-US" b="1" u="sng" dirty="0" err="1" smtClean="0">
                <a:solidFill>
                  <a:srgbClr val="FF0000"/>
                </a:solidFill>
              </a:rPr>
              <a:t>devnet</a:t>
            </a:r>
            <a:r>
              <a:rPr lang="en-US" b="1" u="sng" dirty="0" smtClean="0">
                <a:solidFill>
                  <a:srgbClr val="FF0000"/>
                </a:solidFill>
              </a:rPr>
              <a:t>/actionscript.html</a:t>
            </a:r>
            <a:r>
              <a:rPr lang="en-US" b="1" dirty="0" smtClean="0"/>
              <a:t>,</a:t>
            </a:r>
          </a:p>
          <a:p>
            <a:pPr algn="ctr"/>
            <a:endParaRPr lang="en-US" b="1" dirty="0"/>
          </a:p>
          <a:p>
            <a:pPr algn="ctr"/>
            <a:r>
              <a:rPr lang="en-US" b="1" u="sng" dirty="0" smtClean="0">
                <a:solidFill>
                  <a:srgbClr val="FF0000"/>
                </a:solidFill>
              </a:rPr>
              <a:t>help.adobe.com/</a:t>
            </a:r>
          </a:p>
          <a:p>
            <a:pPr algn="ctr"/>
            <a:r>
              <a:rPr lang="en-US" b="1" u="sng" dirty="0" err="1" smtClean="0">
                <a:solidFill>
                  <a:srgbClr val="FF0000"/>
                </a:solidFill>
              </a:rPr>
              <a:t>en_US</a:t>
            </a:r>
            <a:r>
              <a:rPr lang="en-US" b="1" u="sng" dirty="0" smtClean="0">
                <a:solidFill>
                  <a:srgbClr val="FF0000"/>
                </a:solidFill>
              </a:rPr>
              <a:t>/as3/dev/as3_devguide.pdf</a:t>
            </a:r>
            <a:endParaRPr lang="uk-UA" b="1" dirty="0" smtClean="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2278" y="152636"/>
            <a:ext cx="3939295" cy="21962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Стрелка вправо 5"/>
          <p:cNvSpPr/>
          <p:nvPr/>
        </p:nvSpPr>
        <p:spPr>
          <a:xfrm>
            <a:off x="4612526" y="980728"/>
            <a:ext cx="648072"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uk-UA"/>
          </a:p>
        </p:txBody>
      </p:sp>
      <p:sp>
        <p:nvSpPr>
          <p:cNvPr id="7" name="Стрелка вправо 6"/>
          <p:cNvSpPr/>
          <p:nvPr/>
        </p:nvSpPr>
        <p:spPr>
          <a:xfrm>
            <a:off x="4612526" y="1808820"/>
            <a:ext cx="648072"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uk-UA"/>
          </a:p>
        </p:txBody>
      </p:sp>
      <p:sp>
        <p:nvSpPr>
          <p:cNvPr id="8" name="Стрелка вправо 7"/>
          <p:cNvSpPr/>
          <p:nvPr/>
        </p:nvSpPr>
        <p:spPr>
          <a:xfrm>
            <a:off x="3980213" y="620688"/>
            <a:ext cx="648072"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uk-UA"/>
          </a:p>
        </p:txBody>
      </p:sp>
      <p:pic>
        <p:nvPicPr>
          <p:cNvPr id="4102" name="Picture 6" descr="Картинки по запросу as3 flash"/>
          <p:cNvPicPr>
            <a:picLocks noChangeAspect="1" noChangeArrowheads="1"/>
          </p:cNvPicPr>
          <p:nvPr/>
        </p:nvPicPr>
        <p:blipFill rotWithShape="1">
          <a:blip r:embed="rId4">
            <a:extLst>
              <a:ext uri="{28A0092B-C50C-407E-A947-70E740481C1C}">
                <a14:useLocalDpi xmlns:a14="http://schemas.microsoft.com/office/drawing/2010/main" val="0"/>
              </a:ext>
            </a:extLst>
          </a:blip>
          <a:srcRect t="27496" r="4531" b="8152"/>
          <a:stretch/>
        </p:blipFill>
        <p:spPr bwMode="auto">
          <a:xfrm>
            <a:off x="670998" y="2888940"/>
            <a:ext cx="7922559" cy="3817398"/>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
        <p:nvSpPr>
          <p:cNvPr id="11" name="Стрелка вправо 10"/>
          <p:cNvSpPr/>
          <p:nvPr/>
        </p:nvSpPr>
        <p:spPr>
          <a:xfrm rot="1817343">
            <a:off x="1619671" y="3818090"/>
            <a:ext cx="936104" cy="39555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uk-UA"/>
          </a:p>
        </p:txBody>
      </p:sp>
      <p:sp>
        <p:nvSpPr>
          <p:cNvPr id="12" name="Стрелка вправо 11"/>
          <p:cNvSpPr/>
          <p:nvPr/>
        </p:nvSpPr>
        <p:spPr>
          <a:xfrm rot="1817343">
            <a:off x="141778" y="4157390"/>
            <a:ext cx="590032" cy="39555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uk-UA"/>
          </a:p>
        </p:txBody>
      </p:sp>
      <p:sp>
        <p:nvSpPr>
          <p:cNvPr id="13" name="Стрелка вправо 12"/>
          <p:cNvSpPr/>
          <p:nvPr/>
        </p:nvSpPr>
        <p:spPr>
          <a:xfrm rot="1817343">
            <a:off x="2779894" y="3129285"/>
            <a:ext cx="936104" cy="39555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18072517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65673" y="116632"/>
            <a:ext cx="6264696" cy="5436977"/>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p:cNvSpPr>
            <a:spLocks noGrp="1"/>
          </p:cNvSpPr>
          <p:nvPr>
            <p:ph type="sldNum" sz="quarter" idx="12"/>
          </p:nvPr>
        </p:nvSpPr>
        <p:spPr/>
        <p:txBody>
          <a:bodyPr/>
          <a:lstStyle/>
          <a:p>
            <a:fld id="{FEA8DA0C-EC06-4E4E-870B-D840CDD39891}" type="slidenum">
              <a:rPr lang="uk-UA" smtClean="0"/>
              <a:t>26</a:t>
            </a:fld>
            <a:endParaRPr lang="uk-UA" dirty="0"/>
          </a:p>
        </p:txBody>
      </p:sp>
      <p:sp>
        <p:nvSpPr>
          <p:cNvPr id="5" name="Овал 4"/>
          <p:cNvSpPr/>
          <p:nvPr/>
        </p:nvSpPr>
        <p:spPr>
          <a:xfrm>
            <a:off x="4788024" y="3284984"/>
            <a:ext cx="1109997"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p:cNvSpPr/>
          <p:nvPr/>
        </p:nvSpPr>
        <p:spPr>
          <a:xfrm>
            <a:off x="6012160" y="3356992"/>
            <a:ext cx="1512168"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158" y="527112"/>
            <a:ext cx="2133600"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Прямоугольник 2"/>
          <p:cNvSpPr/>
          <p:nvPr/>
        </p:nvSpPr>
        <p:spPr>
          <a:xfrm>
            <a:off x="251520" y="6228020"/>
            <a:ext cx="5467907" cy="369332"/>
          </a:xfrm>
          <a:prstGeom prst="rect">
            <a:avLst/>
          </a:prstGeom>
        </p:spPr>
        <p:txBody>
          <a:bodyPr wrap="none">
            <a:spAutoFit/>
          </a:bodyPr>
          <a:lstStyle/>
          <a:p>
            <a:pPr fontAlgn="base"/>
            <a:r>
              <a:rPr lang="en-US" dirty="0">
                <a:solidFill>
                  <a:schemeClr val="accent6">
                    <a:lumMod val="50000"/>
                  </a:schemeClr>
                </a:solidFill>
              </a:rPr>
              <a:t>Addy </a:t>
            </a:r>
            <a:r>
              <a:rPr lang="en-US" dirty="0" err="1" smtClean="0">
                <a:solidFill>
                  <a:schemeClr val="accent6">
                    <a:lumMod val="50000"/>
                  </a:schemeClr>
                </a:solidFill>
              </a:rPr>
              <a:t>Osmani</a:t>
            </a:r>
            <a:r>
              <a:rPr lang="en-US" dirty="0" smtClean="0">
                <a:solidFill>
                  <a:schemeClr val="accent6">
                    <a:lumMod val="50000"/>
                  </a:schemeClr>
                </a:solidFill>
              </a:rPr>
              <a:t>. Learning JavaScript Design Patterns. </a:t>
            </a:r>
            <a:r>
              <a:rPr lang="uk-UA" dirty="0">
                <a:solidFill>
                  <a:schemeClr val="accent6">
                    <a:lumMod val="50000"/>
                  </a:schemeClr>
                </a:solidFill>
              </a:rPr>
              <a:t>2015</a:t>
            </a:r>
            <a:endParaRPr lang="en-US" dirty="0">
              <a:solidFill>
                <a:schemeClr val="accent6">
                  <a:lumMod val="50000"/>
                </a:schemeClr>
              </a:solidFill>
            </a:endParaRPr>
          </a:p>
        </p:txBody>
      </p:sp>
    </p:spTree>
    <p:extLst>
      <p:ext uri="{BB962C8B-B14F-4D97-AF65-F5344CB8AC3E}">
        <p14:creationId xmlns:p14="http://schemas.microsoft.com/office/powerpoint/2010/main" val="2675335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3144" y="404663"/>
            <a:ext cx="2821606" cy="1200329"/>
          </a:xfrm>
          <a:prstGeom prst="rect">
            <a:avLst/>
          </a:prstGeom>
          <a:noFill/>
        </p:spPr>
        <p:txBody>
          <a:bodyPr wrap="none" rtlCol="0">
            <a:spAutoFit/>
          </a:bodyPr>
          <a:lstStyle/>
          <a:p>
            <a:pPr algn="ctr"/>
            <a:r>
              <a:rPr lang="uk-UA" b="1" dirty="0" smtClean="0"/>
              <a:t>Самостійне опрацювання:</a:t>
            </a:r>
          </a:p>
          <a:p>
            <a:pPr algn="ctr"/>
            <a:endParaRPr lang="uk-UA" b="1" dirty="0"/>
          </a:p>
          <a:p>
            <a:pPr algn="ctr"/>
            <a:endParaRPr lang="uk-UA" b="1" dirty="0" smtClean="0"/>
          </a:p>
          <a:p>
            <a:pPr algn="ctr"/>
            <a:r>
              <a:rPr lang="uk-UA" b="1" dirty="0" smtClean="0"/>
              <a:t>Література та ресурси:</a:t>
            </a:r>
          </a:p>
        </p:txBody>
      </p:sp>
    </p:spTree>
    <p:extLst>
      <p:ext uri="{BB962C8B-B14F-4D97-AF65-F5344CB8AC3E}">
        <p14:creationId xmlns:p14="http://schemas.microsoft.com/office/powerpoint/2010/main" val="1391206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3</a:t>
            </a:fld>
            <a:endParaRPr lang="uk-UA"/>
          </a:p>
        </p:txBody>
      </p:sp>
      <p:sp>
        <p:nvSpPr>
          <p:cNvPr id="6" name="Прямоугольник 5"/>
          <p:cNvSpPr/>
          <p:nvPr/>
        </p:nvSpPr>
        <p:spPr>
          <a:xfrm>
            <a:off x="-36512" y="6453336"/>
            <a:ext cx="2443105" cy="338554"/>
          </a:xfrm>
          <a:prstGeom prst="rect">
            <a:avLst/>
          </a:prstGeom>
        </p:spPr>
        <p:txBody>
          <a:bodyPr wrap="none">
            <a:spAutoFit/>
          </a:bodyPr>
          <a:lstStyle/>
          <a:p>
            <a:r>
              <a:rPr lang="en-US" sz="1600" dirty="0" smtClean="0">
                <a:solidFill>
                  <a:schemeClr val="accent6">
                    <a:lumMod val="50000"/>
                  </a:schemeClr>
                </a:solidFill>
              </a:rPr>
              <a:t>medium.freecodecamp.org</a:t>
            </a:r>
            <a:endParaRPr lang="uk-UA" sz="1600" dirty="0">
              <a:solidFill>
                <a:schemeClr val="accent6">
                  <a:lumMod val="50000"/>
                </a:schemeClr>
              </a:solidFill>
            </a:endParaRPr>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7666"/>
          <a:stretch/>
        </p:blipFill>
        <p:spPr bwMode="auto">
          <a:xfrm>
            <a:off x="1043608" y="867188"/>
            <a:ext cx="7280082" cy="429000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907704" y="260648"/>
            <a:ext cx="4581062" cy="538609"/>
          </a:xfrm>
          <a:prstGeom prst="rect">
            <a:avLst/>
          </a:prstGeom>
          <a:noFill/>
        </p:spPr>
        <p:txBody>
          <a:bodyPr wrap="none" rtlCol="0">
            <a:spAutoFit/>
          </a:bodyPr>
          <a:lstStyle/>
          <a:p>
            <a:r>
              <a:rPr lang="en-US" sz="2900" b="1" dirty="0" smtClean="0">
                <a:latin typeface="Constantia" panose="02030602050306030303" pitchFamily="18" charset="0"/>
              </a:rPr>
              <a:t>Web Developer Overview</a:t>
            </a:r>
            <a:endParaRPr lang="uk-UA" sz="2900" b="1" dirty="0">
              <a:latin typeface="Constantia" panose="02030602050306030303" pitchFamily="18" charset="0"/>
            </a:endParaRPr>
          </a:p>
        </p:txBody>
      </p:sp>
      <p:pic>
        <p:nvPicPr>
          <p:cNvPr id="9" name="Picture 2" descr="C:\Users\pc\Desktop\Web_course\resources\Pictures\Client-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687624"/>
            <a:ext cx="4968552" cy="1333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312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4</a:t>
            </a:fld>
            <a:endParaRPr lang="uk-UA"/>
          </a:p>
        </p:txBody>
      </p:sp>
      <p:sp>
        <p:nvSpPr>
          <p:cNvPr id="6" name="Прямоугольник 5"/>
          <p:cNvSpPr/>
          <p:nvPr/>
        </p:nvSpPr>
        <p:spPr>
          <a:xfrm>
            <a:off x="-36512" y="6453336"/>
            <a:ext cx="2443105" cy="338554"/>
          </a:xfrm>
          <a:prstGeom prst="rect">
            <a:avLst/>
          </a:prstGeom>
        </p:spPr>
        <p:txBody>
          <a:bodyPr wrap="none">
            <a:spAutoFit/>
          </a:bodyPr>
          <a:lstStyle/>
          <a:p>
            <a:r>
              <a:rPr lang="en-US" sz="1600" dirty="0" smtClean="0">
                <a:solidFill>
                  <a:schemeClr val="accent6">
                    <a:lumMod val="50000"/>
                  </a:schemeClr>
                </a:solidFill>
              </a:rPr>
              <a:t>medium.freecodecamp.org</a:t>
            </a:r>
            <a:endParaRPr lang="uk-UA" sz="1600" dirty="0">
              <a:solidFill>
                <a:schemeClr val="accent6">
                  <a:lumMod val="50000"/>
                </a:schemeClr>
              </a:solidFill>
            </a:endParaRPr>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7666"/>
          <a:stretch/>
        </p:blipFill>
        <p:spPr bwMode="auto">
          <a:xfrm>
            <a:off x="1115616" y="673968"/>
            <a:ext cx="6874793" cy="405117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907704" y="260648"/>
            <a:ext cx="4581062" cy="538609"/>
          </a:xfrm>
          <a:prstGeom prst="rect">
            <a:avLst/>
          </a:prstGeom>
          <a:noFill/>
        </p:spPr>
        <p:txBody>
          <a:bodyPr wrap="none" rtlCol="0">
            <a:spAutoFit/>
          </a:bodyPr>
          <a:lstStyle/>
          <a:p>
            <a:r>
              <a:rPr lang="en-US" sz="2800" b="1" dirty="0" smtClean="0">
                <a:latin typeface="Constantia" panose="02030602050306030303" pitchFamily="18" charset="0"/>
              </a:rPr>
              <a:t>Web Developer Overview</a:t>
            </a:r>
            <a:endParaRPr lang="uk-UA" sz="2800" b="1" dirty="0">
              <a:latin typeface="Constantia" panose="02030602050306030303" pitchFamily="18" charset="0"/>
            </a:endParaRPr>
          </a:p>
        </p:txBody>
      </p:sp>
      <p:sp>
        <p:nvSpPr>
          <p:cNvPr id="9" name="Овал 8"/>
          <p:cNvSpPr/>
          <p:nvPr/>
        </p:nvSpPr>
        <p:spPr>
          <a:xfrm>
            <a:off x="1115616" y="2780929"/>
            <a:ext cx="1990232" cy="1629966"/>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10" name="Picture 2" descr="C:\Users\pc\Desktop\Web_course\resources\Pictures\fd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807" y="4537149"/>
            <a:ext cx="3208097" cy="180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50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5</a:t>
            </a:fld>
            <a:endParaRPr lang="uk-UA"/>
          </a:p>
        </p:txBody>
      </p:sp>
      <p:pic>
        <p:nvPicPr>
          <p:cNvPr id="2050" name="Picture 2" descr="C:\Users\pc\Desktop\Web_course\resources\Pictures\Back-end-dev-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l="2416" t="4741" r="3435" b="5438"/>
          <a:stretch/>
        </p:blipFill>
        <p:spPr bwMode="auto">
          <a:xfrm>
            <a:off x="35496" y="2780928"/>
            <a:ext cx="9045907" cy="36724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7666"/>
          <a:stretch/>
        </p:blipFill>
        <p:spPr bwMode="auto">
          <a:xfrm>
            <a:off x="1187624" y="547519"/>
            <a:ext cx="3666475" cy="21605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15616" y="116632"/>
            <a:ext cx="3672408" cy="430887"/>
          </a:xfrm>
          <a:prstGeom prst="rect">
            <a:avLst/>
          </a:prstGeom>
          <a:noFill/>
        </p:spPr>
        <p:txBody>
          <a:bodyPr wrap="square" rtlCol="0">
            <a:spAutoFit/>
          </a:bodyPr>
          <a:lstStyle/>
          <a:p>
            <a:pPr algn="ctr"/>
            <a:r>
              <a:rPr lang="en-US" sz="2200" b="1" dirty="0" smtClean="0">
                <a:latin typeface="Constantia" panose="02030602050306030303" pitchFamily="18" charset="0"/>
              </a:rPr>
              <a:t>Web Developer Overview</a:t>
            </a:r>
            <a:endParaRPr lang="uk-UA" sz="2200" b="1" dirty="0">
              <a:latin typeface="Constantia" panose="02030602050306030303" pitchFamily="18" charset="0"/>
            </a:endParaRPr>
          </a:p>
        </p:txBody>
      </p:sp>
      <p:sp>
        <p:nvSpPr>
          <p:cNvPr id="9" name="Овал 8"/>
          <p:cNvSpPr/>
          <p:nvPr/>
        </p:nvSpPr>
        <p:spPr>
          <a:xfrm>
            <a:off x="2339752" y="1916833"/>
            <a:ext cx="1152128" cy="43204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10167342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6</a:t>
            </a:fld>
            <a:endParaRPr lang="uk-UA"/>
          </a:p>
        </p:txBody>
      </p:sp>
      <p:pic>
        <p:nvPicPr>
          <p:cNvPr id="3075" name="Picture 3" descr="C:\Users\pc\Desktop\Web_course\resources\Pictures\devOpsScheme2.jpg"/>
          <p:cNvPicPr>
            <a:picLocks noChangeAspect="1" noChangeArrowheads="1"/>
          </p:cNvPicPr>
          <p:nvPr/>
        </p:nvPicPr>
        <p:blipFill rotWithShape="1">
          <a:blip r:embed="rId3">
            <a:extLst>
              <a:ext uri="{28A0092B-C50C-407E-A947-70E740481C1C}">
                <a14:useLocalDpi xmlns:a14="http://schemas.microsoft.com/office/drawing/2010/main" val="0"/>
              </a:ext>
            </a:extLst>
          </a:blip>
          <a:srcRect l="7463" r="7583"/>
          <a:stretch/>
        </p:blipFill>
        <p:spPr bwMode="auto">
          <a:xfrm>
            <a:off x="4152163" y="44624"/>
            <a:ext cx="4956341" cy="47280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750125" y="5013176"/>
            <a:ext cx="3998339" cy="923330"/>
          </a:xfrm>
          <a:prstGeom prst="rect">
            <a:avLst/>
          </a:prstGeom>
          <a:noFill/>
        </p:spPr>
        <p:txBody>
          <a:bodyPr wrap="none" rtlCol="0">
            <a:spAutoFit/>
          </a:bodyPr>
          <a:lstStyle/>
          <a:p>
            <a:pPr marL="342900" indent="-342900">
              <a:buFont typeface="+mj-lt"/>
              <a:buAutoNum type="arabicPeriod"/>
            </a:pPr>
            <a:r>
              <a:rPr lang="en-US" dirty="0" smtClean="0"/>
              <a:t>Development (Software Engineering)</a:t>
            </a:r>
          </a:p>
          <a:p>
            <a:pPr marL="342900" indent="-342900">
              <a:buFont typeface="+mj-lt"/>
              <a:buAutoNum type="arabicPeriod"/>
            </a:pPr>
            <a:r>
              <a:rPr lang="en-US" dirty="0" smtClean="0"/>
              <a:t>Quality Assurance (QA)</a:t>
            </a:r>
          </a:p>
          <a:p>
            <a:pPr marL="342900" indent="-342900">
              <a:buFont typeface="+mj-lt"/>
              <a:buAutoNum type="arabicPeriod"/>
            </a:pPr>
            <a:r>
              <a:rPr lang="en-US" dirty="0" smtClean="0"/>
              <a:t>Technology Operations</a:t>
            </a:r>
            <a:endParaRPr lang="uk-UA" dirty="0"/>
          </a:p>
        </p:txBody>
      </p:sp>
      <p:sp>
        <p:nvSpPr>
          <p:cNvPr id="17" name="TextBox 16"/>
          <p:cNvSpPr txBox="1"/>
          <p:nvPr/>
        </p:nvSpPr>
        <p:spPr>
          <a:xfrm>
            <a:off x="143969" y="3097991"/>
            <a:ext cx="4139999" cy="3416320"/>
          </a:xfrm>
          <a:prstGeom prst="rect">
            <a:avLst/>
          </a:prstGeom>
          <a:noFill/>
        </p:spPr>
        <p:txBody>
          <a:bodyPr wrap="square" rtlCol="0">
            <a:spAutoFit/>
          </a:bodyPr>
          <a:lstStyle/>
          <a:p>
            <a:pPr fontAlgn="base"/>
            <a:r>
              <a:rPr lang="en-US" b="1" dirty="0"/>
              <a:t>The major benefits of </a:t>
            </a:r>
            <a:r>
              <a:rPr lang="en-US" b="1" dirty="0" smtClean="0"/>
              <a:t>DevOps:</a:t>
            </a:r>
          </a:p>
          <a:p>
            <a:pPr fontAlgn="base"/>
            <a:endParaRPr lang="en-US" b="1" dirty="0"/>
          </a:p>
          <a:p>
            <a:pPr marL="342900" indent="-342900" fontAlgn="base">
              <a:buFont typeface="Arial" panose="020B0604020202020204" pitchFamily="34" charset="0"/>
              <a:buChar char="•"/>
            </a:pPr>
            <a:r>
              <a:rPr lang="en-US" dirty="0"/>
              <a:t>Increased business agility</a:t>
            </a:r>
          </a:p>
          <a:p>
            <a:pPr marL="342900" indent="-342900" fontAlgn="base">
              <a:buFont typeface="Arial" panose="020B0604020202020204" pitchFamily="34" charset="0"/>
              <a:buChar char="•"/>
            </a:pPr>
            <a:r>
              <a:rPr lang="en-US" dirty="0"/>
              <a:t>Reduced time to market cycle</a:t>
            </a:r>
          </a:p>
          <a:p>
            <a:pPr marL="342900" indent="-342900" fontAlgn="base">
              <a:buFont typeface="Arial" panose="020B0604020202020204" pitchFamily="34" charset="0"/>
              <a:buChar char="•"/>
            </a:pPr>
            <a:r>
              <a:rPr lang="en-US" dirty="0"/>
              <a:t>Reduced cost of quality</a:t>
            </a:r>
          </a:p>
          <a:p>
            <a:pPr marL="342900" indent="-342900" fontAlgn="base">
              <a:buFont typeface="Arial" panose="020B0604020202020204" pitchFamily="34" charset="0"/>
              <a:buChar char="•"/>
            </a:pPr>
            <a:r>
              <a:rPr lang="en-US" dirty="0"/>
              <a:t>Increased quality and confidence in code</a:t>
            </a:r>
          </a:p>
          <a:p>
            <a:pPr marL="342900" indent="-342900" fontAlgn="base">
              <a:buFont typeface="Arial" panose="020B0604020202020204" pitchFamily="34" charset="0"/>
              <a:buChar char="•"/>
            </a:pPr>
            <a:r>
              <a:rPr lang="en-US" dirty="0"/>
              <a:t>Increased Productivity</a:t>
            </a:r>
          </a:p>
          <a:p>
            <a:pPr marL="342900" indent="-342900" fontAlgn="base">
              <a:buFont typeface="Arial" panose="020B0604020202020204" pitchFamily="34" charset="0"/>
              <a:buChar char="•"/>
            </a:pPr>
            <a:r>
              <a:rPr lang="en-US" dirty="0"/>
              <a:t>Reduced cost</a:t>
            </a:r>
          </a:p>
          <a:p>
            <a:pPr marL="342900" indent="-342900" fontAlgn="base">
              <a:buFont typeface="Arial" panose="020B0604020202020204" pitchFamily="34" charset="0"/>
              <a:buChar char="•"/>
            </a:pPr>
            <a:r>
              <a:rPr lang="en-US" dirty="0"/>
              <a:t>Increase in customer satisfaction</a:t>
            </a:r>
          </a:p>
          <a:p>
            <a:pPr marL="342900" indent="-342900" fontAlgn="base">
              <a:buFont typeface="Arial" panose="020B0604020202020204" pitchFamily="34" charset="0"/>
              <a:buChar char="•"/>
            </a:pPr>
            <a:r>
              <a:rPr lang="en-US" dirty="0"/>
              <a:t>Increased Application / Product up time</a:t>
            </a:r>
          </a:p>
        </p:txBody>
      </p:sp>
      <p:pic>
        <p:nvPicPr>
          <p:cNvPr id="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7666"/>
          <a:stretch/>
        </p:blipFill>
        <p:spPr bwMode="auto">
          <a:xfrm>
            <a:off x="596324" y="548680"/>
            <a:ext cx="3666475" cy="216057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67544" y="117793"/>
            <a:ext cx="3672408" cy="430887"/>
          </a:xfrm>
          <a:prstGeom prst="rect">
            <a:avLst/>
          </a:prstGeom>
          <a:noFill/>
        </p:spPr>
        <p:txBody>
          <a:bodyPr wrap="square" rtlCol="0">
            <a:spAutoFit/>
          </a:bodyPr>
          <a:lstStyle/>
          <a:p>
            <a:pPr algn="ctr"/>
            <a:r>
              <a:rPr lang="en-US" sz="2200" b="1" dirty="0" smtClean="0">
                <a:latin typeface="Constantia" panose="02030602050306030303" pitchFamily="18" charset="0"/>
              </a:rPr>
              <a:t>Web Developer Overview</a:t>
            </a:r>
            <a:endParaRPr lang="uk-UA" sz="2200" b="1" dirty="0">
              <a:latin typeface="Constantia" panose="02030602050306030303" pitchFamily="18" charset="0"/>
            </a:endParaRPr>
          </a:p>
        </p:txBody>
      </p:sp>
      <p:sp>
        <p:nvSpPr>
          <p:cNvPr id="20" name="Овал 19"/>
          <p:cNvSpPr/>
          <p:nvPr/>
        </p:nvSpPr>
        <p:spPr>
          <a:xfrm>
            <a:off x="3275856" y="1870720"/>
            <a:ext cx="1152128" cy="43204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292253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7</a:t>
            </a:fld>
            <a:endParaRPr lang="uk-UA"/>
          </a:p>
        </p:txBody>
      </p:sp>
      <p:pic>
        <p:nvPicPr>
          <p:cNvPr id="3076" name="Picture 4" descr="C:\Users\pc\Desktop\Web_course\resources\Pictures\devOpsSchemeWorkflo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1" y="628882"/>
            <a:ext cx="9054109" cy="4896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7965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8</a:t>
            </a:fld>
            <a:endParaRPr lang="uk-UA"/>
          </a:p>
        </p:txBody>
      </p:sp>
      <p:pic>
        <p:nvPicPr>
          <p:cNvPr id="1026" name="Picture 2" descr="Graphic showing the difference between continuous delivery and continuous deployment"/>
          <p:cNvPicPr>
            <a:picLocks noChangeAspect="1" noChangeArrowheads="1"/>
          </p:cNvPicPr>
          <p:nvPr/>
        </p:nvPicPr>
        <p:blipFill rotWithShape="1">
          <a:blip r:embed="rId3">
            <a:extLst>
              <a:ext uri="{28A0092B-C50C-407E-A947-70E740481C1C}">
                <a14:useLocalDpi xmlns:a14="http://schemas.microsoft.com/office/drawing/2010/main" val="0"/>
              </a:ext>
            </a:extLst>
          </a:blip>
          <a:srcRect t="5309" b="53038"/>
          <a:stretch/>
        </p:blipFill>
        <p:spPr bwMode="auto">
          <a:xfrm>
            <a:off x="971601" y="8620"/>
            <a:ext cx="6948771" cy="10101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ontinuous Delivery process diagram.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636" y="1088740"/>
            <a:ext cx="6185292" cy="44337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Graphic showing the difference between continuous delivery and continuous deployment"/>
          <p:cNvPicPr>
            <a:picLocks noChangeAspect="1" noChangeArrowheads="1"/>
          </p:cNvPicPr>
          <p:nvPr/>
        </p:nvPicPr>
        <p:blipFill rotWithShape="1">
          <a:blip r:embed="rId3">
            <a:extLst>
              <a:ext uri="{28A0092B-C50C-407E-A947-70E740481C1C}">
                <a14:useLocalDpi xmlns:a14="http://schemas.microsoft.com/office/drawing/2010/main" val="0"/>
              </a:ext>
            </a:extLst>
          </a:blip>
          <a:srcRect t="53183"/>
          <a:stretch/>
        </p:blipFill>
        <p:spPr bwMode="auto">
          <a:xfrm>
            <a:off x="1043608" y="5870682"/>
            <a:ext cx="6948772" cy="1135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081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9</a:t>
            </a:fld>
            <a:endParaRPr lang="uk-UA" dirty="0"/>
          </a:p>
        </p:txBody>
      </p:sp>
      <p:pic>
        <p:nvPicPr>
          <p:cNvPr id="2050" name="Picture 2" descr="C:\Users\pc\Desktop\Web_course\resources\FrontEnd1.png"/>
          <p:cNvPicPr>
            <a:picLocks noChangeAspect="1" noChangeArrowheads="1"/>
          </p:cNvPicPr>
          <p:nvPr/>
        </p:nvPicPr>
        <p:blipFill rotWithShape="1">
          <a:blip r:embed="rId3">
            <a:extLst>
              <a:ext uri="{28A0092B-C50C-407E-A947-70E740481C1C}">
                <a14:useLocalDpi xmlns:a14="http://schemas.microsoft.com/office/drawing/2010/main" val="0"/>
              </a:ext>
            </a:extLst>
          </a:blip>
          <a:srcRect l="14361" r="39451"/>
          <a:stretch/>
        </p:blipFill>
        <p:spPr bwMode="auto">
          <a:xfrm>
            <a:off x="310033" y="26097"/>
            <a:ext cx="4054415" cy="306791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pc\Desktop\Web_course\resources\Pictures\htm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3501008"/>
            <a:ext cx="2736304" cy="302031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pc\Desktop\Web_course\resources\Pictures\frontend-js-css-htm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382723"/>
            <a:ext cx="3813223" cy="23546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M-model.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5976" y="3501008"/>
            <a:ext cx="3172293" cy="3283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43893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38564</TotalTime>
  <Words>1115</Words>
  <Application>Microsoft Office PowerPoint</Application>
  <PresentationFormat>On-screen Show (4:3)</PresentationFormat>
  <Paragraphs>239</Paragraphs>
  <Slides>27</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Consolas</vt:lpstr>
      <vt:lpstr>Constantia</vt:lpstr>
      <vt:lpstr>Тема Office</vt:lpstr>
      <vt:lpstr>«Програмування та підтримка веб-застосувань»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vovk</dc:creator>
  <cp:lastModifiedBy>Microsoft account</cp:lastModifiedBy>
  <cp:revision>121</cp:revision>
  <dcterms:created xsi:type="dcterms:W3CDTF">2017-05-17T07:25:06Z</dcterms:created>
  <dcterms:modified xsi:type="dcterms:W3CDTF">2022-09-05T18:12:47Z</dcterms:modified>
</cp:coreProperties>
</file>